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A2CCD-794A-4411-8870-EB1CDD09D721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D767C-F889-41CB-96E9-AF6582173FC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7882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D767C-F889-41CB-96E9-AF6582173FC2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DB0C-104F-4726-B1E9-E02CF3AA45BB}" type="datetimeFigureOut">
              <a:rPr lang="pt-PT" smtClean="0"/>
              <a:pPr/>
              <a:t>22-10-2013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2E67-D3C1-4CE2-890B-4C8FBCF455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ngle.up.p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4509120"/>
            <a:ext cx="7893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Jokerman" pitchFamily="82" charset="0"/>
              </a:rPr>
              <a:t>Uma </a:t>
            </a:r>
            <a:r>
              <a:rPr lang="pt-PT" sz="2800" dirty="0" err="1" smtClean="0">
                <a:solidFill>
                  <a:schemeClr val="accent5">
                    <a:lumMod val="50000"/>
                  </a:schemeClr>
                </a:solidFill>
                <a:latin typeface="Jokerman" pitchFamily="82" charset="0"/>
              </a:rPr>
              <a:t>opportunidade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Jokerman" pitchFamily="82" charset="0"/>
              </a:rPr>
              <a:t> de estudar na Europa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</a:t>
            </a:r>
            <a:r>
              <a:rPr lang="pt-PT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rojeto</a:t>
            </a:r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ANGLE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377442"/>
              </p:ext>
            </p:extLst>
          </p:nvPr>
        </p:nvGraphicFramePr>
        <p:xfrm>
          <a:off x="1000100" y="1807304"/>
          <a:ext cx="7262856" cy="40843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255610"/>
                <a:gridCol w="3007246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 smtClean="0">
                          <a:latin typeface="Corbel" pitchFamily="34" charset="0"/>
                        </a:rPr>
                        <a:t>Equipa de Coordenação do </a:t>
                      </a:r>
                      <a:r>
                        <a:rPr lang="pt-PT" sz="2400" dirty="0" err="1" smtClean="0">
                          <a:latin typeface="Corbel" pitchFamily="34" charset="0"/>
                        </a:rPr>
                        <a:t>Projeto</a:t>
                      </a:r>
                      <a:endParaRPr lang="pt-PT" sz="2400" dirty="0" smtClean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s-ES" sz="1600" b="0" kern="1200" noProof="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Coordenador</a:t>
                      </a:r>
                      <a:r>
                        <a:rPr lang="pt-PT" baseline="0" dirty="0" smtClean="0"/>
                        <a:t> do </a:t>
                      </a:r>
                      <a:r>
                        <a:rPr lang="pt-PT" baseline="0" dirty="0" err="1" smtClean="0"/>
                        <a:t>Projeto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noProof="0" dirty="0" smtClean="0"/>
                        <a:t>Prof. </a:t>
                      </a:r>
                      <a:r>
                        <a:rPr kumimoji="0" lang="es-ES" sz="1800" kern="1200" noProof="0" dirty="0" err="1" smtClean="0"/>
                        <a:t>António</a:t>
                      </a:r>
                      <a:r>
                        <a:rPr kumimoji="0" lang="es-ES" sz="1800" kern="1200" noProof="0" dirty="0" smtClean="0"/>
                        <a:t> Marques</a:t>
                      </a:r>
                    </a:p>
                    <a:p>
                      <a:pPr algn="ctr"/>
                      <a:r>
                        <a:rPr kumimoji="0" lang="es-ES" sz="1600" kern="1200" noProof="0" dirty="0" smtClean="0"/>
                        <a:t>sri@reit.up.pt</a:t>
                      </a:r>
                      <a:endParaRPr kumimoji="0" lang="es-ES" sz="1600" b="0" kern="1200" noProof="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Coordenador do Comité</a:t>
                      </a:r>
                      <a:r>
                        <a:rPr lang="pt-PT" baseline="0" dirty="0" smtClean="0"/>
                        <a:t> Científico 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kern="1200" dirty="0" smtClean="0"/>
                        <a:t>Prof. Jorge Mota</a:t>
                      </a:r>
                    </a:p>
                    <a:p>
                      <a:pPr algn="ctr"/>
                      <a:r>
                        <a:rPr kumimoji="0" lang="pt-PT" sz="1600" kern="1200" dirty="0" err="1" smtClean="0"/>
                        <a:t>jmota@fade.up.pt</a:t>
                      </a:r>
                      <a:endParaRPr kumimoji="0" lang="pt-PT" sz="1600" b="0" kern="120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baseline="0" dirty="0" smtClean="0"/>
                        <a:t>Gestora do </a:t>
                      </a:r>
                      <a:r>
                        <a:rPr lang="pt-PT" sz="1800" kern="1200" baseline="0" dirty="0" err="1" smtClean="0"/>
                        <a:t>Projeto</a:t>
                      </a:r>
                      <a:endParaRPr lang="pt-PT" sz="1800" b="0" kern="1200" baseline="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kern="1200" dirty="0" smtClean="0"/>
                        <a:t>Bárbara Costa</a:t>
                      </a:r>
                    </a:p>
                    <a:p>
                      <a:pPr algn="ctr"/>
                      <a:r>
                        <a:rPr kumimoji="0" lang="pt-PT" sz="1600" kern="1200" dirty="0" err="1" smtClean="0"/>
                        <a:t>bcosta@reit.up.pt</a:t>
                      </a:r>
                      <a:endParaRPr kumimoji="0" lang="pt-PT" sz="1600" b="0" kern="120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baseline="0" dirty="0" smtClean="0"/>
                        <a:t>Técnica do </a:t>
                      </a:r>
                      <a:r>
                        <a:rPr lang="pt-PT" sz="1800" kern="1200" baseline="0" dirty="0" err="1" smtClean="0"/>
                        <a:t>Projeto</a:t>
                      </a:r>
                      <a:endParaRPr lang="pt-PT" sz="1800" b="0" kern="1200" baseline="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kern="1200" dirty="0" smtClean="0"/>
                        <a:t>Sara Martins</a:t>
                      </a:r>
                      <a:r>
                        <a:rPr kumimoji="0" lang="pt-PT" sz="2000" kern="1200" dirty="0" smtClean="0"/>
                        <a:t/>
                      </a:r>
                      <a:br>
                        <a:rPr kumimoji="0" lang="pt-PT" sz="2000" kern="1200" dirty="0" smtClean="0"/>
                      </a:br>
                      <a:r>
                        <a:rPr kumimoji="0" lang="pt-PT" sz="1600" kern="1200" dirty="0" err="1" smtClean="0"/>
                        <a:t>angle@reit.up.pt</a:t>
                      </a:r>
                      <a:endParaRPr kumimoji="0" lang="pt-PT" sz="2000" b="0" kern="120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baseline="0" dirty="0" smtClean="0"/>
                        <a:t>Pessoa de Contacto</a:t>
                      </a:r>
                      <a:endParaRPr lang="pt-PT" sz="1800" b="0" kern="1200" baseline="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kern="1200" dirty="0" smtClean="0"/>
                        <a:t>Ana Paiva</a:t>
                      </a:r>
                    </a:p>
                    <a:p>
                      <a:pPr algn="ctr"/>
                      <a:r>
                        <a:rPr kumimoji="0" lang="pt-PT" sz="1600" kern="1200" dirty="0" err="1" smtClean="0"/>
                        <a:t>apaiva@reit.up.pt</a:t>
                      </a:r>
                      <a:endParaRPr kumimoji="0" lang="pt-PT" sz="1600" b="0" kern="120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baseline="0" dirty="0" smtClean="0"/>
                        <a:t>Apoio técnico</a:t>
                      </a:r>
                      <a:endParaRPr lang="pt-PT" sz="1800" b="0" kern="1200" baseline="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600" kern="1200" dirty="0" smtClean="0"/>
                        <a:t>Rita Santos</a:t>
                      </a:r>
                    </a:p>
                    <a:p>
                      <a:pPr algn="ctr"/>
                      <a:r>
                        <a:rPr kumimoji="0" lang="pt-PT" sz="1600" kern="1200" dirty="0" smtClean="0"/>
                        <a:t>rmsantos@reit.up.pt</a:t>
                      </a:r>
                      <a:endParaRPr kumimoji="0" lang="pt-PT" sz="1600" b="0" kern="1200" dirty="0" smtClean="0">
                        <a:solidFill>
                          <a:schemeClr val="tx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PT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Projeto</a:t>
            </a:r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ANGLE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51795"/>
              </p:ext>
            </p:extLst>
          </p:nvPr>
        </p:nvGraphicFramePr>
        <p:xfrm>
          <a:off x="1187624" y="2636912"/>
          <a:ext cx="6762790" cy="1066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81395"/>
                <a:gridCol w="3381395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 smtClean="0">
                          <a:latin typeface="Corbel" pitchFamily="34" charset="0"/>
                        </a:rPr>
                        <a:t>Co-coordenação do </a:t>
                      </a:r>
                      <a:r>
                        <a:rPr lang="pt-PT" sz="2400" dirty="0" err="1" smtClean="0">
                          <a:latin typeface="Corbel" pitchFamily="34" charset="0"/>
                        </a:rPr>
                        <a:t>projeto</a:t>
                      </a:r>
                      <a:endParaRPr lang="pt-PT" sz="2400" dirty="0" smtClean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University of South Pacific, Fiji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Poonam Santiago</a:t>
                      </a:r>
                      <a:r>
                        <a:rPr lang="pt-PT" dirty="0" smtClean="0"/>
                        <a:t/>
                      </a:r>
                      <a:br>
                        <a:rPr lang="pt-PT" dirty="0" smtClean="0"/>
                      </a:br>
                      <a:r>
                        <a:rPr lang="pt-PT" sz="1600" dirty="0" err="1" smtClean="0">
                          <a:latin typeface="Corbel" pitchFamily="34" charset="0"/>
                        </a:rPr>
                        <a:t>poonam.santiago@usp.ac.fj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lide_dream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Quem pode candidatar-se?</a:t>
            </a:r>
          </a:p>
        </p:txBody>
      </p:sp>
      <p:sp>
        <p:nvSpPr>
          <p:cNvPr id="7" name="Marcador de Posição de Conteúdo 6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1400156" cy="35004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        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r>
              <a:rPr lang="pt-PT" sz="2400" dirty="0"/>
              <a:t>	</a:t>
            </a:r>
            <a:r>
              <a:rPr lang="pt-PT" sz="2400" dirty="0" err="1" smtClean="0">
                <a:latin typeface="Corbel" pitchFamily="34" charset="0"/>
              </a:rPr>
              <a:t>Target</a:t>
            </a:r>
            <a:r>
              <a:rPr lang="pt-PT" sz="2400" dirty="0" smtClean="0">
                <a:latin typeface="Corbel" pitchFamily="34" charset="0"/>
              </a:rPr>
              <a:t> </a:t>
            </a:r>
            <a:r>
              <a:rPr lang="pt-PT" sz="2400" dirty="0" err="1" smtClean="0">
                <a:latin typeface="Corbel" pitchFamily="34" charset="0"/>
              </a:rPr>
              <a:t>Group</a:t>
            </a:r>
            <a:r>
              <a:rPr lang="pt-PT" sz="2400" dirty="0" smtClean="0">
                <a:latin typeface="Corbel" pitchFamily="34" charset="0"/>
              </a:rPr>
              <a:t> I </a:t>
            </a:r>
          </a:p>
          <a:p>
            <a:pPr>
              <a:buNone/>
            </a:pPr>
            <a:endParaRPr lang="pt-PT" sz="2400" dirty="0">
              <a:latin typeface="Corbel" pitchFamily="34" charset="0"/>
            </a:endParaRPr>
          </a:p>
          <a:p>
            <a:pPr>
              <a:buNone/>
            </a:pPr>
            <a:r>
              <a:rPr lang="pt-PT" sz="2400" dirty="0" smtClean="0">
                <a:latin typeface="Corbel" pitchFamily="34" charset="0"/>
              </a:rPr>
              <a:t>      Grupo Alvo I</a:t>
            </a:r>
            <a:endParaRPr lang="pt-PT" sz="2400" dirty="0">
              <a:latin typeface="Corbel" pitchFamily="34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sz="half" idx="2"/>
          </p:nvPr>
        </p:nvSpPr>
        <p:spPr>
          <a:xfrm>
            <a:off x="1835696" y="2060848"/>
            <a:ext cx="6829444" cy="35004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Corbel" pitchFamily="34" charset="0"/>
              </a:rPr>
              <a:t>C</a:t>
            </a:r>
            <a:r>
              <a:rPr lang="pt-PT" dirty="0" smtClean="0">
                <a:latin typeface="Corbel" pitchFamily="34" charset="0"/>
              </a:rPr>
              <a:t>andidatos inscritos ou com um vínculo formal numa das instituições parceiras no momento da candidatura.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Corbel" pitchFamily="34" charset="0"/>
              </a:rPr>
              <a:t>Em ambos os casos os candidatos devem ter o apoio formal da instituição (através de uma carta de apoio formal) para submeter a candidatura.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Quem pode candidatar-se?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61447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endParaRPr lang="pt-PT" dirty="0">
              <a:latin typeface="Corbel" pitchFamily="34" charset="0"/>
            </a:endParaRPr>
          </a:p>
          <a:p>
            <a:pPr>
              <a:buNone/>
            </a:pPr>
            <a:endParaRPr lang="pt-PT" dirty="0" smtClean="0">
              <a:latin typeface="Corbel" pitchFamily="34" charset="0"/>
            </a:endParaRPr>
          </a:p>
          <a:p>
            <a:pPr>
              <a:buNone/>
            </a:pPr>
            <a:endParaRPr lang="pt-PT" dirty="0">
              <a:latin typeface="Corbel" pitchFamily="34" charset="0"/>
            </a:endParaRPr>
          </a:p>
          <a:p>
            <a:pPr>
              <a:buNone/>
            </a:pPr>
            <a:r>
              <a:rPr lang="pt-PT" dirty="0">
                <a:latin typeface="Corbel" pitchFamily="34" charset="0"/>
              </a:rPr>
              <a:t> </a:t>
            </a:r>
            <a:r>
              <a:rPr lang="pt-PT" dirty="0" smtClean="0">
                <a:latin typeface="Corbel" pitchFamily="34" charset="0"/>
              </a:rPr>
              <a:t>      </a:t>
            </a:r>
            <a:r>
              <a:rPr lang="pt-PT" dirty="0" err="1" smtClean="0">
                <a:latin typeface="Corbel" pitchFamily="34" charset="0"/>
              </a:rPr>
              <a:t>Target</a:t>
            </a:r>
            <a:r>
              <a:rPr lang="pt-PT" dirty="0" smtClean="0">
                <a:latin typeface="Corbel" pitchFamily="34" charset="0"/>
              </a:rPr>
              <a:t> </a:t>
            </a:r>
            <a:r>
              <a:rPr lang="pt-PT" dirty="0" err="1" smtClean="0">
                <a:latin typeface="Corbel" pitchFamily="34" charset="0"/>
              </a:rPr>
              <a:t>Group</a:t>
            </a:r>
            <a:r>
              <a:rPr lang="pt-PT" dirty="0" smtClean="0">
                <a:latin typeface="Corbel" pitchFamily="34" charset="0"/>
              </a:rPr>
              <a:t> II </a:t>
            </a:r>
          </a:p>
          <a:p>
            <a:pPr>
              <a:buNone/>
            </a:pPr>
            <a:endParaRPr lang="pt-PT" dirty="0" smtClean="0">
              <a:latin typeface="Corbel" pitchFamily="34" charset="0"/>
            </a:endParaRPr>
          </a:p>
          <a:p>
            <a:pPr>
              <a:buNone/>
            </a:pPr>
            <a:r>
              <a:rPr lang="pt-PT" dirty="0" smtClean="0">
                <a:latin typeface="Corbel" pitchFamily="34" charset="0"/>
              </a:rPr>
              <a:t>      Grupo Alvo II</a:t>
            </a: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071670" y="1600200"/>
            <a:ext cx="661513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pt-PT" dirty="0" smtClean="0">
              <a:latin typeface="Corbel" pitchFamily="34" charset="0"/>
            </a:endParaRPr>
          </a:p>
          <a:p>
            <a:r>
              <a:rPr lang="pt-PT" dirty="0" smtClean="0">
                <a:latin typeface="Corbel" pitchFamily="34" charset="0"/>
              </a:rPr>
              <a:t>Candidatos </a:t>
            </a:r>
            <a:r>
              <a:rPr lang="pt-PT" dirty="0" smtClean="0">
                <a:latin typeface="Corbel" pitchFamily="34" charset="0"/>
              </a:rPr>
              <a:t>inscritos numa instituição não pertencente  à parceria do projeto;</a:t>
            </a:r>
          </a:p>
          <a:p>
            <a:pPr>
              <a:buNone/>
            </a:pP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dirty="0">
                <a:latin typeface="Corbel" pitchFamily="34" charset="0"/>
              </a:rPr>
              <a:t>C</a:t>
            </a:r>
            <a:r>
              <a:rPr lang="pt-PT" dirty="0" smtClean="0">
                <a:latin typeface="Corbel" pitchFamily="34" charset="0"/>
              </a:rPr>
              <a:t>andidatos que tenham concluído um grau universitário ou equivalente numa instituição ACP (parceira ou não) mas que </a:t>
            </a:r>
            <a:r>
              <a:rPr lang="pt-PT" dirty="0" err="1" smtClean="0">
                <a:latin typeface="Corbel" pitchFamily="34" charset="0"/>
              </a:rPr>
              <a:t>atualmente</a:t>
            </a:r>
            <a:r>
              <a:rPr lang="pt-PT" dirty="0" smtClean="0">
                <a:latin typeface="Corbel" pitchFamily="34" charset="0"/>
              </a:rPr>
              <a:t> não estejam inscritos, </a:t>
            </a:r>
            <a:r>
              <a:rPr lang="pt-PT" b="1" dirty="0" smtClean="0">
                <a:latin typeface="Corbel" pitchFamily="34" charset="0"/>
              </a:rPr>
              <a:t>ou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dirty="0">
                <a:latin typeface="Corbel" pitchFamily="34" charset="0"/>
              </a:rPr>
              <a:t>C</a:t>
            </a:r>
            <a:r>
              <a:rPr lang="pt-PT" dirty="0" smtClean="0">
                <a:latin typeface="Corbel" pitchFamily="34" charset="0"/>
              </a:rPr>
              <a:t>andidatos que tenham um vínculo formal com uma instituição que não seja parceira de um país terceiro abrangido pela lista de países elegíveis no momento de submeter a sua candidatura.</a:t>
            </a:r>
          </a:p>
          <a:p>
            <a:endParaRPr lang="pt-PT" dirty="0" smtClean="0">
              <a:latin typeface="Corbel" pitchFamily="34" charset="0"/>
            </a:endParaRPr>
          </a:p>
          <a:p>
            <a:pPr>
              <a:buNone/>
            </a:pPr>
            <a:r>
              <a:rPr lang="pt-PT" dirty="0" smtClean="0">
                <a:latin typeface="Corbel" pitchFamily="34" charset="0"/>
              </a:rPr>
              <a:t>	Em todos os casos os candidatos devem ter o apoio formal da instituição (através de uma carta de apoio formal) para submeter a candidatura.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Quem pode candidatar-se?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61447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smtClean="0"/>
              <a:t>	</a:t>
            </a:r>
          </a:p>
          <a:p>
            <a:pPr>
              <a:buNone/>
            </a:pPr>
            <a:endParaRPr lang="pt-PT" dirty="0">
              <a:latin typeface="Corbel" pitchFamily="34" charset="0"/>
            </a:endParaRPr>
          </a:p>
          <a:p>
            <a:pPr>
              <a:buNone/>
            </a:pPr>
            <a:endParaRPr lang="pt-PT" dirty="0" smtClean="0">
              <a:latin typeface="Corbel" pitchFamily="34" charset="0"/>
            </a:endParaRPr>
          </a:p>
          <a:p>
            <a:pPr>
              <a:buNone/>
            </a:pPr>
            <a:endParaRPr lang="pt-PT" dirty="0">
              <a:latin typeface="Corbel" pitchFamily="34" charset="0"/>
            </a:endParaRPr>
          </a:p>
          <a:p>
            <a:pPr>
              <a:buNone/>
            </a:pPr>
            <a:r>
              <a:rPr lang="pt-PT" dirty="0">
                <a:latin typeface="Corbel" pitchFamily="34" charset="0"/>
              </a:rPr>
              <a:t> </a:t>
            </a:r>
            <a:r>
              <a:rPr lang="pt-PT" dirty="0" smtClean="0">
                <a:latin typeface="Corbel" pitchFamily="34" charset="0"/>
              </a:rPr>
              <a:t>      </a:t>
            </a:r>
            <a:r>
              <a:rPr lang="pt-PT" dirty="0" err="1" smtClean="0">
                <a:latin typeface="Corbel" pitchFamily="34" charset="0"/>
              </a:rPr>
              <a:t>Target</a:t>
            </a:r>
            <a:r>
              <a:rPr lang="pt-PT" dirty="0" smtClean="0">
                <a:latin typeface="Corbel" pitchFamily="34" charset="0"/>
              </a:rPr>
              <a:t> </a:t>
            </a:r>
            <a:r>
              <a:rPr lang="pt-PT" dirty="0" err="1" smtClean="0">
                <a:latin typeface="Corbel" pitchFamily="34" charset="0"/>
              </a:rPr>
              <a:t>Group</a:t>
            </a:r>
            <a:r>
              <a:rPr lang="pt-PT" dirty="0" smtClean="0">
                <a:latin typeface="Corbel" pitchFamily="34" charset="0"/>
              </a:rPr>
              <a:t> III </a:t>
            </a:r>
          </a:p>
          <a:p>
            <a:pPr>
              <a:buNone/>
            </a:pPr>
            <a:endParaRPr lang="pt-PT" dirty="0" smtClean="0">
              <a:latin typeface="Corbel" pitchFamily="34" charset="0"/>
            </a:endParaRPr>
          </a:p>
          <a:p>
            <a:pPr>
              <a:buNone/>
            </a:pPr>
            <a:r>
              <a:rPr lang="pt-PT" dirty="0" smtClean="0">
                <a:latin typeface="Corbel" pitchFamily="34" charset="0"/>
              </a:rPr>
              <a:t>      Grupo Alvo III</a:t>
            </a: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071670" y="1600200"/>
            <a:ext cx="661513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pt-PT" dirty="0" smtClean="0">
              <a:latin typeface="Corbel" pitchFamily="34" charset="0"/>
            </a:endParaRPr>
          </a:p>
          <a:p>
            <a:r>
              <a:rPr lang="pt-PT" dirty="0" smtClean="0">
                <a:latin typeface="Corbel" pitchFamily="34" charset="0"/>
              </a:rPr>
              <a:t>Candidatos </a:t>
            </a:r>
            <a:r>
              <a:rPr lang="pt-PT" dirty="0" smtClean="0">
                <a:latin typeface="Corbel" pitchFamily="34" charset="0"/>
              </a:rPr>
              <a:t>nacionais de um dos países ACP abrangidos pelo lote numa situação particularmente vulnerável por razões sociais ou políticas. Por exemplo: ter estatuto de refugiado/a ou ser beneficiário/a de asilo (internacional ou de acordo com a legislação nacional de um dos países europeus </a:t>
            </a:r>
            <a:r>
              <a:rPr lang="pt-PT" dirty="0" err="1" smtClean="0">
                <a:latin typeface="Corbel" pitchFamily="34" charset="0"/>
              </a:rPr>
              <a:t>recetores</a:t>
            </a:r>
            <a:r>
              <a:rPr lang="pt-PT" dirty="0" smtClean="0">
                <a:latin typeface="Corbel" pitchFamily="34" charset="0"/>
              </a:rPr>
              <a:t>),</a:t>
            </a:r>
            <a:r>
              <a:rPr lang="pt-PT" b="1" dirty="0" smtClean="0">
                <a:latin typeface="Corbel" pitchFamily="34" charset="0"/>
              </a:rPr>
              <a:t> ou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pPr lvl="1"/>
            <a:r>
              <a:rPr lang="pt-PT" dirty="0" smtClean="0">
                <a:latin typeface="Corbel" pitchFamily="34" charset="0"/>
              </a:rPr>
              <a:t>provar que tenham sido </a:t>
            </a:r>
            <a:r>
              <a:rPr lang="pt-PT" dirty="0" err="1" smtClean="0">
                <a:latin typeface="Corbel" pitchFamily="34" charset="0"/>
              </a:rPr>
              <a:t>objeto</a:t>
            </a:r>
            <a:r>
              <a:rPr lang="pt-PT" dirty="0" smtClean="0">
                <a:latin typeface="Corbel" pitchFamily="34" charset="0"/>
              </a:rPr>
              <a:t> de expulsão injustificada da universidade por questões raciais, étnicas, religiosas, políticas, de género ou de orientação sexual, </a:t>
            </a:r>
            <a:r>
              <a:rPr lang="pt-PT" b="1" dirty="0" smtClean="0">
                <a:latin typeface="Corbel" pitchFamily="34" charset="0"/>
              </a:rPr>
              <a:t>ou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pPr lvl="1"/>
            <a:r>
              <a:rPr lang="pt-PT" dirty="0" smtClean="0">
                <a:latin typeface="Corbel" pitchFamily="34" charset="0"/>
              </a:rPr>
              <a:t>pertencer a uma população indígena abrangida por uma política nacional específica ou ser uma pessoa internamente deslocada (IDP, segundo a sigla em inglês)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Quem pode candidatar-se?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PT" b="1" dirty="0" smtClean="0">
                <a:latin typeface="Corbel" pitchFamily="34" charset="0"/>
              </a:rPr>
              <a:t>Critérios de elegibilidade para todos os tipos de mobilidade:</a:t>
            </a:r>
            <a:endParaRPr lang="pt-PT" dirty="0" smtClean="0">
              <a:latin typeface="Corbel" pitchFamily="34" charset="0"/>
            </a:endParaRPr>
          </a:p>
          <a:p>
            <a:r>
              <a:rPr lang="pt-PT" dirty="0" smtClean="0">
                <a:latin typeface="Corbel" pitchFamily="34" charset="0"/>
              </a:rPr>
              <a:t>Ser nacional de um dos países ACP elegíveis;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dirty="0" smtClean="0">
                <a:latin typeface="Corbel" pitchFamily="34" charset="0"/>
              </a:rPr>
              <a:t>Não ter residido, vivido ou realizado a sua </a:t>
            </a:r>
            <a:r>
              <a:rPr lang="pt-PT" dirty="0" err="1" smtClean="0">
                <a:latin typeface="Corbel" pitchFamily="34" charset="0"/>
              </a:rPr>
              <a:t>atividade</a:t>
            </a:r>
            <a:r>
              <a:rPr lang="pt-PT" dirty="0" smtClean="0">
                <a:latin typeface="Corbel" pitchFamily="34" charset="0"/>
              </a:rPr>
              <a:t> principal (trabalho, estudo, etc.) num país europeu por mais de 12 meses (no momento de candidatura) nos últimos 5 anos;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dirty="0" smtClean="0">
                <a:latin typeface="Corbel" pitchFamily="34" charset="0"/>
              </a:rPr>
              <a:t>Não ter usufruído no passado de uma bolsa Erasmus Mundus para o mesmo tipo de mobilidade;-</a:t>
            </a:r>
          </a:p>
          <a:p>
            <a:endParaRPr lang="pt-PT" dirty="0" smtClean="0">
              <a:latin typeface="Corbel" pitchFamily="34" charset="0"/>
            </a:endParaRPr>
          </a:p>
          <a:p>
            <a:r>
              <a:rPr lang="pt-PT" dirty="0" smtClean="0">
                <a:latin typeface="Corbel" pitchFamily="34" charset="0"/>
              </a:rPr>
              <a:t>Ter conhecimento suficiente da língua de ensino na instituição de acolhimento ou de um dos idiomas atualmente falados no país de acolhimento;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dirty="0" smtClean="0">
                <a:latin typeface="Corbel" pitchFamily="34" charset="0"/>
              </a:rPr>
              <a:t>Respeitar os critérios específicos aplicáveis a cada tipo de mobilidade (mestrado, doutoramento e pessoal académico e administrativo).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Quem pode candidatar-se?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PT" b="1" dirty="0" smtClean="0">
                <a:latin typeface="Corbel" pitchFamily="34" charset="0"/>
              </a:rPr>
              <a:t>Critérios específicos de </a:t>
            </a:r>
            <a:r>
              <a:rPr lang="pt-PT" b="1" dirty="0" smtClean="0">
                <a:latin typeface="Corbel" pitchFamily="34" charset="0"/>
              </a:rPr>
              <a:t>elegibilidade</a:t>
            </a:r>
          </a:p>
          <a:p>
            <a:pPr>
              <a:buNone/>
            </a:pPr>
            <a:endParaRPr lang="pt-PT" b="1" dirty="0" smtClean="0">
              <a:latin typeface="Corbel" pitchFamily="34" charset="0"/>
            </a:endParaRPr>
          </a:p>
          <a:p>
            <a:r>
              <a:rPr lang="pt-PT" b="1" dirty="0" smtClean="0">
                <a:solidFill>
                  <a:schemeClr val="accent6"/>
                </a:solidFill>
                <a:latin typeface="Corbel" pitchFamily="34" charset="0"/>
              </a:rPr>
              <a:t>Mestrado </a:t>
            </a:r>
            <a:r>
              <a:rPr lang="pt-PT" b="1" dirty="0" smtClean="0">
                <a:solidFill>
                  <a:schemeClr val="accent6"/>
                </a:solidFill>
                <a:latin typeface="Corbel" pitchFamily="34" charset="0"/>
              </a:rPr>
              <a:t>mobilidade </a:t>
            </a:r>
            <a:r>
              <a:rPr lang="pt-PT" dirty="0" smtClean="0">
                <a:latin typeface="Corbel" pitchFamily="34" charset="0"/>
              </a:rPr>
              <a:t>(países ACP &gt; EU</a:t>
            </a:r>
            <a:r>
              <a:rPr lang="pt-PT" dirty="0" smtClean="0">
                <a:latin typeface="Corbel" pitchFamily="34" charset="0"/>
              </a:rPr>
              <a:t>)</a:t>
            </a:r>
          </a:p>
          <a:p>
            <a:pPr>
              <a:buNone/>
            </a:pPr>
            <a:r>
              <a:rPr lang="pt-PT" dirty="0" smtClean="0"/>
              <a:t>	Deverão </a:t>
            </a:r>
            <a:r>
              <a:rPr lang="pt-PT" dirty="0" smtClean="0"/>
              <a:t>estar inscritos no primeiro ano de um programa de Mestrado de 2 anos numa instituição ACP da parceria no momento da </a:t>
            </a:r>
            <a:r>
              <a:rPr lang="pt-PT" dirty="0" smtClean="0"/>
              <a:t>candidatura.</a:t>
            </a:r>
          </a:p>
          <a:p>
            <a:pPr>
              <a:buNone/>
            </a:pPr>
            <a:endParaRPr lang="pt-PT" b="1" dirty="0" smtClean="0">
              <a:solidFill>
                <a:schemeClr val="accent6"/>
              </a:solidFill>
              <a:latin typeface="Corbel" pitchFamily="34" charset="0"/>
            </a:endParaRPr>
          </a:p>
          <a:p>
            <a:r>
              <a:rPr lang="pt-PT" b="1" dirty="0" smtClean="0">
                <a:solidFill>
                  <a:schemeClr val="accent6"/>
                </a:solidFill>
                <a:latin typeface="Corbel" pitchFamily="34" charset="0"/>
              </a:rPr>
              <a:t>Mestrado </a:t>
            </a:r>
            <a:r>
              <a:rPr lang="pt-PT" b="1" dirty="0" smtClean="0">
                <a:solidFill>
                  <a:schemeClr val="accent6"/>
                </a:solidFill>
                <a:latin typeface="Corbel" pitchFamily="34" charset="0"/>
              </a:rPr>
              <a:t>completo</a:t>
            </a:r>
            <a:r>
              <a:rPr lang="pt-PT" dirty="0" smtClean="0">
                <a:solidFill>
                  <a:schemeClr val="accent6"/>
                </a:solidFill>
                <a:latin typeface="Corbel" pitchFamily="34" charset="0"/>
              </a:rPr>
              <a:t> </a:t>
            </a:r>
            <a:r>
              <a:rPr lang="pt-PT" dirty="0" smtClean="0">
                <a:latin typeface="Corbel" pitchFamily="34" charset="0"/>
              </a:rPr>
              <a:t>(países ACP &gt; EU)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Deverão ter concluído a sua licenciatura no momento da candidatura.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b="1" dirty="0" smtClean="0">
                <a:solidFill>
                  <a:schemeClr val="accent6"/>
                </a:solidFill>
                <a:latin typeface="Corbel" pitchFamily="34" charset="0"/>
              </a:rPr>
              <a:t>Doutoramento</a:t>
            </a:r>
            <a:r>
              <a:rPr lang="pt-PT" dirty="0" smtClean="0">
                <a:latin typeface="Corbel" pitchFamily="34" charset="0"/>
              </a:rPr>
              <a:t> (países ACP &gt; EU)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Deverão estar inscritos num programa de Doutoramento e estar inscritos numa instituição ACP da parceria no momento da candidatura (apenas candidatos pertencentes ao Grupo-Alvo 1).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 </a:t>
            </a:r>
          </a:p>
          <a:p>
            <a:r>
              <a:rPr lang="pt-PT" b="1" dirty="0" smtClean="0">
                <a:solidFill>
                  <a:schemeClr val="accent6"/>
                </a:solidFill>
                <a:latin typeface="Corbel" pitchFamily="34" charset="0"/>
              </a:rPr>
              <a:t>Pessoal Académico e Administrativo</a:t>
            </a:r>
            <a:r>
              <a:rPr lang="pt-PT" dirty="0" smtClean="0">
                <a:solidFill>
                  <a:schemeClr val="accent6"/>
                </a:solidFill>
                <a:latin typeface="Corbel" pitchFamily="34" charset="0"/>
              </a:rPr>
              <a:t> </a:t>
            </a:r>
            <a:r>
              <a:rPr lang="pt-PT" dirty="0" smtClean="0">
                <a:latin typeface="Corbel" pitchFamily="34" charset="0"/>
              </a:rPr>
              <a:t>(ambos os sentidos)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Deverão trabalhar, em regime de </a:t>
            </a:r>
            <a:r>
              <a:rPr lang="pt-PT" dirty="0" err="1" smtClean="0">
                <a:latin typeface="Corbel" pitchFamily="34" charset="0"/>
              </a:rPr>
              <a:t>full-time</a:t>
            </a:r>
            <a:r>
              <a:rPr lang="pt-PT" dirty="0" smtClean="0">
                <a:latin typeface="Corbel" pitchFamily="34" charset="0"/>
              </a:rPr>
              <a:t>, numa instituição parceira do projecto.</a:t>
            </a:r>
            <a:endParaRPr lang="pt-PT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Quem pode candidatar-se?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sz="2800" b="1" dirty="0" smtClean="0">
                <a:latin typeface="Corbel" pitchFamily="34" charset="0"/>
              </a:rPr>
              <a:t>Critérios específicos de elegibilidade</a:t>
            </a:r>
          </a:p>
          <a:p>
            <a:pPr>
              <a:buNone/>
            </a:pPr>
            <a:endParaRPr lang="pt-PT" sz="2800" b="1" dirty="0" smtClean="0">
              <a:latin typeface="Corbel" pitchFamily="34" charset="0"/>
            </a:endParaRPr>
          </a:p>
          <a:p>
            <a:r>
              <a:rPr lang="pt-PT" sz="2600" dirty="0" smtClean="0">
                <a:latin typeface="Corbel" pitchFamily="34" charset="0"/>
              </a:rPr>
              <a:t>É necessário realçar que, além destes critérios, podem existir outros definidos internamente por cada instituição parceira do consórcio, pelo que se recomenda que os candidatos preparem a sua candidatura com a pessoa de contacto da sua instituição para obter informação sobre os critérios de elegibilidade específicos estabelecidos tanto pela sua instituição de origem (quando aplicável) como pela instituição de acolhimento para a qual se querem candidatar.</a:t>
            </a:r>
          </a:p>
          <a:p>
            <a:endParaRPr lang="pt-PT" sz="2600" dirty="0">
              <a:latin typeface="Corbel" pitchFamily="34" charset="0"/>
            </a:endParaRPr>
          </a:p>
          <a:p>
            <a:endParaRPr lang="pt-PT" sz="2600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marL="0" indent="0">
              <a:buNone/>
            </a:pPr>
            <a:r>
              <a:rPr lang="pt-PT" sz="3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Atenção!</a:t>
            </a:r>
            <a:r>
              <a:rPr lang="pt-PT" sz="26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Podem existir outros critérios dependendo da Universidade de Origem e de Acolhimento</a:t>
            </a:r>
            <a:endParaRPr lang="pt-PT" sz="2600" b="1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" pitchFamily="34" charset="0"/>
              </a:rPr>
              <a:t>Áreas de estudo</a:t>
            </a:r>
            <a:endParaRPr lang="pt-PT" b="1" dirty="0">
              <a:solidFill>
                <a:schemeClr val="accent3">
                  <a:lumMod val="75000"/>
                </a:schemeClr>
              </a:solidFill>
              <a:latin typeface="Helvetica" pitchFamily="34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0273153"/>
              </p:ext>
            </p:extLst>
          </p:nvPr>
        </p:nvGraphicFramePr>
        <p:xfrm>
          <a:off x="457200" y="1600200"/>
          <a:ext cx="8229600" cy="4414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85776"/>
                <a:gridCol w="3429024"/>
                <a:gridCol w="714380"/>
                <a:gridCol w="3400420"/>
              </a:tblGrid>
              <a:tr h="370840">
                <a:tc>
                  <a:txBody>
                    <a:bodyPr/>
                    <a:lstStyle/>
                    <a:p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Áreas de estudo elegíveis</a:t>
                      </a:r>
                      <a:endParaRPr lang="pt-PT" b="0" dirty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Ciências Agrárias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Línguas e Ciências Filológicas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Arquitetura</a:t>
                      </a:r>
                      <a:r>
                        <a:rPr lang="pt-PT" dirty="0" smtClean="0"/>
                        <a:t>, Planeamento Urbanístico e Regional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Direito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Arte e Design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Matemática, Informática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Estudos Comerciais, Ciências de Gestão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Ciências Médicas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Educação, Formação de Professores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Ciências Naturais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Engenharia, Tecnologia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14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Ciências Sociais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Geografia, Geologia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Comunicação e Ciências da Informação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Humanidades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16</a:t>
                      </a:r>
                      <a:endParaRPr lang="pt-PT" b="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Outras Áreas de Estudo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58" t="1989" r="2993" b="3466"/>
          <a:stretch>
            <a:fillRect/>
          </a:stretch>
        </p:blipFill>
        <p:spPr bwMode="auto">
          <a:xfrm>
            <a:off x="539552" y="908720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O que é o programa </a:t>
            </a:r>
            <a:r>
              <a:rPr lang="pt-PT" sz="3200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Erasmus</a:t>
            </a:r>
            <a:r>
              <a:rPr lang="pt-PT" sz="3200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</a:t>
            </a:r>
            <a:r>
              <a:rPr lang="pt-PT" sz="3200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Mundus</a:t>
            </a:r>
            <a:r>
              <a:rPr lang="pt-PT" sz="3200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?</a:t>
            </a:r>
            <a:endParaRPr lang="pt-PT" sz="3200" b="1" dirty="0">
              <a:solidFill>
                <a:schemeClr val="accent3">
                  <a:lumMod val="75000"/>
                </a:schemeClr>
              </a:solidFill>
              <a:latin typeface="Helvetica Condensed" pitchFamily="34" charset="0"/>
              <a:ea typeface="BatangChe" pitchFamily="49" charset="-127"/>
              <a:cs typeface="Levenim MT" pitchFamily="2" charset="-79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pt-PT" dirty="0" smtClean="0">
                <a:latin typeface="Corbel" pitchFamily="34" charset="0"/>
              </a:rPr>
              <a:t>     O Programa </a:t>
            </a:r>
            <a:r>
              <a:rPr lang="pt-PT" dirty="0" err="1" smtClean="0">
                <a:latin typeface="Corbel" pitchFamily="34" charset="0"/>
              </a:rPr>
              <a:t>Erasmus</a:t>
            </a:r>
            <a:r>
              <a:rPr lang="pt-PT" dirty="0" smtClean="0">
                <a:latin typeface="Corbel" pitchFamily="34" charset="0"/>
              </a:rPr>
              <a:t> </a:t>
            </a:r>
            <a:r>
              <a:rPr lang="pt-PT" dirty="0" err="1" smtClean="0">
                <a:latin typeface="Corbel" pitchFamily="34" charset="0"/>
              </a:rPr>
              <a:t>Mundus</a:t>
            </a:r>
            <a:r>
              <a:rPr lang="pt-PT" dirty="0" smtClean="0">
                <a:latin typeface="Corbel" pitchFamily="34" charset="0"/>
              </a:rPr>
              <a:t> 2009-2013 é um programa de cooperação e mobilidade na área do Ensino Superior implementado pela Agência Executiva para a Educação, o Audiovisual e a Cultura (EACEA). No caso da </a:t>
            </a:r>
            <a:r>
              <a:rPr lang="pt-PT" dirty="0" err="1" smtClean="0">
                <a:latin typeface="Corbel" pitchFamily="34" charset="0"/>
              </a:rPr>
              <a:t>Ação</a:t>
            </a:r>
            <a:r>
              <a:rPr lang="pt-PT" dirty="0" smtClean="0">
                <a:latin typeface="Corbel" pitchFamily="34" charset="0"/>
              </a:rPr>
              <a:t> 2 - Vertente 1 do programa </a:t>
            </a:r>
            <a:r>
              <a:rPr lang="pt-PT" dirty="0" err="1" smtClean="0">
                <a:latin typeface="Corbel" pitchFamily="34" charset="0"/>
              </a:rPr>
              <a:t>Erasmus</a:t>
            </a:r>
            <a:r>
              <a:rPr lang="pt-PT" dirty="0" smtClean="0">
                <a:latin typeface="Corbel" pitchFamily="34" charset="0"/>
              </a:rPr>
              <a:t> </a:t>
            </a:r>
            <a:r>
              <a:rPr lang="pt-PT" dirty="0" err="1" smtClean="0">
                <a:latin typeface="Corbel" pitchFamily="34" charset="0"/>
              </a:rPr>
              <a:t>Mundus</a:t>
            </a:r>
            <a:r>
              <a:rPr lang="pt-PT" dirty="0" smtClean="0">
                <a:latin typeface="Corbel" pitchFamily="34" charset="0"/>
              </a:rPr>
              <a:t> (EMA2 – VERTENTE 1), no âmbito da qual o </a:t>
            </a:r>
            <a:r>
              <a:rPr lang="pt-PT" dirty="0" err="1" smtClean="0">
                <a:latin typeface="Corbel" pitchFamily="34" charset="0"/>
              </a:rPr>
              <a:t>projeto</a:t>
            </a:r>
            <a:r>
              <a:rPr lang="pt-PT" dirty="0" smtClean="0">
                <a:latin typeface="Corbel" pitchFamily="34" charset="0"/>
              </a:rPr>
              <a:t> ANGLE está a ser implementado, a gestão é levada a cabo sob a supervisão da Direcção Geral </a:t>
            </a:r>
            <a:r>
              <a:rPr lang="pt-PT" dirty="0" err="1" smtClean="0">
                <a:latin typeface="Corbel" pitchFamily="34" charset="0"/>
              </a:rPr>
              <a:t>EuropeAid</a:t>
            </a:r>
            <a:r>
              <a:rPr lang="pt-PT" dirty="0" smtClean="0">
                <a:latin typeface="Corbel" pitchFamily="34" charset="0"/>
              </a:rPr>
              <a:t> (DG </a:t>
            </a:r>
            <a:r>
              <a:rPr lang="pt-PT" dirty="0" err="1" smtClean="0">
                <a:latin typeface="Corbel" pitchFamily="34" charset="0"/>
              </a:rPr>
              <a:t>Aidco</a:t>
            </a:r>
            <a:r>
              <a:rPr lang="pt-PT" dirty="0" smtClean="0">
                <a:latin typeface="Corbel" pitchFamily="34" charset="0"/>
              </a:rPr>
              <a:t>).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568" y="1340768"/>
            <a:ext cx="7358114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Bolsa Mensal</a:t>
            </a:r>
            <a:endParaRPr lang="pt-PT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4149080"/>
            <a:ext cx="7358114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Viagem de Ida e Volta</a:t>
            </a:r>
            <a:endParaRPr lang="pt-PT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450912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>
                <a:latin typeface="Corbel" pitchFamily="34" charset="0"/>
              </a:rPr>
              <a:t>Comprada </a:t>
            </a:r>
            <a:r>
              <a:rPr lang="pt-PT" dirty="0" err="1" smtClean="0">
                <a:latin typeface="Corbel" pitchFamily="34" charset="0"/>
              </a:rPr>
              <a:t>diretamente</a:t>
            </a:r>
            <a:r>
              <a:rPr lang="pt-PT" dirty="0" smtClean="0">
                <a:latin typeface="Corbel" pitchFamily="34" charset="0"/>
              </a:rPr>
              <a:t> pela coordenação</a:t>
            </a:r>
            <a:endParaRPr lang="pt-PT" dirty="0">
              <a:latin typeface="Corbe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5013176"/>
            <a:ext cx="7358114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Seguro de saúde, acidentes e viagem</a:t>
            </a:r>
            <a:endParaRPr lang="pt-PT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544522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>
                <a:latin typeface="Corbel" pitchFamily="34" charset="0"/>
              </a:rPr>
              <a:t>Comprado </a:t>
            </a:r>
            <a:r>
              <a:rPr lang="pt-PT" dirty="0" err="1" smtClean="0">
                <a:latin typeface="Corbel" pitchFamily="34" charset="0"/>
              </a:rPr>
              <a:t>diretamente</a:t>
            </a:r>
            <a:r>
              <a:rPr lang="pt-PT" dirty="0" smtClean="0">
                <a:latin typeface="Corbel" pitchFamily="34" charset="0"/>
              </a:rPr>
              <a:t> pela coordenação</a:t>
            </a:r>
            <a:endParaRPr lang="pt-PT" dirty="0">
              <a:latin typeface="Corbe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Condições</a:t>
            </a:r>
            <a:r>
              <a:rPr kumimoji="0" lang="pt-PT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da Bolsa</a:t>
            </a:r>
            <a:endParaRPr kumimoji="0" lang="pt-PT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2"/>
          <p:cNvSpPr txBox="1"/>
          <p:nvPr/>
        </p:nvSpPr>
        <p:spPr>
          <a:xfrm>
            <a:off x="683568" y="5877272"/>
            <a:ext cx="7358114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/>
              <a:t>Taxas de matrícula</a:t>
            </a:r>
            <a:endParaRPr lang="pt-PT" sz="1400" dirty="0"/>
          </a:p>
        </p:txBody>
      </p:sp>
      <p:sp>
        <p:nvSpPr>
          <p:cNvPr id="13" name="CaixaDeTexto 3"/>
          <p:cNvSpPr txBox="1"/>
          <p:nvPr/>
        </p:nvSpPr>
        <p:spPr>
          <a:xfrm>
            <a:off x="971600" y="630932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>
                <a:latin typeface="Corbel" pitchFamily="34" charset="0"/>
              </a:rPr>
              <a:t>Se aplicável, na instituição de Acolhimento</a:t>
            </a:r>
            <a:endParaRPr lang="pt-PT" dirty="0">
              <a:latin typeface="Corbe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547664" y="1772816"/>
          <a:ext cx="5760639" cy="232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583"/>
                <a:gridCol w="2304256"/>
                <a:gridCol w="886369"/>
                <a:gridCol w="1553431"/>
              </a:tblGrid>
              <a:tr h="408447"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Mobilidade</a:t>
                      </a:r>
                      <a:endParaRPr lang="pt-PT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Duração</a:t>
                      </a:r>
                      <a:endParaRPr lang="pt-PT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Bolsa mensal</a:t>
                      </a:r>
                      <a:endParaRPr lang="pt-PT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71065">
                <a:tc rowSpan="4">
                  <a:txBody>
                    <a:bodyPr/>
                    <a:lstStyle/>
                    <a:p>
                      <a:endParaRPr lang="pt-PT" sz="1200" dirty="0" smtClean="0"/>
                    </a:p>
                    <a:p>
                      <a:endParaRPr lang="pt-PT" sz="1200" dirty="0" smtClean="0"/>
                    </a:p>
                    <a:p>
                      <a:endParaRPr lang="pt-PT" sz="1200" dirty="0" smtClean="0"/>
                    </a:p>
                    <a:p>
                      <a:r>
                        <a:rPr lang="pt-PT" sz="1200" dirty="0" smtClean="0"/>
                        <a:t>ACP » </a:t>
                      </a:r>
                      <a:r>
                        <a:rPr lang="pt-PT" sz="1200" dirty="0" smtClean="0"/>
                        <a:t>Europa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Mestrado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/>
                        <a:t>mobilidade)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6/10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1.000 €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3103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Mestrado Completo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24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1.000 €</a:t>
                      </a:r>
                    </a:p>
                    <a:p>
                      <a:pPr algn="l"/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065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Doutoramento</a:t>
                      </a:r>
                      <a:r>
                        <a:rPr lang="pt-PT" sz="1200" baseline="0" dirty="0" smtClean="0"/>
                        <a:t> (mobilidade)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10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1.500 €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5679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Pessoal</a:t>
                      </a:r>
                      <a:r>
                        <a:rPr lang="pt-PT" sz="1200" baseline="0" dirty="0" smtClean="0"/>
                        <a:t> Académico e Administrativo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2.500 €</a:t>
                      </a:r>
                      <a:endParaRPr lang="pt-PT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1410"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Europa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baseline="0" dirty="0" smtClean="0"/>
                        <a:t>» ACP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Pessoal</a:t>
                      </a:r>
                      <a:r>
                        <a:rPr lang="pt-PT" sz="1200" baseline="0" dirty="0" smtClean="0"/>
                        <a:t> Académico e Administrativo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2.500 €</a:t>
                      </a:r>
                    </a:p>
                    <a:p>
                      <a:pPr algn="l"/>
                      <a:endParaRPr lang="pt-PT" sz="1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Como Candidatar-se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sz="3000" dirty="0" smtClean="0">
                <a:latin typeface="Corbel" pitchFamily="34" charset="0"/>
              </a:rPr>
              <a:t>Consultar</a:t>
            </a:r>
            <a:r>
              <a:rPr lang="es-ES" dirty="0" smtClean="0">
                <a:latin typeface="Corbel" pitchFamily="34" charset="0"/>
              </a:rPr>
              <a:t> a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página web</a:t>
            </a:r>
            <a:r>
              <a:rPr lang="es-ES" dirty="0" smtClean="0">
                <a:latin typeface="Corbel" pitchFamily="34" charset="0"/>
              </a:rPr>
              <a:t>: </a:t>
            </a:r>
            <a:r>
              <a:rPr lang="es-ES" dirty="0" smtClean="0">
                <a:latin typeface="Corbel" pitchFamily="34" charset="0"/>
                <a:hlinkClick r:id="rId3"/>
              </a:rPr>
              <a:t>http://angle.up.pt</a:t>
            </a:r>
            <a:endParaRPr lang="es-ES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orbel" pitchFamily="34" charset="0"/>
              </a:rPr>
              <a:t>Consultar a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universidade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origem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orbel" pitchFamily="34" charset="0"/>
              </a:rPr>
              <a:t>Consultar os </a:t>
            </a:r>
            <a:r>
              <a:rPr lang="es-ES" dirty="0" err="1" smtClean="0">
                <a:latin typeface="Corbel" pitchFamily="34" charset="0"/>
              </a:rPr>
              <a:t>critérios</a:t>
            </a:r>
            <a:r>
              <a:rPr lang="es-ES" dirty="0" smtClean="0">
                <a:latin typeface="Corbel" pitchFamily="34" charset="0"/>
              </a:rPr>
              <a:t> de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elegibilidade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orbel" pitchFamily="34" charset="0"/>
              </a:rPr>
              <a:t>Consultar a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oferta</a:t>
            </a:r>
            <a:r>
              <a:rPr lang="es-ES" dirty="0" smtClean="0">
                <a:latin typeface="Corbel" pitchFamily="34" charset="0"/>
              </a:rPr>
              <a:t> académica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orbel" pitchFamily="34" charset="0"/>
              </a:rPr>
              <a:t>Reunir os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documentos</a:t>
            </a:r>
            <a:r>
              <a:rPr lang="es-ES" b="1" dirty="0" smtClean="0">
                <a:solidFill>
                  <a:schemeClr val="accent6"/>
                </a:solidFill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necessários</a:t>
            </a:r>
            <a:endParaRPr lang="es-ES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err="1" smtClean="0">
                <a:latin typeface="Corbel" pitchFamily="34" charset="0"/>
              </a:rPr>
              <a:t>Preencher</a:t>
            </a:r>
            <a:r>
              <a:rPr lang="es-ES" dirty="0" smtClean="0">
                <a:latin typeface="Corbel" pitchFamily="34" charset="0"/>
              </a:rPr>
              <a:t> o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formulário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de candidatura online</a:t>
            </a:r>
          </a:p>
          <a:p>
            <a:pPr>
              <a:buNone/>
            </a:pPr>
            <a:r>
              <a:rPr lang="es-ES" b="1" dirty="0" smtClean="0">
                <a:latin typeface="Corbe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Enviar</a:t>
            </a:r>
            <a:r>
              <a:rPr lang="es-ES" dirty="0" smtClean="0">
                <a:latin typeface="Corbel" pitchFamily="34" charset="0"/>
              </a:rPr>
              <a:t> o </a:t>
            </a:r>
            <a:r>
              <a:rPr lang="es-ES" dirty="0" err="1" smtClean="0">
                <a:latin typeface="Corbel" pitchFamily="34" charset="0"/>
              </a:rPr>
              <a:t>formulário</a:t>
            </a:r>
            <a:r>
              <a:rPr lang="es-ES" dirty="0" smtClean="0">
                <a:latin typeface="Corbel" pitchFamily="34" charset="0"/>
              </a:rPr>
              <a:t> de candidatura dentro do </a:t>
            </a:r>
            <a:r>
              <a:rPr lang="es-ES" dirty="0" smtClean="0">
                <a:latin typeface="Corbel" pitchFamily="34" charset="0"/>
              </a:rPr>
              <a:t>prazo:15 de </a:t>
            </a:r>
            <a:r>
              <a:rPr lang="es-ES" dirty="0" err="1" smtClean="0">
                <a:latin typeface="Corbel" pitchFamily="34" charset="0"/>
              </a:rPr>
              <a:t>Dezembro</a:t>
            </a:r>
            <a:r>
              <a:rPr lang="es-ES" dirty="0" smtClean="0">
                <a:latin typeface="Corbel" pitchFamily="34" charset="0"/>
              </a:rPr>
              <a:t> de </a:t>
            </a:r>
            <a:r>
              <a:rPr lang="es-ES" dirty="0" smtClean="0">
                <a:latin typeface="Corbel" pitchFamily="34" charset="0"/>
              </a:rPr>
              <a:t>2013 </a:t>
            </a:r>
            <a:r>
              <a:rPr lang="es-ES" dirty="0" smtClean="0">
                <a:latin typeface="Corbel" pitchFamily="34" charset="0"/>
              </a:rPr>
              <a:t>(hora CET!)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Que idioma utilizar?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>
                <a:latin typeface="Corbel" pitchFamily="34" charset="0"/>
              </a:rPr>
              <a:t>O formulário de candidatura pode ser preenchido em inglês, português ou espanhol. </a:t>
            </a:r>
          </a:p>
          <a:p>
            <a:endParaRPr lang="pt-PT" dirty="0" smtClean="0">
              <a:latin typeface="Corbel" pitchFamily="34" charset="0"/>
            </a:endParaRPr>
          </a:p>
          <a:p>
            <a:r>
              <a:rPr lang="pt-PT" dirty="0" smtClean="0">
                <a:latin typeface="Corbel" pitchFamily="34" charset="0"/>
              </a:rPr>
              <a:t>No entanto, o idioma usado para preencher o formulário de candidatura deve estar em concordância com a/s instituição/</a:t>
            </a:r>
            <a:r>
              <a:rPr lang="pt-PT" dirty="0" err="1" smtClean="0">
                <a:latin typeface="Corbel" pitchFamily="34" charset="0"/>
              </a:rPr>
              <a:t>ões</a:t>
            </a:r>
            <a:r>
              <a:rPr lang="pt-PT" dirty="0" smtClean="0">
                <a:latin typeface="Corbel" pitchFamily="34" charset="0"/>
              </a:rPr>
              <a:t> e programa/s escolhido/s. Por exemplo, se pretende candidatar-se apenas a instituições espanholas, pode preencher o formulário de candidatura e anexar os documentos requeridos em espanhol.</a:t>
            </a:r>
          </a:p>
          <a:p>
            <a:endParaRPr lang="pt-PT" dirty="0" smtClean="0">
              <a:latin typeface="Corbel" pitchFamily="34" charset="0"/>
            </a:endParaRPr>
          </a:p>
          <a:p>
            <a:r>
              <a:rPr lang="pt-PT" dirty="0" smtClean="0">
                <a:latin typeface="Corbel" pitchFamily="34" charset="0"/>
              </a:rPr>
              <a:t>Contudo, se pretende apresentar a sua candidatura a instituições de 3 países diferentes (com idiomas diferentes), recomendamos-lhe que preencha o formulário e anexe os documentos em inglês, para que todas as instituições de acolhimento possam analisar a sua candidatura.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 err="1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Seleção</a:t>
            </a:r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- Avaliação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 smtClean="0"/>
              <a:t>Critérios de avaliação:</a:t>
            </a:r>
          </a:p>
          <a:p>
            <a:pPr>
              <a:buNone/>
            </a:pPr>
            <a:endParaRPr lang="pt-PT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PT" sz="1200" b="1" dirty="0">
                <a:solidFill>
                  <a:schemeClr val="accent6">
                    <a:lumMod val="75000"/>
                  </a:schemeClr>
                </a:solidFill>
              </a:rPr>
              <a:t>Estudantes de </a:t>
            </a:r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</a:rPr>
              <a:t>Mestrado: </a:t>
            </a:r>
            <a:endParaRPr lang="pt-PT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pt-PT" sz="1200" dirty="0" smtClean="0"/>
              <a:t>Mérito </a:t>
            </a:r>
            <a:r>
              <a:rPr lang="pt-PT" sz="1200" dirty="0"/>
              <a:t>académico (FP 3); </a:t>
            </a:r>
            <a:endParaRPr lang="pt-PT" sz="1200" dirty="0" smtClean="0"/>
          </a:p>
          <a:p>
            <a:pPr lvl="1"/>
            <a:r>
              <a:rPr lang="pt-PT" sz="1200" dirty="0" smtClean="0"/>
              <a:t>Motivação </a:t>
            </a:r>
            <a:r>
              <a:rPr lang="pt-PT" sz="1200" dirty="0"/>
              <a:t>(FP 2), </a:t>
            </a:r>
            <a:endParaRPr lang="pt-PT" sz="1200" dirty="0" smtClean="0"/>
          </a:p>
          <a:p>
            <a:pPr lvl="1"/>
            <a:r>
              <a:rPr lang="pt-PT" sz="1200" dirty="0" smtClean="0"/>
              <a:t>Competências </a:t>
            </a:r>
            <a:r>
              <a:rPr lang="pt-PT" sz="1200" dirty="0"/>
              <a:t>linguísticas (FP 1</a:t>
            </a:r>
            <a:r>
              <a:rPr lang="pt-PT" sz="1200" dirty="0" smtClean="0"/>
              <a:t>)</a:t>
            </a:r>
          </a:p>
          <a:p>
            <a:endParaRPr lang="pt-PT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PT" sz="1200" b="1" dirty="0">
                <a:solidFill>
                  <a:schemeClr val="accent6">
                    <a:lumMod val="75000"/>
                  </a:schemeClr>
                </a:solidFill>
              </a:rPr>
              <a:t>Estudantes de Doutoramento: </a:t>
            </a:r>
            <a:endParaRPr lang="pt-PT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pt-PT" sz="1200" dirty="0" smtClean="0"/>
              <a:t>Mérito </a:t>
            </a:r>
            <a:r>
              <a:rPr lang="pt-PT" sz="1200" dirty="0"/>
              <a:t>académico (FP 2); </a:t>
            </a:r>
            <a:endParaRPr lang="pt-PT" sz="1200" dirty="0" smtClean="0"/>
          </a:p>
          <a:p>
            <a:pPr lvl="1"/>
            <a:r>
              <a:rPr lang="pt-PT" sz="1200" dirty="0" err="1" smtClean="0"/>
              <a:t>Projeto</a:t>
            </a:r>
            <a:r>
              <a:rPr lang="pt-PT" sz="1200" dirty="0" smtClean="0"/>
              <a:t> </a:t>
            </a:r>
            <a:r>
              <a:rPr lang="pt-PT" sz="1200" dirty="0"/>
              <a:t>de investigação (FP 2); </a:t>
            </a:r>
            <a:endParaRPr lang="pt-PT" sz="1200" dirty="0" smtClean="0"/>
          </a:p>
          <a:p>
            <a:pPr lvl="1"/>
            <a:r>
              <a:rPr lang="pt-PT" sz="1200" dirty="0" smtClean="0"/>
              <a:t>Motivação </a:t>
            </a:r>
            <a:r>
              <a:rPr lang="pt-PT" sz="1200" dirty="0"/>
              <a:t>(FP 1), </a:t>
            </a:r>
            <a:endParaRPr lang="pt-PT" sz="1200" dirty="0" smtClean="0"/>
          </a:p>
          <a:p>
            <a:pPr lvl="1"/>
            <a:r>
              <a:rPr lang="pt-PT" sz="1200" dirty="0" smtClean="0"/>
              <a:t>Competências </a:t>
            </a:r>
            <a:r>
              <a:rPr lang="pt-PT" sz="1200" dirty="0"/>
              <a:t>linguísticas (FP 1</a:t>
            </a:r>
            <a:r>
              <a:rPr lang="pt-PT" sz="1200" dirty="0" smtClean="0"/>
              <a:t>)</a:t>
            </a:r>
          </a:p>
          <a:p>
            <a:endParaRPr lang="pt-PT" sz="1200" dirty="0"/>
          </a:p>
          <a:p>
            <a:r>
              <a:rPr lang="pt-PT" sz="1200" b="1" dirty="0">
                <a:solidFill>
                  <a:schemeClr val="accent6">
                    <a:lumMod val="75000"/>
                  </a:schemeClr>
                </a:solidFill>
              </a:rPr>
              <a:t>Pessoal Docente e Administrativo: </a:t>
            </a:r>
            <a:endParaRPr lang="pt-PT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pt-PT" sz="1200" dirty="0" smtClean="0"/>
              <a:t>Experiência </a:t>
            </a:r>
            <a:r>
              <a:rPr lang="pt-PT" sz="1200" dirty="0"/>
              <a:t>prévia/Produção científica (FP 2); </a:t>
            </a:r>
            <a:endParaRPr lang="pt-PT" sz="1200" dirty="0" smtClean="0"/>
          </a:p>
          <a:p>
            <a:pPr lvl="1"/>
            <a:r>
              <a:rPr lang="pt-PT" sz="1200" dirty="0" smtClean="0"/>
              <a:t>Plano </a:t>
            </a:r>
            <a:r>
              <a:rPr lang="pt-PT" sz="1200" dirty="0"/>
              <a:t>de Estudos/Trabalho (FP 2); </a:t>
            </a:r>
            <a:endParaRPr lang="pt-PT" sz="1200" dirty="0" smtClean="0"/>
          </a:p>
          <a:p>
            <a:pPr lvl="1"/>
            <a:r>
              <a:rPr lang="pt-PT" sz="1200" dirty="0" smtClean="0"/>
              <a:t>Motivação </a:t>
            </a:r>
            <a:r>
              <a:rPr lang="pt-PT" sz="1200" dirty="0"/>
              <a:t>(FP 1), </a:t>
            </a:r>
            <a:endParaRPr lang="pt-PT" sz="1200" dirty="0" smtClean="0"/>
          </a:p>
          <a:p>
            <a:pPr lvl="1"/>
            <a:r>
              <a:rPr lang="pt-PT" sz="1200" dirty="0" smtClean="0"/>
              <a:t>Competências </a:t>
            </a:r>
            <a:r>
              <a:rPr lang="pt-PT" sz="1200" dirty="0"/>
              <a:t>linguísticas (FP 1</a:t>
            </a:r>
            <a:r>
              <a:rPr lang="pt-PT" sz="1200" dirty="0" smtClean="0"/>
              <a:t>).</a:t>
            </a:r>
            <a:endParaRPr lang="pt-PT" sz="1200" dirty="0"/>
          </a:p>
          <a:p>
            <a:endParaRPr lang="pt-PT" sz="1200" dirty="0" smtClean="0"/>
          </a:p>
          <a:p>
            <a:endParaRPr lang="pt-PT" sz="1200" dirty="0"/>
          </a:p>
          <a:p>
            <a:endParaRPr lang="pt-PT" sz="1200" dirty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Apoio dado aos Bolseiros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8112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6"/>
              </a:buClr>
              <a:buNone/>
            </a:pPr>
            <a:r>
              <a:rPr lang="pt-PT" sz="4000" u="sng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Pela Instituição de Origem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endParaRPr lang="pt-PT" dirty="0" smtClean="0">
              <a:solidFill>
                <a:schemeClr val="accent6"/>
              </a:solidFill>
              <a:latin typeface="Corbel" pitchFamily="34" charset="0"/>
            </a:endParaRP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Visto</a:t>
            </a:r>
            <a:r>
              <a:rPr lang="es-ES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(e-mail/fax para os Consulados e Gabinetes de </a:t>
            </a:r>
            <a:r>
              <a:rPr lang="es-ES" dirty="0" err="1" smtClean="0">
                <a:latin typeface="Corbel" pitchFamily="34" charset="0"/>
              </a:rPr>
              <a:t>Emigração</a:t>
            </a:r>
            <a:r>
              <a:rPr lang="es-ES" dirty="0" smtClean="0">
                <a:latin typeface="Corbel" pitchFamily="34" charset="0"/>
              </a:rPr>
              <a:t>)</a:t>
            </a: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>
              <a:latin typeface="Corbel" pitchFamily="34" charset="0"/>
            </a:endParaRP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Preparação</a:t>
            </a:r>
            <a:r>
              <a:rPr lang="es-ES" dirty="0" smtClean="0">
                <a:latin typeface="Corbel" pitchFamily="34" charset="0"/>
              </a:rPr>
              <a:t> do </a:t>
            </a:r>
            <a:r>
              <a:rPr lang="es-ES" b="1" i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Learning</a:t>
            </a:r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i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Agreement</a:t>
            </a:r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(</a:t>
            </a:r>
            <a:r>
              <a:rPr lang="es-ES" dirty="0" err="1" smtClean="0">
                <a:latin typeface="Corbel" pitchFamily="34" charset="0"/>
              </a:rPr>
              <a:t>orientação</a:t>
            </a:r>
            <a:r>
              <a:rPr lang="es-ES" dirty="0" smtClean="0">
                <a:latin typeface="Corbel" pitchFamily="34" charset="0"/>
              </a:rPr>
              <a:t>, </a:t>
            </a:r>
            <a:r>
              <a:rPr lang="es-ES" dirty="0" err="1" smtClean="0">
                <a:latin typeface="Corbel" pitchFamily="34" charset="0"/>
              </a:rPr>
              <a:t>apoio</a:t>
            </a:r>
            <a:r>
              <a:rPr lang="es-ES" dirty="0" smtClean="0">
                <a:latin typeface="Corbel" pitchFamily="34" charset="0"/>
              </a:rPr>
              <a:t> para o </a:t>
            </a:r>
            <a:r>
              <a:rPr lang="es-ES" dirty="0" err="1" smtClean="0">
                <a:latin typeface="Corbel" pitchFamily="34" charset="0"/>
              </a:rPr>
              <a:t>reconhecimento</a:t>
            </a:r>
            <a:r>
              <a:rPr lang="es-ES" dirty="0" smtClean="0">
                <a:latin typeface="Corbel" pitchFamily="34" charset="0"/>
              </a:rPr>
              <a:t> académico) 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programa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trabalho</a:t>
            </a:r>
            <a:endParaRPr lang="es-ES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Acompanhamento</a:t>
            </a:r>
            <a:r>
              <a:rPr lang="es-ES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durante da </a:t>
            </a:r>
            <a:r>
              <a:rPr lang="es-ES" dirty="0" err="1" smtClean="0">
                <a:latin typeface="Corbel" pitchFamily="34" charset="0"/>
              </a:rPr>
              <a:t>mobilidade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para prevenir </a:t>
            </a:r>
            <a:r>
              <a:rPr lang="es-ES" b="1" i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brain</a:t>
            </a:r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i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drain</a:t>
            </a:r>
            <a:endParaRPr lang="es-ES" b="1" i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b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b="1" dirty="0">
              <a:solidFill>
                <a:srgbClr val="0070C0"/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b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Sessão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preparatória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antes do </a:t>
            </a:r>
            <a:r>
              <a:rPr lang="es-ES" dirty="0" err="1" smtClean="0">
                <a:latin typeface="Corbel" pitchFamily="34" charset="0"/>
              </a:rPr>
              <a:t>início</a:t>
            </a:r>
            <a:r>
              <a:rPr lang="es-ES" dirty="0" smtClean="0">
                <a:latin typeface="Corbel" pitchFamily="34" charset="0"/>
              </a:rPr>
              <a:t> da </a:t>
            </a:r>
            <a:r>
              <a:rPr lang="es-ES" dirty="0" err="1" smtClean="0">
                <a:latin typeface="Corbel" pitchFamily="34" charset="0"/>
              </a:rPr>
              <a:t>mobilidade</a:t>
            </a:r>
            <a:endParaRPr lang="es-ES" dirty="0" smtClean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marL="514350" indent="-514350"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Cursos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línguas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(</a:t>
            </a:r>
            <a:r>
              <a:rPr lang="es-ES" dirty="0" err="1" smtClean="0">
                <a:latin typeface="Corbel" pitchFamily="34" charset="0"/>
              </a:rPr>
              <a:t>quando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possível</a:t>
            </a:r>
            <a:r>
              <a:rPr lang="es-ES" dirty="0" smtClean="0">
                <a:latin typeface="Corbel" pitchFamily="34" charset="0"/>
              </a:rPr>
              <a:t>)</a:t>
            </a:r>
          </a:p>
          <a:p>
            <a:pPr>
              <a:buNone/>
            </a:pPr>
            <a:endParaRPr lang="pt-PT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Apoio dado aos Bolseiros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PT" sz="4500" u="sng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Pela Instituição de Acolhimento</a:t>
            </a:r>
          </a:p>
          <a:p>
            <a:pPr>
              <a:buNone/>
            </a:pPr>
            <a:endParaRPr lang="pt-PT" u="sng" dirty="0" smtClean="0">
              <a:solidFill>
                <a:schemeClr val="accent6"/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sz="35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Visto</a:t>
            </a:r>
            <a:r>
              <a:rPr lang="es-ES" sz="35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sz="3500" dirty="0" smtClean="0">
                <a:latin typeface="Corbel" pitchFamily="34" charset="0"/>
              </a:rPr>
              <a:t>(e-mail/fax para os Consulados e Gabinetes de </a:t>
            </a:r>
            <a:r>
              <a:rPr lang="es-ES" sz="3500" dirty="0" err="1" smtClean="0">
                <a:latin typeface="Corbel" pitchFamily="34" charset="0"/>
              </a:rPr>
              <a:t>Emigração</a:t>
            </a:r>
            <a:r>
              <a:rPr lang="es-ES" sz="3500" dirty="0" smtClean="0">
                <a:latin typeface="Corbel" pitchFamily="34" charset="0"/>
              </a:rPr>
              <a:t>)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dirty="0" smtClean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sz="3500" dirty="0" err="1" smtClean="0">
                <a:latin typeface="Corbel" pitchFamily="34" charset="0"/>
              </a:rPr>
              <a:t>Preparação</a:t>
            </a:r>
            <a:r>
              <a:rPr lang="es-ES" sz="3500" dirty="0" smtClean="0">
                <a:latin typeface="Corbel" pitchFamily="34" charset="0"/>
              </a:rPr>
              <a:t> do </a:t>
            </a:r>
            <a:r>
              <a:rPr lang="es-ES" sz="3500" b="1" i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Learning</a:t>
            </a:r>
            <a:r>
              <a:rPr lang="es-ES" sz="3500" b="1" i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sz="3500" b="1" i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Agreement</a:t>
            </a:r>
            <a:r>
              <a:rPr lang="es-ES" sz="3500" i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sz="3500" dirty="0" smtClean="0">
                <a:latin typeface="Corbel" pitchFamily="34" charset="0"/>
              </a:rPr>
              <a:t>(</a:t>
            </a:r>
            <a:r>
              <a:rPr lang="es-ES" sz="3500" dirty="0" err="1" smtClean="0">
                <a:latin typeface="Corbel" pitchFamily="34" charset="0"/>
              </a:rPr>
              <a:t>Orientação</a:t>
            </a:r>
            <a:r>
              <a:rPr lang="es-ES" sz="3500" dirty="0" smtClean="0">
                <a:latin typeface="Corbel" pitchFamily="34" charset="0"/>
              </a:rPr>
              <a:t> sobre a </a:t>
            </a:r>
            <a:r>
              <a:rPr lang="es-ES" sz="3500" dirty="0" err="1" smtClean="0">
                <a:latin typeface="Corbel" pitchFamily="34" charset="0"/>
              </a:rPr>
              <a:t>seleção</a:t>
            </a:r>
            <a:r>
              <a:rPr lang="es-ES" sz="3500" dirty="0" smtClean="0">
                <a:latin typeface="Corbel" pitchFamily="34" charset="0"/>
              </a:rPr>
              <a:t> das disciplinas) e </a:t>
            </a:r>
            <a:r>
              <a:rPr lang="es-ES" sz="35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programa de </a:t>
            </a:r>
            <a:r>
              <a:rPr lang="es-ES" sz="35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trabalho</a:t>
            </a:r>
            <a:endParaRPr lang="es-ES" sz="3500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b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sz="35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Alojamento</a:t>
            </a:r>
            <a:r>
              <a:rPr lang="es-ES" sz="35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sz="3500" dirty="0" smtClean="0">
                <a:latin typeface="Corbel" pitchFamily="34" charset="0"/>
              </a:rPr>
              <a:t>(</a:t>
            </a:r>
            <a:r>
              <a:rPr lang="es-ES" sz="3500" dirty="0" err="1" smtClean="0">
                <a:latin typeface="Corbel" pitchFamily="34" charset="0"/>
              </a:rPr>
              <a:t>residências</a:t>
            </a:r>
            <a:r>
              <a:rPr lang="es-ES" sz="3500" dirty="0" smtClean="0">
                <a:latin typeface="Corbel" pitchFamily="34" charset="0"/>
              </a:rPr>
              <a:t> </a:t>
            </a:r>
            <a:r>
              <a:rPr lang="es-ES" sz="3500" dirty="0" err="1" smtClean="0">
                <a:latin typeface="Corbel" pitchFamily="34" charset="0"/>
              </a:rPr>
              <a:t>ou</a:t>
            </a:r>
            <a:r>
              <a:rPr lang="es-ES" sz="3500" dirty="0" smtClean="0">
                <a:latin typeface="Corbel" pitchFamily="34" charset="0"/>
              </a:rPr>
              <a:t> casas particulares </a:t>
            </a:r>
            <a:r>
              <a:rPr lang="es-ES" sz="3500" dirty="0" err="1" smtClean="0">
                <a:latin typeface="Corbel" pitchFamily="34" charset="0"/>
              </a:rPr>
              <a:t>com</a:t>
            </a:r>
            <a:r>
              <a:rPr lang="es-ES" sz="3500" dirty="0" smtClean="0">
                <a:latin typeface="Corbel" pitchFamily="34" charset="0"/>
              </a:rPr>
              <a:t> </a:t>
            </a:r>
            <a:r>
              <a:rPr lang="es-ES" sz="3500" dirty="0" err="1" smtClean="0">
                <a:latin typeface="Corbel" pitchFamily="34" charset="0"/>
              </a:rPr>
              <a:t>condições</a:t>
            </a:r>
            <a:r>
              <a:rPr lang="es-ES" sz="3500" dirty="0" smtClean="0">
                <a:latin typeface="Corbel" pitchFamily="34" charset="0"/>
              </a:rPr>
              <a:t> </a:t>
            </a:r>
            <a:r>
              <a:rPr lang="es-ES" sz="3500" dirty="0" err="1" smtClean="0">
                <a:latin typeface="Corbel" pitchFamily="34" charset="0"/>
              </a:rPr>
              <a:t>especiais</a:t>
            </a:r>
            <a:r>
              <a:rPr lang="es-ES" sz="3500" dirty="0" smtClean="0">
                <a:latin typeface="Corbel" pitchFamily="34" charset="0"/>
              </a:rPr>
              <a:t>)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sz="35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Dinheiro</a:t>
            </a:r>
            <a:r>
              <a:rPr lang="es-ES" sz="35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sz="3500" dirty="0" smtClean="0">
                <a:latin typeface="Corbel" pitchFamily="34" charset="0"/>
              </a:rPr>
              <a:t>(cheque/abertura de </a:t>
            </a:r>
            <a:r>
              <a:rPr lang="es-ES" sz="3500" dirty="0" err="1" smtClean="0">
                <a:latin typeface="Corbel" pitchFamily="34" charset="0"/>
              </a:rPr>
              <a:t>conta</a:t>
            </a:r>
            <a:r>
              <a:rPr lang="es-ES" sz="3500" dirty="0" smtClean="0">
                <a:latin typeface="Corbel" pitchFamily="34" charset="0"/>
              </a:rPr>
              <a:t> </a:t>
            </a:r>
            <a:r>
              <a:rPr lang="es-ES" sz="3500" dirty="0" err="1" smtClean="0">
                <a:latin typeface="Corbel" pitchFamily="34" charset="0"/>
              </a:rPr>
              <a:t>bancária</a:t>
            </a:r>
            <a:r>
              <a:rPr lang="es-ES" sz="3500" dirty="0" smtClean="0">
                <a:latin typeface="Corbel" pitchFamily="34" charset="0"/>
              </a:rPr>
              <a:t>)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b="1" dirty="0" smtClean="0">
              <a:solidFill>
                <a:schemeClr val="accent6"/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sz="35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Acompanhamento</a:t>
            </a:r>
            <a:r>
              <a:rPr lang="es-ES" sz="3500" b="1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es-ES" sz="3500" dirty="0" smtClean="0">
                <a:latin typeface="Corbel" pitchFamily="34" charset="0"/>
              </a:rPr>
              <a:t>(</a:t>
            </a:r>
            <a:r>
              <a:rPr lang="es-ES" sz="3500" dirty="0" err="1" smtClean="0">
                <a:latin typeface="Corbel" pitchFamily="34" charset="0"/>
              </a:rPr>
              <a:t>informações</a:t>
            </a:r>
            <a:r>
              <a:rPr lang="es-ES" sz="3500" dirty="0" smtClean="0">
                <a:latin typeface="Corbel" pitchFamily="34" charset="0"/>
              </a:rPr>
              <a:t> regulares e </a:t>
            </a:r>
            <a:r>
              <a:rPr lang="es-ES" sz="3500" dirty="0" err="1" smtClean="0">
                <a:latin typeface="Corbel" pitchFamily="34" charset="0"/>
              </a:rPr>
              <a:t>avaliação</a:t>
            </a:r>
            <a:r>
              <a:rPr lang="es-ES" sz="3500" dirty="0" smtClean="0">
                <a:latin typeface="Corbel" pitchFamily="34" charset="0"/>
              </a:rPr>
              <a:t> da mobilidade)</a:t>
            </a:r>
            <a:endParaRPr lang="pt-PT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Apoio dado aos Bolseiros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sz="4000" u="sng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Pela Instituição de Acolhimento</a:t>
            </a:r>
          </a:p>
          <a:p>
            <a:pPr>
              <a:buNone/>
            </a:pPr>
            <a:endParaRPr lang="pt-PT" u="sng" dirty="0" smtClean="0">
              <a:solidFill>
                <a:schemeClr val="accent6"/>
              </a:solidFill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Reunião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E.Mundus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com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informações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práticas</a:t>
            </a:r>
            <a:endParaRPr lang="es-ES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Sessão</a:t>
            </a:r>
            <a:r>
              <a:rPr lang="es-ES" dirty="0" smtClean="0">
                <a:latin typeface="Corbel" pitchFamily="34" charset="0"/>
              </a:rPr>
              <a:t> de boas-</a:t>
            </a:r>
            <a:r>
              <a:rPr lang="es-ES" dirty="0" err="1" smtClean="0">
                <a:latin typeface="Corbel" pitchFamily="34" charset="0"/>
              </a:rPr>
              <a:t>vindas</a:t>
            </a:r>
            <a:r>
              <a:rPr lang="es-ES" dirty="0" smtClean="0">
                <a:latin typeface="Corbel" pitchFamily="34" charset="0"/>
              </a:rPr>
              <a:t> especialmente para E. </a:t>
            </a:r>
            <a:r>
              <a:rPr lang="es-ES" dirty="0" err="1" smtClean="0">
                <a:latin typeface="Corbel" pitchFamily="34" charset="0"/>
              </a:rPr>
              <a:t>Mundus</a:t>
            </a:r>
            <a:endParaRPr lang="es-ES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Sessão</a:t>
            </a:r>
            <a:r>
              <a:rPr lang="es-ES" dirty="0" smtClean="0">
                <a:latin typeface="Corbel" pitchFamily="34" charset="0"/>
              </a:rPr>
              <a:t> de boas-</a:t>
            </a:r>
            <a:r>
              <a:rPr lang="es-ES" dirty="0" err="1" smtClean="0">
                <a:latin typeface="Corbel" pitchFamily="34" charset="0"/>
              </a:rPr>
              <a:t>vindas</a:t>
            </a:r>
            <a:r>
              <a:rPr lang="es-ES" dirty="0" smtClean="0">
                <a:latin typeface="Corbel" pitchFamily="34" charset="0"/>
              </a:rPr>
              <a:t> para todos os </a:t>
            </a:r>
            <a:r>
              <a:rPr lang="es-ES" dirty="0" err="1" smtClean="0">
                <a:latin typeface="Corbel" pitchFamily="34" charset="0"/>
              </a:rPr>
              <a:t>estudantes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estrangeiros</a:t>
            </a:r>
            <a:endParaRPr lang="es-ES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Buddy-system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/Tutor </a:t>
            </a:r>
            <a:r>
              <a:rPr lang="es-ES" dirty="0" smtClean="0">
                <a:latin typeface="Corbel" pitchFamily="34" charset="0"/>
              </a:rPr>
              <a:t>Erasmus </a:t>
            </a:r>
            <a:r>
              <a:rPr lang="es-ES" dirty="0" err="1" smtClean="0">
                <a:latin typeface="Corbel" pitchFamily="34" charset="0"/>
              </a:rPr>
              <a:t>Mundus</a:t>
            </a:r>
            <a:r>
              <a:rPr lang="es-ES" dirty="0" smtClean="0">
                <a:latin typeface="Corbel" pitchFamily="34" charset="0"/>
              </a:rPr>
              <a:t> </a:t>
            </a:r>
            <a:endParaRPr lang="es-ES" b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Acompanhamento</a:t>
            </a:r>
            <a:r>
              <a:rPr lang="es-ES" dirty="0" smtClean="0">
                <a:latin typeface="Corbel" pitchFamily="34" charset="0"/>
              </a:rPr>
              <a:t> da </a:t>
            </a:r>
            <a:r>
              <a:rPr lang="es-ES" dirty="0" err="1" smtClean="0">
                <a:latin typeface="Corbel" pitchFamily="34" charset="0"/>
              </a:rPr>
              <a:t>mobilidade</a:t>
            </a:r>
            <a:r>
              <a:rPr lang="es-ES" dirty="0" smtClean="0">
                <a:latin typeface="Corbel" pitchFamily="34" charset="0"/>
              </a:rPr>
              <a:t>–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Reuniões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obrigatórias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(regulares/</a:t>
            </a:r>
            <a:r>
              <a:rPr lang="es-ES" dirty="0" err="1" smtClean="0">
                <a:latin typeface="Corbel" pitchFamily="34" charset="0"/>
              </a:rPr>
              <a:t>mensais</a:t>
            </a:r>
            <a:r>
              <a:rPr lang="es-ES" dirty="0" smtClean="0">
                <a:latin typeface="Corbel" pitchFamily="34" charset="0"/>
              </a:rPr>
              <a:t>)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Apoio dado aos Bolseiros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Clr>
                <a:srgbClr val="0070C0"/>
              </a:buClr>
              <a:buNone/>
            </a:pPr>
            <a:r>
              <a:rPr lang="pt-PT" sz="4000" u="sng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Pela Instituição de Acolhimento</a:t>
            </a:r>
          </a:p>
          <a:p>
            <a:pPr algn="just">
              <a:buClr>
                <a:srgbClr val="0070C0"/>
              </a:buClr>
              <a:buNone/>
            </a:pPr>
            <a:endParaRPr lang="es-ES" b="1" dirty="0">
              <a:solidFill>
                <a:srgbClr val="0070C0"/>
              </a:solidFill>
              <a:latin typeface="Corbel" pitchFamily="34" charset="0"/>
            </a:endParaRP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Cursos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línguas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obrigatórios</a:t>
            </a:r>
            <a:r>
              <a:rPr lang="es-ES" dirty="0" smtClean="0">
                <a:latin typeface="Corbel" pitchFamily="34" charset="0"/>
              </a:rPr>
              <a:t> (idioma de </a:t>
            </a:r>
            <a:r>
              <a:rPr lang="es-ES" dirty="0" err="1" smtClean="0">
                <a:latin typeface="Corbel" pitchFamily="34" charset="0"/>
              </a:rPr>
              <a:t>ensino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ou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outro</a:t>
            </a:r>
            <a:r>
              <a:rPr lang="es-ES" dirty="0" smtClean="0">
                <a:latin typeface="Corbel" pitchFamily="34" charset="0"/>
              </a:rPr>
              <a:t>)</a:t>
            </a:r>
          </a:p>
          <a:p>
            <a:pPr algn="just"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Apoio</a:t>
            </a:r>
            <a:r>
              <a:rPr lang="es-ES" dirty="0" smtClean="0">
                <a:latin typeface="Corbel" pitchFamily="34" charset="0"/>
              </a:rPr>
              <a:t> à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chegada</a:t>
            </a:r>
            <a:r>
              <a:rPr lang="es-ES" dirty="0" smtClean="0">
                <a:latin typeface="Corbel" pitchFamily="34" charset="0"/>
              </a:rPr>
              <a:t> (</a:t>
            </a:r>
            <a:r>
              <a:rPr lang="es-ES" dirty="0" err="1" smtClean="0">
                <a:latin typeface="Corbel" pitchFamily="34" charset="0"/>
              </a:rPr>
              <a:t>receção</a:t>
            </a:r>
            <a:r>
              <a:rPr lang="es-ES" dirty="0" smtClean="0">
                <a:latin typeface="Corbel" pitchFamily="34" charset="0"/>
              </a:rPr>
              <a:t> no </a:t>
            </a:r>
            <a:r>
              <a:rPr lang="es-ES" dirty="0" err="1" smtClean="0">
                <a:latin typeface="Corbel" pitchFamily="34" charset="0"/>
              </a:rPr>
              <a:t>aeroporto</a:t>
            </a:r>
            <a:r>
              <a:rPr lang="es-ES" dirty="0" smtClean="0">
                <a:latin typeface="Corbel" pitchFamily="34" charset="0"/>
              </a:rPr>
              <a:t>, </a:t>
            </a:r>
            <a:r>
              <a:rPr lang="es-ES" dirty="0" err="1" smtClean="0">
                <a:latin typeface="Corbel" pitchFamily="34" charset="0"/>
              </a:rPr>
              <a:t>apoio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em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questões</a:t>
            </a:r>
            <a:r>
              <a:rPr lang="es-ES" dirty="0" smtClean="0">
                <a:latin typeface="Corbel" pitchFamily="34" charset="0"/>
              </a:rPr>
              <a:t> administrativas como gabinete de </a:t>
            </a:r>
            <a:r>
              <a:rPr lang="es-ES" dirty="0" err="1" smtClean="0">
                <a:latin typeface="Corbel" pitchFamily="34" charset="0"/>
              </a:rPr>
              <a:t>emigração</a:t>
            </a:r>
            <a:r>
              <a:rPr lang="es-ES" dirty="0" smtClean="0">
                <a:latin typeface="Corbel" pitchFamily="34" charset="0"/>
              </a:rPr>
              <a:t>, banco, </a:t>
            </a:r>
            <a:r>
              <a:rPr lang="es-ES" dirty="0" err="1" smtClean="0">
                <a:latin typeface="Corbel" pitchFamily="34" charset="0"/>
              </a:rPr>
              <a:t>residência</a:t>
            </a:r>
            <a:r>
              <a:rPr lang="es-ES" dirty="0" smtClean="0">
                <a:latin typeface="Corbel" pitchFamily="34" charset="0"/>
              </a:rPr>
              <a:t>, </a:t>
            </a:r>
            <a:r>
              <a:rPr lang="es-ES" dirty="0" err="1" smtClean="0">
                <a:latin typeface="Corbel" pitchFamily="34" charset="0"/>
              </a:rPr>
              <a:t>faculdade</a:t>
            </a:r>
            <a:r>
              <a:rPr lang="es-ES" dirty="0" smtClean="0">
                <a:latin typeface="Corbel" pitchFamily="34" charset="0"/>
              </a:rPr>
              <a:t>, curso de </a:t>
            </a:r>
            <a:r>
              <a:rPr lang="es-ES" dirty="0" err="1" smtClean="0">
                <a:latin typeface="Corbel" pitchFamily="34" charset="0"/>
              </a:rPr>
              <a:t>línguas</a:t>
            </a:r>
            <a:r>
              <a:rPr lang="es-ES" dirty="0" smtClean="0">
                <a:latin typeface="Corbel" pitchFamily="34" charset="0"/>
              </a:rPr>
              <a:t>)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Atividades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culturais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e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integração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dirty="0" smtClean="0">
                <a:latin typeface="Corbel" pitchFamily="34" charset="0"/>
              </a:rPr>
              <a:t>promovidas pelas </a:t>
            </a:r>
            <a:r>
              <a:rPr lang="es-ES" dirty="0" err="1" smtClean="0">
                <a:latin typeface="Corbel" pitchFamily="34" charset="0"/>
              </a:rPr>
              <a:t>Relações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Internacionais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ou</a:t>
            </a:r>
            <a:r>
              <a:rPr lang="es-ES" dirty="0" smtClean="0">
                <a:latin typeface="Corbel" pitchFamily="34" charset="0"/>
              </a:rPr>
              <a:t> por </a:t>
            </a:r>
            <a:r>
              <a:rPr lang="es-ES" dirty="0" err="1" smtClean="0">
                <a:latin typeface="Corbel" pitchFamily="34" charset="0"/>
              </a:rPr>
              <a:t>associações</a:t>
            </a:r>
            <a:r>
              <a:rPr lang="es-ES" dirty="0" smtClean="0">
                <a:latin typeface="Corbel" pitchFamily="34" charset="0"/>
              </a:rPr>
              <a:t> de </a:t>
            </a:r>
            <a:r>
              <a:rPr lang="es-ES" dirty="0" err="1" smtClean="0">
                <a:latin typeface="Corbel" pitchFamily="34" charset="0"/>
              </a:rPr>
              <a:t>estudantes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err="1" smtClean="0">
                <a:latin typeface="Corbel" pitchFamily="34" charset="0"/>
              </a:rPr>
              <a:t>internacionais</a:t>
            </a:r>
            <a:r>
              <a:rPr lang="es-ES" dirty="0" smtClean="0">
                <a:latin typeface="Corbel" pitchFamily="34" charset="0"/>
              </a:rPr>
              <a:t> (ex. ESN)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endParaRPr lang="es-ES" sz="1100" dirty="0" smtClean="0">
              <a:latin typeface="Corbel" pitchFamily="34" charset="0"/>
            </a:endParaRPr>
          </a:p>
          <a:p>
            <a:pPr algn="just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</a:pPr>
            <a:r>
              <a:rPr lang="es-ES" dirty="0" err="1" smtClean="0">
                <a:latin typeface="Corbel" pitchFamily="34" charset="0"/>
              </a:rPr>
              <a:t>Acompanhamento</a:t>
            </a:r>
            <a:r>
              <a:rPr lang="es-ES" dirty="0" smtClean="0">
                <a:latin typeface="Corbel" pitchFamily="34" charset="0"/>
              </a:rPr>
              <a:t>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académico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através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do contacto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com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as  facultades e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envio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relatórios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intermédios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atividades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Obrigada </a:t>
            </a:r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pela sua atenção</a:t>
            </a:r>
          </a:p>
        </p:txBody>
      </p:sp>
      <p:pic>
        <p:nvPicPr>
          <p:cNvPr id="5" name="Picture 6" descr="43 Erasm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38" t="15160" r="3538" b="8192"/>
          <a:stretch>
            <a:fillRect/>
          </a:stretch>
        </p:blipFill>
        <p:spPr>
          <a:xfrm>
            <a:off x="539552" y="1772816"/>
            <a:ext cx="809080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O que é o programa </a:t>
            </a:r>
            <a:r>
              <a:rPr lang="pt-PT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Erasmus</a:t>
            </a:r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</a:t>
            </a:r>
            <a:r>
              <a:rPr lang="pt-PT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Mundus</a:t>
            </a:r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PT" sz="38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rbel" pitchFamily="34" charset="0"/>
              </a:rPr>
              <a:t>Os principais </a:t>
            </a:r>
            <a:r>
              <a:rPr lang="pt-PT" sz="3800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rbel" pitchFamily="34" charset="0"/>
              </a:rPr>
              <a:t>objetivos</a:t>
            </a:r>
            <a:r>
              <a:rPr lang="pt-PT" sz="38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rbel" pitchFamily="34" charset="0"/>
              </a:rPr>
              <a:t> do EMA2 – VERTENTE 1 são:</a:t>
            </a:r>
          </a:p>
          <a:p>
            <a:pPr>
              <a:lnSpc>
                <a:spcPct val="170000"/>
              </a:lnSpc>
            </a:pPr>
            <a:r>
              <a:rPr lang="pt-PT" dirty="0" smtClean="0">
                <a:latin typeface="Corbel" pitchFamily="34" charset="0"/>
              </a:rPr>
              <a:t>Promover o Ensino Superior europeu;</a:t>
            </a:r>
          </a:p>
          <a:p>
            <a:pPr>
              <a:lnSpc>
                <a:spcPct val="170000"/>
              </a:lnSpc>
            </a:pPr>
            <a:r>
              <a:rPr lang="pt-PT" dirty="0" smtClean="0">
                <a:latin typeface="Corbel" pitchFamily="34" charset="0"/>
              </a:rPr>
              <a:t>fomentar o reforço e a melhoria das </a:t>
            </a:r>
            <a:r>
              <a:rPr lang="pt-PT" dirty="0" err="1" smtClean="0">
                <a:latin typeface="Corbel" pitchFamily="34" charset="0"/>
              </a:rPr>
              <a:t>perspetivas</a:t>
            </a:r>
            <a:r>
              <a:rPr lang="pt-PT" dirty="0" smtClean="0">
                <a:latin typeface="Corbel" pitchFamily="34" charset="0"/>
              </a:rPr>
              <a:t> de carreira dos estudantes;</a:t>
            </a:r>
          </a:p>
          <a:p>
            <a:pPr>
              <a:lnSpc>
                <a:spcPct val="170000"/>
              </a:lnSpc>
            </a:pPr>
            <a:r>
              <a:rPr lang="pt-PT" dirty="0" smtClean="0">
                <a:latin typeface="Corbel" pitchFamily="34" charset="0"/>
              </a:rPr>
              <a:t>favorecer a compreensão intercultural através da cooperação com países terceiros, em consonância com os </a:t>
            </a:r>
            <a:r>
              <a:rPr lang="pt-PT" dirty="0" err="1" smtClean="0">
                <a:latin typeface="Corbel" pitchFamily="34" charset="0"/>
              </a:rPr>
              <a:t>objetivos</a:t>
            </a:r>
            <a:r>
              <a:rPr lang="pt-PT" dirty="0" smtClean="0">
                <a:latin typeface="Corbel" pitchFamily="34" charset="0"/>
              </a:rPr>
              <a:t> de política externa da UE, a fim de contribuir para o desenvolvimento sustentável dos países terceiros na área do ensino superior.</a:t>
            </a:r>
          </a:p>
          <a:p>
            <a:pPr>
              <a:lnSpc>
                <a:spcPct val="170000"/>
              </a:lnSpc>
            </a:pPr>
            <a:r>
              <a:rPr lang="pt-PT" dirty="0" smtClean="0">
                <a:latin typeface="Corbel" pitchFamily="34" charset="0"/>
              </a:rPr>
              <a:t>Esta vertente inclui parcerias entre Instituições de Ensino Superior da Europa e de países terceiros, mobilidade a vários níveis de Ensino Superior e também um sistema de bolsas.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O que é o </a:t>
            </a:r>
            <a:r>
              <a:rPr lang="pt-PT" b="1" dirty="0" err="1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projeto</a:t>
            </a:r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 ANGLE?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Corbel" pitchFamily="34" charset="0"/>
              </a:rPr>
              <a:t>O </a:t>
            </a:r>
            <a:r>
              <a:rPr lang="pt-PT" dirty="0" err="1" smtClean="0">
                <a:latin typeface="Corbel" pitchFamily="34" charset="0"/>
              </a:rPr>
              <a:t>projeto</a:t>
            </a:r>
            <a:r>
              <a:rPr lang="pt-PT" dirty="0" smtClean="0">
                <a:latin typeface="Corbel" pitchFamily="34" charset="0"/>
              </a:rPr>
              <a:t> é composto por 11 Instituições de Ensino Superior europeias parceiras, 9 dos países ACP e 32 instituições associadas. </a:t>
            </a:r>
          </a:p>
          <a:p>
            <a:pPr>
              <a:lnSpc>
                <a:spcPct val="150000"/>
              </a:lnSpc>
            </a:pPr>
            <a:endParaRPr lang="pt-PT" dirty="0" smtClean="0"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latin typeface="Corbel" pitchFamily="34" charset="0"/>
              </a:rPr>
              <a:t>O projeto prevê 113 mobilidades de </a:t>
            </a:r>
            <a:r>
              <a:rPr lang="pt-PT" b="1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Mestrado mobilidade, Mestrado completo, </a:t>
            </a:r>
            <a:r>
              <a:rPr lang="pt-PT" b="1" u="sng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Doutoramento e Pessoal Académico e Administrativo</a:t>
            </a:r>
          </a:p>
          <a:p>
            <a:pPr>
              <a:lnSpc>
                <a:spcPct val="150000"/>
              </a:lnSpc>
            </a:pPr>
            <a:endParaRPr lang="pt-PT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Fluxo das mobilidades: ACP » Europa – Europa » ACP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Parceria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0885483"/>
              </p:ext>
            </p:extLst>
          </p:nvPr>
        </p:nvGraphicFramePr>
        <p:xfrm>
          <a:off x="285720" y="1285863"/>
          <a:ext cx="8429684" cy="489728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214842"/>
                <a:gridCol w="4214842"/>
              </a:tblGrid>
              <a:tr h="418312">
                <a:tc gridSpan="2">
                  <a:txBody>
                    <a:bodyPr/>
                    <a:lstStyle/>
                    <a:p>
                      <a:pPr algn="ctr"/>
                      <a:r>
                        <a:rPr lang="pt-PT" sz="2400" b="1" kern="1200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Universidades Parceiras - Países ACP</a:t>
                      </a:r>
                      <a:endParaRPr lang="pt-PT" sz="2400" b="1" kern="1200" dirty="0">
                        <a:solidFill>
                          <a:schemeClr val="bg1"/>
                        </a:solidFill>
                        <a:latin typeface="Helvetica Condensed" pitchFamily="34" charset="0"/>
                        <a:ea typeface="BatangChe" pitchFamily="49" charset="-127"/>
                        <a:cs typeface="Levenim MT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Angola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Universidade</a:t>
                      </a:r>
                      <a:r>
                        <a:rPr lang="pt-PT" baseline="0" dirty="0" smtClean="0"/>
                        <a:t> Agostinho Neto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Cabo Verde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Universidade de Cabo Verde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Camarões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de Yaoundé 1 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Fiji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The</a:t>
                      </a:r>
                      <a:r>
                        <a:rPr lang="pt-PT" dirty="0" smtClean="0"/>
                        <a:t> University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South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Pacific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Madagáscar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d’Antananarivo</a:t>
                      </a:r>
                      <a:endParaRPr lang="pt-PT" dirty="0"/>
                    </a:p>
                  </a:txBody>
                  <a:tcPr/>
                </a:tc>
              </a:tr>
              <a:tr h="37194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Moçambique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Universidade Pedagógica</a:t>
                      </a:r>
                      <a:r>
                        <a:rPr lang="pt-PT" baseline="0" dirty="0" smtClean="0"/>
                        <a:t> de Moçambique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Quénia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University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baseline="0" dirty="0" smtClean="0"/>
                        <a:t> Nairobi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República</a:t>
                      </a:r>
                      <a:r>
                        <a:rPr lang="pt-PT" baseline="0" dirty="0" smtClean="0"/>
                        <a:t> do Congo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Marien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Ngouabi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Senegal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Cheikh</a:t>
                      </a:r>
                      <a:r>
                        <a:rPr lang="pt-PT" baseline="0" dirty="0" smtClean="0"/>
                        <a:t> Anta </a:t>
                      </a:r>
                      <a:r>
                        <a:rPr lang="pt-PT" baseline="0" dirty="0" err="1" smtClean="0"/>
                        <a:t>Diop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Timor-Leste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Universidade Nacional Timor </a:t>
                      </a:r>
                      <a:r>
                        <a:rPr lang="pt-PT" dirty="0" err="1" smtClean="0"/>
                        <a:t>Lorosa’e</a:t>
                      </a:r>
                      <a:endParaRPr lang="pt-PT" dirty="0"/>
                    </a:p>
                  </a:txBody>
                  <a:tcPr/>
                </a:tc>
              </a:tr>
              <a:tr h="406814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Trinidade</a:t>
                      </a:r>
                      <a:r>
                        <a:rPr lang="pt-PT" dirty="0" smtClean="0"/>
                        <a:t> e </a:t>
                      </a:r>
                      <a:r>
                        <a:rPr lang="pt-PT" dirty="0" err="1" smtClean="0"/>
                        <a:t>Tobago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University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the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West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Indies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Parceria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6678615"/>
              </p:ext>
            </p:extLst>
          </p:nvPr>
        </p:nvGraphicFramePr>
        <p:xfrm>
          <a:off x="457200" y="1600200"/>
          <a:ext cx="8229600" cy="37947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400" b="1" kern="1200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Universidades Parceiras - Países Europeus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Alemanha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Georg-August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Universität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Göettingen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Bélgica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de </a:t>
                      </a:r>
                      <a:r>
                        <a:rPr lang="pt-PT" dirty="0" err="1" smtClean="0"/>
                        <a:t>Liège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Espanha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</a:t>
                      </a:r>
                      <a:r>
                        <a:rPr lang="pt-PT" dirty="0" err="1" smtClean="0"/>
                        <a:t>Complutense</a:t>
                      </a:r>
                      <a:r>
                        <a:rPr lang="pt-PT" dirty="0" smtClean="0"/>
                        <a:t> de Madrid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Espanha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de </a:t>
                      </a:r>
                      <a:r>
                        <a:rPr lang="pt-PT" dirty="0" err="1" smtClean="0"/>
                        <a:t>Deusto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Espanha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</a:t>
                      </a:r>
                      <a:r>
                        <a:rPr lang="pt-PT" baseline="0" dirty="0" smtClean="0"/>
                        <a:t> Politécnica de </a:t>
                      </a:r>
                      <a:r>
                        <a:rPr lang="pt-PT" baseline="0" dirty="0" err="1" smtClean="0"/>
                        <a:t>València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França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de Lille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aseline="0" dirty="0" smtClean="0"/>
                        <a:t>Holanda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err="1" smtClean="0"/>
                        <a:t>Rijksuniversiteit</a:t>
                      </a:r>
                      <a:r>
                        <a:rPr lang="pt-PT" sz="1800" kern="1200" baseline="0" dirty="0" smtClean="0"/>
                        <a:t> Gröningen</a:t>
                      </a:r>
                      <a:endParaRPr lang="pt-P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Portugal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smtClean="0"/>
                        <a:t>Instituto Superior Técnico</a:t>
                      </a:r>
                      <a:endParaRPr lang="pt-P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Portugal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smtClean="0"/>
                        <a:t>Universidade do Porto</a:t>
                      </a:r>
                      <a:endParaRPr lang="pt-P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9784178"/>
              </p:ext>
            </p:extLst>
          </p:nvPr>
        </p:nvGraphicFramePr>
        <p:xfrm>
          <a:off x="457200" y="1295608"/>
          <a:ext cx="8291264" cy="54457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58616"/>
                <a:gridCol w="583264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Instituições Associadas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 smtClean="0"/>
                        <a:t>Angola</a:t>
                      </a:r>
                      <a:endParaRPr lang="pt-PT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/>
                        <a:t>Escola Superior Politécnica do </a:t>
                      </a:r>
                      <a:r>
                        <a:rPr lang="pt-PT" sz="1800" kern="1200" dirty="0" err="1" smtClean="0"/>
                        <a:t>Namibe</a:t>
                      </a:r>
                      <a:r>
                        <a:rPr lang="pt-PT" sz="1800" kern="1200" dirty="0" smtClean="0"/>
                        <a:t>. Universidade Mandume </a:t>
                      </a:r>
                      <a:r>
                        <a:rPr lang="pt-PT" sz="1800" kern="1200" dirty="0" err="1" smtClean="0"/>
                        <a:t>ya</a:t>
                      </a:r>
                      <a:r>
                        <a:rPr lang="pt-PT" sz="1800" kern="1200" dirty="0" smtClean="0"/>
                        <a:t> Ndemofayo</a:t>
                      </a:r>
                      <a:endParaRPr lang="pt-PT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Bélgica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ACP Civil Society </a:t>
                      </a:r>
                      <a:r>
                        <a:rPr lang="pt-PT" dirty="0" err="1" smtClean="0"/>
                        <a:t>Forum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Bélgica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Santander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Group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Universities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Belize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University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Belize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Espanha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Grupo Compostela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Etiópia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Mekelle</a:t>
                      </a:r>
                      <a:r>
                        <a:rPr lang="pt-PT" baseline="0" dirty="0" smtClean="0"/>
                        <a:t> University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França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International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Association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Universities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Haiti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Université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d'État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de'Haiti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Jamaica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 of Universities and Research Institutions of the Caribbean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Jamaica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University of the Caribbean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Madagáscar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Agence Universitaire de la Francophonie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Moçambique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Universidade Eduardo </a:t>
                      </a:r>
                      <a:r>
                        <a:rPr lang="pt-PT" dirty="0" err="1" smtClean="0"/>
                        <a:t>Mondlane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Parceria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6910761"/>
              </p:ext>
            </p:extLst>
          </p:nvPr>
        </p:nvGraphicFramePr>
        <p:xfrm>
          <a:off x="285720" y="1571612"/>
          <a:ext cx="8501122" cy="42321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06160"/>
                <a:gridCol w="5294962"/>
              </a:tblGrid>
              <a:tr h="2388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kern="1200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Instituições Associadas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8837">
                <a:tc>
                  <a:txBody>
                    <a:bodyPr/>
                    <a:lstStyle/>
                    <a:p>
                      <a:pPr algn="ctr"/>
                      <a:r>
                        <a:rPr lang="pt-PT" sz="1800" kern="1200" dirty="0" smtClean="0"/>
                        <a:t>Nigéria</a:t>
                      </a:r>
                      <a:endParaRPr lang="pt-PT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/>
                        <a:t>University </a:t>
                      </a:r>
                      <a:r>
                        <a:rPr lang="pt-PT" sz="1800" kern="1200" dirty="0" err="1" smtClean="0"/>
                        <a:t>of</a:t>
                      </a:r>
                      <a:r>
                        <a:rPr lang="pt-PT" sz="1800" kern="1200" dirty="0" smtClean="0"/>
                        <a:t> </a:t>
                      </a:r>
                      <a:r>
                        <a:rPr lang="pt-PT" sz="1800" kern="1200" dirty="0" err="1" smtClean="0"/>
                        <a:t>Nigeria</a:t>
                      </a:r>
                      <a:r>
                        <a:rPr lang="pt-PT" sz="1800" kern="1200" dirty="0" smtClean="0"/>
                        <a:t> - </a:t>
                      </a:r>
                      <a:r>
                        <a:rPr lang="pt-PT" sz="1800" kern="1200" dirty="0" err="1" smtClean="0"/>
                        <a:t>Nsukka</a:t>
                      </a:r>
                      <a:endParaRPr lang="pt-PT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966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Papua-</a:t>
                      </a:r>
                      <a:r>
                        <a:rPr lang="pt-PT" baseline="0" dirty="0" smtClean="0"/>
                        <a:t> Nova Guiné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Papua New Guinea University of Technology</a:t>
                      </a:r>
                      <a:endParaRPr lang="pt-PT" dirty="0"/>
                    </a:p>
                  </a:txBody>
                  <a:tcPr/>
                </a:tc>
              </a:tr>
              <a:tr h="41796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Portugal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Associação de Universidades de Língua Portuguesa</a:t>
                      </a:r>
                      <a:endParaRPr lang="pt-PT" dirty="0"/>
                    </a:p>
                  </a:txBody>
                  <a:tcPr/>
                </a:tc>
              </a:tr>
              <a:tr h="417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Centro de Estudos Africanos da Universidade do Porto</a:t>
                      </a:r>
                      <a:endParaRPr lang="pt-PT" dirty="0"/>
                    </a:p>
                  </a:txBody>
                  <a:tcPr/>
                </a:tc>
              </a:tr>
              <a:tr h="41796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Quénia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Network for Internationalization of Education</a:t>
                      </a:r>
                      <a:endParaRPr lang="pt-PT" dirty="0"/>
                    </a:p>
                  </a:txBody>
                  <a:tcPr/>
                </a:tc>
              </a:tr>
              <a:tr h="41796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República Democrática do Congo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Université Progressiste des Pays des Grands Lacs </a:t>
                      </a:r>
                      <a:endParaRPr lang="pt-PT" dirty="0"/>
                    </a:p>
                  </a:txBody>
                  <a:tcPr/>
                </a:tc>
              </a:tr>
              <a:tr h="23883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Instituto Tecnológico de Santo Domingo</a:t>
                      </a:r>
                      <a:endParaRPr lang="pt-PT" dirty="0"/>
                    </a:p>
                  </a:txBody>
                  <a:tcPr/>
                </a:tc>
              </a:tr>
              <a:tr h="23883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Pontificia Universidad Católica Madre y Maestra</a:t>
                      </a:r>
                      <a:endParaRPr lang="pt-PT" dirty="0"/>
                    </a:p>
                  </a:txBody>
                  <a:tcPr/>
                </a:tc>
              </a:tr>
              <a:tr h="23883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APEC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Parceria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lide_dream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1510232"/>
              </p:ext>
            </p:extLst>
          </p:nvPr>
        </p:nvGraphicFramePr>
        <p:xfrm>
          <a:off x="539552" y="1340768"/>
          <a:ext cx="8229600" cy="4805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74640"/>
                <a:gridCol w="555496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Instituições</a:t>
                      </a:r>
                      <a:r>
                        <a:rPr lang="pt-PT" sz="2400" b="1" baseline="0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 </a:t>
                      </a:r>
                      <a:r>
                        <a:rPr lang="pt-PT" sz="2400" b="1" dirty="0" smtClean="0">
                          <a:solidFill>
                            <a:schemeClr val="bg1"/>
                          </a:solidFill>
                          <a:latin typeface="Helvetica Condensed" pitchFamily="34" charset="0"/>
                          <a:ea typeface="BatangChe" pitchFamily="49" charset="-127"/>
                          <a:cs typeface="Levenim MT" pitchFamily="2" charset="-79"/>
                        </a:rPr>
                        <a:t>Associadas</a:t>
                      </a:r>
                      <a:endParaRPr lang="pt-PT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kern="1200" dirty="0" smtClean="0"/>
                        <a:t>República Dominicana</a:t>
                      </a:r>
                      <a:endParaRPr lang="pt-PT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Autónoma de Santo Domingo</a:t>
                      </a:r>
                      <a:endParaRPr lang="pt-P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Católica Tecnológica de </a:t>
                      </a:r>
                      <a:r>
                        <a:rPr lang="pt-PT" dirty="0" err="1" smtClean="0"/>
                        <a:t>Cibao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Central </a:t>
                      </a:r>
                      <a:r>
                        <a:rPr lang="pt-PT" dirty="0" err="1" smtClean="0"/>
                        <a:t>del</a:t>
                      </a:r>
                      <a:r>
                        <a:rPr lang="pt-PT" dirty="0" smtClean="0"/>
                        <a:t> Este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</a:t>
                      </a:r>
                      <a:r>
                        <a:rPr lang="pt-PT" dirty="0" err="1" smtClean="0"/>
                        <a:t>Iberoamericana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República Dominicana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Nacional Pedro </a:t>
                      </a:r>
                      <a:r>
                        <a:rPr lang="pt-PT" dirty="0" err="1" smtClean="0"/>
                        <a:t>Henriquez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Ureña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República Dominicana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Universidad </a:t>
                      </a:r>
                      <a:r>
                        <a:rPr lang="pt-PT" dirty="0" err="1" smtClean="0"/>
                        <a:t>Tecnologica</a:t>
                      </a:r>
                      <a:r>
                        <a:rPr lang="pt-PT" dirty="0" smtClean="0"/>
                        <a:t> de Santiago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Samoa (</a:t>
                      </a:r>
                      <a:r>
                        <a:rPr lang="pt-PT" dirty="0" err="1" smtClean="0"/>
                        <a:t>Samoa</a:t>
                      </a:r>
                      <a:r>
                        <a:rPr lang="pt-PT" dirty="0" smtClean="0"/>
                        <a:t> Ocidental)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National</a:t>
                      </a:r>
                      <a:r>
                        <a:rPr lang="pt-PT" dirty="0" smtClean="0"/>
                        <a:t> University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Samoa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São Tomé e Príncipe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Associação </a:t>
                      </a:r>
                      <a:r>
                        <a:rPr lang="pt-PT" dirty="0" err="1" smtClean="0"/>
                        <a:t>Roçamundo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Uganda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Makerere University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Universities Forum for Capacity Building in Agriculture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Zimbabwe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University </a:t>
                      </a:r>
                      <a:r>
                        <a:rPr lang="pt-PT" dirty="0" err="1" smtClean="0"/>
                        <a:t>of</a:t>
                      </a:r>
                      <a:r>
                        <a:rPr lang="pt-PT" dirty="0" smtClean="0"/>
                        <a:t> Zimbabwe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  <a:latin typeface="Helvetica Condensed" pitchFamily="34" charset="0"/>
                <a:ea typeface="BatangChe" pitchFamily="49" charset="-127"/>
                <a:cs typeface="Levenim MT" pitchFamily="2" charset="-79"/>
              </a:rPr>
              <a:t>Parceria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1534</Words>
  <Application>Microsoft Office PowerPoint</Application>
  <PresentationFormat>Apresentação no Ecrã (4:3)</PresentationFormat>
  <Paragraphs>371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Diapositivo 1</vt:lpstr>
      <vt:lpstr>O que é o programa Erasmus Mundus?</vt:lpstr>
      <vt:lpstr>O que é o programa Erasmus Mundus?</vt:lpstr>
      <vt:lpstr>O que é o projeto ANGLE?</vt:lpstr>
      <vt:lpstr>Parceria</vt:lpstr>
      <vt:lpstr>Parceria</vt:lpstr>
      <vt:lpstr>Parceria</vt:lpstr>
      <vt:lpstr>Diapositivo 8</vt:lpstr>
      <vt:lpstr>Parceria</vt:lpstr>
      <vt:lpstr>Projeto ANGLE</vt:lpstr>
      <vt:lpstr>Projeto ANGLE</vt:lpstr>
      <vt:lpstr>Quem pode candidatar-se?</vt:lpstr>
      <vt:lpstr>Quem pode candidatar-se?</vt:lpstr>
      <vt:lpstr>Quem pode candidatar-se?</vt:lpstr>
      <vt:lpstr>Quem pode candidatar-se?</vt:lpstr>
      <vt:lpstr>Quem pode candidatar-se?</vt:lpstr>
      <vt:lpstr>Quem pode candidatar-se?</vt:lpstr>
      <vt:lpstr>Áreas de estudo</vt:lpstr>
      <vt:lpstr>Diapositivo 19</vt:lpstr>
      <vt:lpstr>Diapositivo 20</vt:lpstr>
      <vt:lpstr>Como Candidatar-se</vt:lpstr>
      <vt:lpstr>Que idioma utilizar?</vt:lpstr>
      <vt:lpstr>Seleção - Avaliação</vt:lpstr>
      <vt:lpstr>Apoio dado aos Bolseiros</vt:lpstr>
      <vt:lpstr>Apoio dado aos Bolseiros</vt:lpstr>
      <vt:lpstr>Apoio dado aos Bolseiros</vt:lpstr>
      <vt:lpstr>Apoio dado aos Bolseiros</vt:lpstr>
      <vt:lpstr>Obrigada pela sua atenção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rmsantos</dc:creator>
  <cp:lastModifiedBy>sfmartins</cp:lastModifiedBy>
  <cp:revision>62</cp:revision>
  <dcterms:created xsi:type="dcterms:W3CDTF">2012-11-22T09:51:12Z</dcterms:created>
  <dcterms:modified xsi:type="dcterms:W3CDTF">2013-10-22T11:16:18Z</dcterms:modified>
</cp:coreProperties>
</file>