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80" r:id="rId22"/>
    <p:sldId id="281" r:id="rId23"/>
    <p:sldId id="282" r:id="rId24"/>
    <p:sldId id="285" r:id="rId25"/>
    <p:sldId id="286" r:id="rId26"/>
    <p:sldId id="287" r:id="rId27"/>
    <p:sldId id="288" r:id="rId28"/>
    <p:sldId id="289" r:id="rId2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édio 4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A2CCD-794A-4411-8870-EB1CDD09D721}" type="datetimeFigureOut">
              <a:rPr lang="pt-PT" smtClean="0"/>
              <a:pPr/>
              <a:t>22-10-2013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767C-F889-41CB-96E9-AF6582173FC2}" type="slidenum">
              <a:rPr lang="pt-PT" smtClean="0"/>
              <a:pPr/>
              <a:t>‹nº›</a:t>
            </a:fld>
            <a:endParaRPr lang="pt-PT"/>
          </a:p>
        </p:txBody>
      </p:sp>
    </p:spTree>
    <p:extLst>
      <p:ext uri="{BB962C8B-B14F-4D97-AF65-F5344CB8AC3E}">
        <p14:creationId xmlns:p14="http://schemas.microsoft.com/office/powerpoint/2010/main" xmlns="" val="257882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B2D767C-F889-41CB-96E9-AF6582173FC2}" type="slidenum">
              <a:rPr lang="pt-PT" smtClean="0"/>
              <a:pPr/>
              <a:t>12</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A0CDB0C-104F-4726-B1E9-E02CF3AA45BB}" type="datetimeFigureOut">
              <a:rPr lang="pt-PT" smtClean="0"/>
              <a:pPr/>
              <a:t>22-10-2013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3452E67-D3C1-4CE2-890B-4C8FBCF4555B}"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CDB0C-104F-4726-B1E9-E02CF3AA45BB}" type="datetimeFigureOut">
              <a:rPr lang="pt-PT" smtClean="0"/>
              <a:pPr/>
              <a:t>22-10-2013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2E67-D3C1-4CE2-890B-4C8FBCF4555B}"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angle.up.p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jpg"/>
          <p:cNvPicPr>
            <a:picLocks noChangeAspect="1"/>
          </p:cNvPicPr>
          <p:nvPr/>
        </p:nvPicPr>
        <p:blipFill>
          <a:blip r:embed="rId2" cstate="print"/>
          <a:stretch>
            <a:fillRect/>
          </a:stretch>
        </p:blipFill>
        <p:spPr>
          <a:xfrm>
            <a:off x="0" y="0"/>
            <a:ext cx="9144000" cy="6858000"/>
          </a:xfrm>
          <a:prstGeom prst="rect">
            <a:avLst/>
          </a:prstGeom>
        </p:spPr>
      </p:pic>
      <p:sp>
        <p:nvSpPr>
          <p:cNvPr id="8" name="Rectângulo 7"/>
          <p:cNvSpPr/>
          <p:nvPr/>
        </p:nvSpPr>
        <p:spPr>
          <a:xfrm>
            <a:off x="0" y="4365104"/>
            <a:ext cx="7380312" cy="523220"/>
          </a:xfrm>
          <a:prstGeom prst="rect">
            <a:avLst/>
          </a:prstGeom>
        </p:spPr>
        <p:txBody>
          <a:bodyPr wrap="square">
            <a:spAutoFit/>
          </a:bodyPr>
          <a:lstStyle/>
          <a:p>
            <a:r>
              <a:rPr lang="pt-PT" sz="2800" dirty="0" smtClean="0">
                <a:solidFill>
                  <a:schemeClr val="accent5">
                    <a:lumMod val="50000"/>
                  </a:schemeClr>
                </a:solidFill>
                <a:latin typeface="Jokerman" pitchFamily="82" charset="0"/>
              </a:rPr>
              <a:t>Une </a:t>
            </a:r>
            <a:r>
              <a:rPr lang="pt-PT" sz="2800" dirty="0" err="1" smtClean="0">
                <a:solidFill>
                  <a:schemeClr val="accent5">
                    <a:lumMod val="50000"/>
                  </a:schemeClr>
                </a:solidFill>
                <a:latin typeface="Jokerman" pitchFamily="82" charset="0"/>
              </a:rPr>
              <a:t>opportunité</a:t>
            </a:r>
            <a:r>
              <a:rPr lang="pt-PT" sz="2800" dirty="0" smtClean="0">
                <a:solidFill>
                  <a:schemeClr val="accent5">
                    <a:lumMod val="50000"/>
                  </a:schemeClr>
                </a:solidFill>
                <a:latin typeface="Jokerman" pitchFamily="82" charset="0"/>
              </a:rPr>
              <a:t> </a:t>
            </a:r>
            <a:r>
              <a:rPr lang="pt-PT" sz="2800" dirty="0" err="1" smtClean="0">
                <a:solidFill>
                  <a:schemeClr val="accent5">
                    <a:lumMod val="50000"/>
                  </a:schemeClr>
                </a:solidFill>
                <a:latin typeface="Jokerman" pitchFamily="82" charset="0"/>
              </a:rPr>
              <a:t>pour</a:t>
            </a:r>
            <a:r>
              <a:rPr lang="pt-PT" sz="2800" dirty="0" smtClean="0">
                <a:solidFill>
                  <a:schemeClr val="accent5">
                    <a:lumMod val="50000"/>
                  </a:schemeClr>
                </a:solidFill>
                <a:latin typeface="Jokerman" pitchFamily="82" charset="0"/>
              </a:rPr>
              <a:t> </a:t>
            </a:r>
            <a:r>
              <a:rPr lang="pt-PT" sz="2800" dirty="0" err="1" smtClean="0">
                <a:solidFill>
                  <a:schemeClr val="accent5">
                    <a:lumMod val="50000"/>
                  </a:schemeClr>
                </a:solidFill>
                <a:latin typeface="Jokerman" pitchFamily="82" charset="0"/>
              </a:rPr>
              <a:t>étudier</a:t>
            </a:r>
            <a:r>
              <a:rPr lang="pt-PT" sz="2800" dirty="0" smtClean="0">
                <a:solidFill>
                  <a:schemeClr val="accent5">
                    <a:lumMod val="50000"/>
                  </a:schemeClr>
                </a:solidFill>
                <a:latin typeface="Jokerman" pitchFamily="82" charset="0"/>
              </a:rPr>
              <a:t> </a:t>
            </a:r>
            <a:r>
              <a:rPr lang="pt-PT" sz="2800" dirty="0" err="1" smtClean="0">
                <a:solidFill>
                  <a:schemeClr val="accent5">
                    <a:lumMod val="50000"/>
                  </a:schemeClr>
                </a:solidFill>
                <a:latin typeface="Jokerman" pitchFamily="82" charset="0"/>
              </a:rPr>
              <a:t>en</a:t>
            </a:r>
            <a:r>
              <a:rPr lang="pt-PT" sz="2800" dirty="0" smtClean="0">
                <a:solidFill>
                  <a:schemeClr val="accent5">
                    <a:lumMod val="50000"/>
                  </a:schemeClr>
                </a:solidFill>
                <a:latin typeface="Jokerman" pitchFamily="82" charset="0"/>
              </a:rPr>
              <a:t> </a:t>
            </a:r>
            <a:r>
              <a:rPr lang="pt-PT" sz="2800" dirty="0" err="1" smtClean="0">
                <a:solidFill>
                  <a:schemeClr val="accent5">
                    <a:lumMod val="50000"/>
                  </a:schemeClr>
                </a:solidFill>
                <a:latin typeface="Jokerman" pitchFamily="82" charset="0"/>
              </a:rPr>
              <a:t>Europe</a:t>
            </a:r>
            <a:endParaRPr lang="pt-PT" sz="2800" dirty="0">
              <a:solidFill>
                <a:schemeClr val="accent5">
                  <a:lumMod val="50000"/>
                </a:schemeClr>
              </a:solidFill>
              <a:latin typeface="Jokerm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04664"/>
            <a:ext cx="8229600" cy="1143000"/>
          </a:xfrm>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Projet</a:t>
            </a:r>
            <a:r>
              <a:rPr lang="pt-PT" b="1" dirty="0" smtClean="0">
                <a:solidFill>
                  <a:schemeClr val="accent3">
                    <a:lumMod val="75000"/>
                  </a:schemeClr>
                </a:solidFill>
                <a:latin typeface="Helvetica Condensed" pitchFamily="34" charset="0"/>
                <a:ea typeface="BatangChe" pitchFamily="49" charset="-127"/>
                <a:cs typeface="Levenim MT" pitchFamily="2" charset="-79"/>
              </a:rPr>
              <a:t> ANGLE</a:t>
            </a:r>
            <a:endParaRPr lang="pt-PT" dirty="0">
              <a:solidFill>
                <a:schemeClr val="accent3">
                  <a:lumMod val="75000"/>
                </a:schemeClr>
              </a:solidFill>
            </a:endParaRPr>
          </a:p>
        </p:txBody>
      </p:sp>
      <p:graphicFrame>
        <p:nvGraphicFramePr>
          <p:cNvPr id="4" name="Tabela 3"/>
          <p:cNvGraphicFramePr>
            <a:graphicFrameLocks noGrp="1"/>
          </p:cNvGraphicFramePr>
          <p:nvPr>
            <p:extLst>
              <p:ext uri="{D42A27DB-BD31-4B8C-83A1-F6EECF244321}">
                <p14:modId xmlns:p14="http://schemas.microsoft.com/office/powerpoint/2010/main" xmlns="" val="3047997516"/>
              </p:ext>
            </p:extLst>
          </p:nvPr>
        </p:nvGraphicFramePr>
        <p:xfrm>
          <a:off x="1000100" y="1807304"/>
          <a:ext cx="7262856" cy="4084320"/>
        </p:xfrm>
        <a:graphic>
          <a:graphicData uri="http://schemas.openxmlformats.org/drawingml/2006/table">
            <a:tbl>
              <a:tblPr firstRow="1" bandRow="1">
                <a:tableStyleId>{08FB837D-C827-4EFA-A057-4D05807E0F7C}</a:tableStyleId>
              </a:tblPr>
              <a:tblGrid>
                <a:gridCol w="4255610"/>
                <a:gridCol w="3007246"/>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400" dirty="0" smtClean="0">
                          <a:latin typeface="Corbel" pitchFamily="34" charset="0"/>
                        </a:rPr>
                        <a:t>Equipe de </a:t>
                      </a:r>
                      <a:r>
                        <a:rPr lang="pt-PT" sz="2400" dirty="0" err="1" smtClean="0">
                          <a:latin typeface="Corbel" pitchFamily="34" charset="0"/>
                        </a:rPr>
                        <a:t>Coordination</a:t>
                      </a:r>
                      <a:r>
                        <a:rPr lang="pt-PT" sz="2400" dirty="0" smtClean="0">
                          <a:latin typeface="Corbel" pitchFamily="34" charset="0"/>
                        </a:rPr>
                        <a:t> </a:t>
                      </a:r>
                      <a:r>
                        <a:rPr lang="pt-PT" sz="2400" dirty="0" err="1" smtClean="0">
                          <a:latin typeface="Corbel" pitchFamily="34" charset="0"/>
                        </a:rPr>
                        <a:t>du</a:t>
                      </a:r>
                      <a:r>
                        <a:rPr lang="pt-PT" sz="2400" dirty="0" smtClean="0">
                          <a:latin typeface="Corbel" pitchFamily="34" charset="0"/>
                        </a:rPr>
                        <a:t> </a:t>
                      </a:r>
                      <a:r>
                        <a:rPr lang="pt-PT" sz="2400" dirty="0" err="1" smtClean="0">
                          <a:latin typeface="Corbel" pitchFamily="34" charset="0"/>
                        </a:rPr>
                        <a:t>Projet</a:t>
                      </a:r>
                      <a:endParaRPr lang="pt-PT" sz="2400" dirty="0" smtClean="0">
                        <a:latin typeface="Corbel" pitchFamily="34" charset="0"/>
                      </a:endParaRPr>
                    </a:p>
                  </a:txBody>
                  <a:tcPr/>
                </a:tc>
                <a:tc hMerge="1">
                  <a:txBody>
                    <a:bodyPr/>
                    <a:lstStyle/>
                    <a:p>
                      <a:pPr algn="ctr"/>
                      <a:endParaRPr kumimoji="0" lang="es-ES" sz="1600" b="0" kern="1200" noProof="0" dirty="0" smtClean="0">
                        <a:solidFill>
                          <a:schemeClr val="tx1"/>
                        </a:solidFill>
                        <a:latin typeface="Corbel" pitchFamily="34" charset="0"/>
                        <a:ea typeface="+mn-ea"/>
                        <a:cs typeface="+mn-cs"/>
                      </a:endParaRPr>
                    </a:p>
                  </a:txBody>
                  <a:tcPr/>
                </a:tc>
              </a:tr>
              <a:tr h="370840">
                <a:tc>
                  <a:txBody>
                    <a:bodyPr/>
                    <a:lstStyle/>
                    <a:p>
                      <a:r>
                        <a:rPr lang="fr-FR" smtClean="0"/>
                        <a:t>Coordinateur du projet</a:t>
                      </a:r>
                      <a:endParaRPr lang="fr-FR" b="0" dirty="0">
                        <a:latin typeface="Corbel" pitchFamily="34" charset="0"/>
                      </a:endParaRPr>
                    </a:p>
                  </a:txBody>
                  <a:tcPr/>
                </a:tc>
                <a:tc>
                  <a:txBody>
                    <a:bodyPr/>
                    <a:lstStyle/>
                    <a:p>
                      <a:pPr algn="ctr"/>
                      <a:r>
                        <a:rPr kumimoji="0" lang="es-ES" sz="1800" kern="1200" noProof="0" dirty="0" smtClean="0"/>
                        <a:t>Prof. </a:t>
                      </a:r>
                      <a:r>
                        <a:rPr kumimoji="0" lang="es-ES" sz="1800" kern="1200" noProof="0" dirty="0" err="1" smtClean="0"/>
                        <a:t>António</a:t>
                      </a:r>
                      <a:r>
                        <a:rPr kumimoji="0" lang="es-ES" sz="1800" kern="1200" noProof="0" dirty="0" smtClean="0"/>
                        <a:t> Marques</a:t>
                      </a:r>
                    </a:p>
                    <a:p>
                      <a:pPr algn="ctr"/>
                      <a:r>
                        <a:rPr kumimoji="0" lang="es-ES" sz="1600" kern="1200" noProof="0" dirty="0" smtClean="0"/>
                        <a:t>sri@reit.up.pt</a:t>
                      </a:r>
                      <a:endParaRPr kumimoji="0" lang="es-ES" sz="1600" b="0" kern="1200" noProof="0" dirty="0" smtClean="0">
                        <a:solidFill>
                          <a:schemeClr val="tx1"/>
                        </a:solidFill>
                        <a:latin typeface="Corbel" pitchFamily="34" charset="0"/>
                        <a:ea typeface="+mn-ea"/>
                        <a:cs typeface="+mn-cs"/>
                      </a:endParaRPr>
                    </a:p>
                  </a:txBody>
                  <a:tcPr/>
                </a:tc>
              </a:tr>
              <a:tr h="370840">
                <a:tc>
                  <a:txBody>
                    <a:bodyPr/>
                    <a:lstStyle/>
                    <a:p>
                      <a:r>
                        <a:rPr lang="fr-FR" smtClean="0"/>
                        <a:t>Coordinateur du Comité</a:t>
                      </a:r>
                      <a:r>
                        <a:rPr lang="fr-FR" baseline="0" smtClean="0"/>
                        <a:t> scientifique</a:t>
                      </a:r>
                      <a:endParaRPr lang="fr-FR" dirty="0">
                        <a:latin typeface="Corbel" pitchFamily="34" charset="0"/>
                      </a:endParaRPr>
                    </a:p>
                  </a:txBody>
                  <a:tcPr/>
                </a:tc>
                <a:tc>
                  <a:txBody>
                    <a:bodyPr/>
                    <a:lstStyle/>
                    <a:p>
                      <a:pPr algn="ctr"/>
                      <a:r>
                        <a:rPr kumimoji="0" lang="pt-PT" sz="1800" kern="1200" dirty="0" smtClean="0"/>
                        <a:t>Prof. Jorge Mota</a:t>
                      </a:r>
                    </a:p>
                    <a:p>
                      <a:pPr algn="ctr"/>
                      <a:r>
                        <a:rPr kumimoji="0" lang="pt-PT" sz="1600" kern="1200" dirty="0" err="1" smtClean="0"/>
                        <a:t>jmota@fade.up.pt</a:t>
                      </a:r>
                      <a:endParaRPr kumimoji="0" lang="pt-PT" sz="1600" b="0" kern="1200" dirty="0" smtClean="0">
                        <a:solidFill>
                          <a:schemeClr val="tx1"/>
                        </a:solidFill>
                        <a:latin typeface="Corbel" pitchFamily="34" charset="0"/>
                        <a:ea typeface="+mn-ea"/>
                        <a:cs typeface="+mn-cs"/>
                      </a:endParaRPr>
                    </a:p>
                  </a:txBody>
                  <a:tcPr/>
                </a:tc>
              </a:tr>
              <a:tr h="370840">
                <a:tc>
                  <a:txBody>
                    <a:bodyPr/>
                    <a:lstStyle/>
                    <a:p>
                      <a:r>
                        <a:rPr lang="fr-FR" dirty="0" smtClean="0"/>
                        <a:t>Gestion du projet</a:t>
                      </a:r>
                      <a:endParaRPr lang="fr-FR" sz="1800" b="0" kern="1200" baseline="0" dirty="0" smtClean="0">
                        <a:solidFill>
                          <a:schemeClr val="dk1"/>
                        </a:solidFill>
                        <a:latin typeface="Corbel" pitchFamily="34" charset="0"/>
                        <a:ea typeface="+mn-ea"/>
                        <a:cs typeface="+mn-cs"/>
                      </a:endParaRPr>
                    </a:p>
                  </a:txBody>
                  <a:tcPr/>
                </a:tc>
                <a:tc>
                  <a:txBody>
                    <a:bodyPr/>
                    <a:lstStyle/>
                    <a:p>
                      <a:pPr algn="ctr"/>
                      <a:r>
                        <a:rPr kumimoji="0" lang="pt-PT" sz="1800" kern="1200" dirty="0" smtClean="0"/>
                        <a:t>Bárbara Costa</a:t>
                      </a:r>
                    </a:p>
                    <a:p>
                      <a:pPr algn="ctr"/>
                      <a:r>
                        <a:rPr kumimoji="0" lang="pt-PT" sz="1600" kern="1200" dirty="0" err="1" smtClean="0"/>
                        <a:t>bcosta@reit.up.pt</a:t>
                      </a:r>
                      <a:endParaRPr kumimoji="0" lang="pt-PT" sz="1600" b="0" kern="1200" dirty="0" smtClean="0">
                        <a:solidFill>
                          <a:schemeClr val="tx1"/>
                        </a:solidFill>
                        <a:latin typeface="Corbel" pitchFamily="34" charset="0"/>
                        <a:ea typeface="+mn-ea"/>
                        <a:cs typeface="+mn-cs"/>
                      </a:endParaRPr>
                    </a:p>
                  </a:txBody>
                  <a:tcPr/>
                </a:tc>
              </a:tr>
              <a:tr h="370840">
                <a:tc>
                  <a:txBody>
                    <a:bodyPr/>
                    <a:lstStyle/>
                    <a:p>
                      <a:r>
                        <a:rPr lang="fr-FR" smtClean="0"/>
                        <a:t>Assistant du projet</a:t>
                      </a:r>
                      <a:endParaRPr lang="fr-FR" sz="1800" b="0" kern="1200" baseline="0" dirty="0" smtClean="0">
                        <a:solidFill>
                          <a:schemeClr val="dk1"/>
                        </a:solidFill>
                        <a:latin typeface="Corbel" pitchFamily="34" charset="0"/>
                        <a:ea typeface="+mn-ea"/>
                        <a:cs typeface="+mn-cs"/>
                      </a:endParaRPr>
                    </a:p>
                  </a:txBody>
                  <a:tcPr/>
                </a:tc>
                <a:tc>
                  <a:txBody>
                    <a:bodyPr/>
                    <a:lstStyle/>
                    <a:p>
                      <a:pPr algn="ctr"/>
                      <a:r>
                        <a:rPr kumimoji="0" lang="pt-PT" sz="1800" kern="1200" dirty="0" smtClean="0"/>
                        <a:t>Sara Martins</a:t>
                      </a:r>
                      <a:r>
                        <a:rPr kumimoji="0" lang="pt-PT" sz="2000" kern="1200" dirty="0" smtClean="0"/>
                        <a:t/>
                      </a:r>
                      <a:br>
                        <a:rPr kumimoji="0" lang="pt-PT" sz="2000" kern="1200" dirty="0" smtClean="0"/>
                      </a:br>
                      <a:r>
                        <a:rPr kumimoji="0" lang="pt-PT" sz="1600" kern="1200" dirty="0" err="1" smtClean="0"/>
                        <a:t>angle@reit.up.pt</a:t>
                      </a:r>
                      <a:endParaRPr kumimoji="0" lang="pt-PT" sz="2000" b="0" kern="1200" dirty="0" smtClean="0">
                        <a:solidFill>
                          <a:schemeClr val="tx1"/>
                        </a:solidFill>
                        <a:latin typeface="Corbel" pitchFamily="34" charset="0"/>
                        <a:ea typeface="+mn-ea"/>
                        <a:cs typeface="+mn-cs"/>
                      </a:endParaRPr>
                    </a:p>
                  </a:txBody>
                  <a:tcPr/>
                </a:tc>
              </a:tr>
              <a:tr h="370840">
                <a:tc>
                  <a:txBody>
                    <a:bodyPr/>
                    <a:lstStyle/>
                    <a:p>
                      <a:r>
                        <a:rPr lang="fr-FR" smtClean="0"/>
                        <a:t>Personne de contact</a:t>
                      </a:r>
                      <a:endParaRPr lang="fr-FR" sz="1800" b="0" kern="1200" baseline="0" dirty="0" smtClean="0">
                        <a:solidFill>
                          <a:schemeClr val="dk1"/>
                        </a:solidFill>
                        <a:latin typeface="Corbel" pitchFamily="34" charset="0"/>
                        <a:ea typeface="+mn-ea"/>
                        <a:cs typeface="+mn-cs"/>
                      </a:endParaRPr>
                    </a:p>
                  </a:txBody>
                  <a:tcPr/>
                </a:tc>
                <a:tc>
                  <a:txBody>
                    <a:bodyPr/>
                    <a:lstStyle/>
                    <a:p>
                      <a:pPr algn="ctr"/>
                      <a:r>
                        <a:rPr kumimoji="0" lang="pt-PT" sz="1800" kern="1200" dirty="0" smtClean="0"/>
                        <a:t>Ana Paiva</a:t>
                      </a:r>
                    </a:p>
                    <a:p>
                      <a:pPr algn="ctr"/>
                      <a:r>
                        <a:rPr kumimoji="0" lang="pt-PT" sz="1600" kern="1200" dirty="0" err="1" smtClean="0"/>
                        <a:t>apaiva@reit.up.pt</a:t>
                      </a:r>
                      <a:endParaRPr kumimoji="0" lang="pt-PT" sz="1600" b="0" kern="1200" dirty="0" smtClean="0">
                        <a:solidFill>
                          <a:schemeClr val="tx1"/>
                        </a:solidFill>
                        <a:latin typeface="Corbel" pitchFamily="34" charset="0"/>
                        <a:ea typeface="+mn-ea"/>
                        <a:cs typeface="+mn-cs"/>
                      </a:endParaRPr>
                    </a:p>
                  </a:txBody>
                  <a:tcPr/>
                </a:tc>
              </a:tr>
              <a:tr h="370840">
                <a:tc>
                  <a:txBody>
                    <a:bodyPr/>
                    <a:lstStyle/>
                    <a:p>
                      <a:r>
                        <a:rPr lang="fr-FR" sz="1800" kern="1200" baseline="0" dirty="0" smtClean="0"/>
                        <a:t>Soutien </a:t>
                      </a:r>
                      <a:r>
                        <a:rPr lang="fr-FR" sz="1800" kern="1200" baseline="0" noProof="0" dirty="0" smtClean="0"/>
                        <a:t>technique</a:t>
                      </a:r>
                      <a:endParaRPr lang="fr-FR" sz="1800" b="0" kern="1200" baseline="0" noProof="0" dirty="0" smtClean="0">
                        <a:solidFill>
                          <a:schemeClr val="dk1"/>
                        </a:solidFill>
                        <a:latin typeface="Corbel" pitchFamily="34" charset="0"/>
                        <a:ea typeface="+mn-ea"/>
                        <a:cs typeface="+mn-cs"/>
                      </a:endParaRPr>
                    </a:p>
                  </a:txBody>
                  <a:tcPr/>
                </a:tc>
                <a:tc>
                  <a:txBody>
                    <a:bodyPr/>
                    <a:lstStyle/>
                    <a:p>
                      <a:pPr algn="ctr"/>
                      <a:r>
                        <a:rPr kumimoji="0" lang="pt-PT" sz="1600" kern="1200" dirty="0" smtClean="0"/>
                        <a:t>Rita Santos</a:t>
                      </a:r>
                    </a:p>
                    <a:p>
                      <a:pPr algn="ctr"/>
                      <a:r>
                        <a:rPr kumimoji="0" lang="pt-PT" sz="1600" kern="1200" dirty="0" smtClean="0"/>
                        <a:t>rmsantos@reit.up.pt</a:t>
                      </a:r>
                      <a:endParaRPr kumimoji="0" lang="pt-PT" sz="1600" b="0" kern="1200" dirty="0" smtClean="0">
                        <a:solidFill>
                          <a:schemeClr val="tx1"/>
                        </a:solidFill>
                        <a:latin typeface="Corbel"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Projet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smtClean="0">
                <a:solidFill>
                  <a:schemeClr val="accent3">
                    <a:lumMod val="75000"/>
                  </a:schemeClr>
                </a:solidFill>
                <a:latin typeface="Helvetica Condensed" pitchFamily="34" charset="0"/>
                <a:ea typeface="BatangChe" pitchFamily="49" charset="-127"/>
                <a:cs typeface="Levenim MT" pitchFamily="2" charset="-79"/>
              </a:rPr>
              <a:t>ANGLE</a:t>
            </a:r>
            <a:endParaRPr lang="pt-PT" dirty="0">
              <a:solidFill>
                <a:schemeClr val="accent3">
                  <a:lumMod val="75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xmlns="" val="279551795"/>
              </p:ext>
            </p:extLst>
          </p:nvPr>
        </p:nvGraphicFramePr>
        <p:xfrm>
          <a:off x="1187624" y="2780928"/>
          <a:ext cx="6762790" cy="1097280"/>
        </p:xfrm>
        <a:graphic>
          <a:graphicData uri="http://schemas.openxmlformats.org/drawingml/2006/table">
            <a:tbl>
              <a:tblPr firstRow="1" bandRow="1">
                <a:tableStyleId>{08FB837D-C827-4EFA-A057-4D05807E0F7C}</a:tableStyleId>
              </a:tblPr>
              <a:tblGrid>
                <a:gridCol w="3381395"/>
                <a:gridCol w="3381395"/>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400" dirty="0" err="1" smtClean="0">
                          <a:latin typeface="Corbel" pitchFamily="34" charset="0"/>
                        </a:rPr>
                        <a:t>Co-Coordination</a:t>
                      </a:r>
                      <a:r>
                        <a:rPr lang="pt-PT" sz="2400" dirty="0" smtClean="0">
                          <a:latin typeface="Corbel" pitchFamily="34" charset="0"/>
                        </a:rPr>
                        <a:t> </a:t>
                      </a:r>
                      <a:r>
                        <a:rPr lang="pt-PT" sz="2400" dirty="0" err="1" smtClean="0">
                          <a:latin typeface="Corbel" pitchFamily="34" charset="0"/>
                        </a:rPr>
                        <a:t>du</a:t>
                      </a:r>
                      <a:r>
                        <a:rPr lang="pt-PT" sz="2400" dirty="0" smtClean="0">
                          <a:latin typeface="Corbel" pitchFamily="34" charset="0"/>
                        </a:rPr>
                        <a:t> </a:t>
                      </a:r>
                      <a:r>
                        <a:rPr lang="pt-PT" sz="2400" dirty="0" err="1" smtClean="0">
                          <a:latin typeface="Corbel" pitchFamily="34" charset="0"/>
                        </a:rPr>
                        <a:t>Projet</a:t>
                      </a:r>
                      <a:endParaRPr lang="pt-PT" sz="2400" dirty="0" smtClean="0">
                        <a:latin typeface="Corbel" pitchFamily="34" charset="0"/>
                      </a:endParaRPr>
                    </a:p>
                  </a:txBody>
                  <a:tcPr/>
                </a:tc>
                <a:tc hMerge="1">
                  <a:txBody>
                    <a:bodyPr/>
                    <a:lstStyle/>
                    <a:p>
                      <a:endParaRPr lang="pt-PT" dirty="0"/>
                    </a:p>
                  </a:txBody>
                  <a:tcPr/>
                </a:tc>
              </a:tr>
              <a:tr h="370840">
                <a:tc>
                  <a:txBody>
                    <a:bodyPr/>
                    <a:lstStyle/>
                    <a:p>
                      <a:pPr algn="ctr"/>
                      <a:r>
                        <a:rPr lang="en-US" dirty="0" smtClean="0"/>
                        <a:t>The University of South Pacific, </a:t>
                      </a:r>
                      <a:r>
                        <a:rPr lang="en-US" dirty="0" err="1" smtClean="0"/>
                        <a:t>Fidji</a:t>
                      </a:r>
                      <a:endParaRPr lang="pt-PT" dirty="0">
                        <a:latin typeface="Corbe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t>Poonam Santiago</a:t>
                      </a:r>
                      <a:r>
                        <a:rPr lang="pt-PT" dirty="0" smtClean="0"/>
                        <a:t/>
                      </a:r>
                      <a:br>
                        <a:rPr lang="pt-PT" dirty="0" smtClean="0"/>
                      </a:br>
                      <a:r>
                        <a:rPr lang="pt-PT" sz="1600" dirty="0" err="1" smtClean="0">
                          <a:latin typeface="Corbel" pitchFamily="34" charset="0"/>
                        </a:rPr>
                        <a:t>poonam.santiago@usp.ac.fj</a:t>
                      </a:r>
                      <a:endParaRPr lang="pt-PT" dirty="0">
                        <a:latin typeface="Corbe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lide_dream_22.jpg"/>
          <p:cNvPicPr>
            <a:picLocks noChangeAspect="1"/>
          </p:cNvPicPr>
          <p:nvPr/>
        </p:nvPicPr>
        <p:blipFill>
          <a:blip r:embed="rId3"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692696"/>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Qui</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peut</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poser</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sa</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candidature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a:t>
            </a:r>
            <a:endParaRPr lang="pt-PT" sz="40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7" name="Marcador de Posição de Conteúdo 6"/>
          <p:cNvSpPr>
            <a:spLocks noGrp="1"/>
          </p:cNvSpPr>
          <p:nvPr>
            <p:ph sz="half" idx="1"/>
          </p:nvPr>
        </p:nvSpPr>
        <p:spPr>
          <a:xfrm>
            <a:off x="467544" y="2060848"/>
            <a:ext cx="1400156" cy="3500462"/>
          </a:xfrm>
        </p:spPr>
        <p:style>
          <a:lnRef idx="3">
            <a:schemeClr val="lt1"/>
          </a:lnRef>
          <a:fillRef idx="1">
            <a:schemeClr val="accent6"/>
          </a:fillRef>
          <a:effectRef idx="1">
            <a:schemeClr val="accent6"/>
          </a:effectRef>
          <a:fontRef idx="minor">
            <a:schemeClr val="lt1"/>
          </a:fontRef>
        </p:style>
        <p:txBody>
          <a:bodyPr>
            <a:normAutofit/>
          </a:bodyPr>
          <a:lstStyle/>
          <a:p>
            <a:pPr>
              <a:buNone/>
            </a:pPr>
            <a:r>
              <a:rPr lang="pt-PT" sz="2400" dirty="0"/>
              <a:t> </a:t>
            </a:r>
            <a:r>
              <a:rPr lang="pt-PT" sz="2400" dirty="0" smtClean="0"/>
              <a:t>        </a:t>
            </a:r>
          </a:p>
          <a:p>
            <a:pPr>
              <a:buNone/>
            </a:pPr>
            <a:endParaRPr lang="pt-PT" sz="2400" dirty="0" smtClean="0"/>
          </a:p>
          <a:p>
            <a:pPr>
              <a:buNone/>
            </a:pPr>
            <a:endParaRPr lang="pt-PT" sz="2400" dirty="0"/>
          </a:p>
          <a:p>
            <a:pPr>
              <a:buNone/>
            </a:pPr>
            <a:r>
              <a:rPr lang="pt-PT" sz="2400" dirty="0" smtClean="0">
                <a:latin typeface="Corbel" pitchFamily="34" charset="0"/>
              </a:rPr>
              <a:t>    </a:t>
            </a:r>
            <a:r>
              <a:rPr lang="pt-PT" sz="2400" dirty="0" err="1" smtClean="0">
                <a:latin typeface="Corbel" pitchFamily="34" charset="0"/>
              </a:rPr>
              <a:t>Group</a:t>
            </a:r>
            <a:r>
              <a:rPr lang="pt-PT" sz="2400" dirty="0" smtClean="0">
                <a:latin typeface="Corbel" pitchFamily="34" charset="0"/>
              </a:rPr>
              <a:t>  </a:t>
            </a:r>
            <a:r>
              <a:rPr lang="pt-PT" sz="2400" dirty="0" err="1" smtClean="0">
                <a:latin typeface="Corbel" pitchFamily="34" charset="0"/>
              </a:rPr>
              <a:t>C</a:t>
            </a:r>
            <a:r>
              <a:rPr lang="pt-PT" sz="2400" dirty="0" err="1" smtClean="0">
                <a:latin typeface="Corbel" pitchFamily="34" charset="0"/>
              </a:rPr>
              <a:t>ible</a:t>
            </a:r>
            <a:r>
              <a:rPr lang="pt-PT" sz="2400" dirty="0" smtClean="0">
                <a:latin typeface="Corbel" pitchFamily="34" charset="0"/>
              </a:rPr>
              <a:t> </a:t>
            </a:r>
            <a:r>
              <a:rPr lang="pt-PT" sz="2400" dirty="0" smtClean="0">
                <a:latin typeface="Corbel" pitchFamily="34" charset="0"/>
              </a:rPr>
              <a:t>I</a:t>
            </a:r>
          </a:p>
        </p:txBody>
      </p:sp>
      <p:sp>
        <p:nvSpPr>
          <p:cNvPr id="8" name="Marcador de Posição de Conteúdo 7"/>
          <p:cNvSpPr>
            <a:spLocks noGrp="1"/>
          </p:cNvSpPr>
          <p:nvPr>
            <p:ph sz="half" idx="2"/>
          </p:nvPr>
        </p:nvSpPr>
        <p:spPr>
          <a:xfrm>
            <a:off x="1907704" y="2060848"/>
            <a:ext cx="6829444" cy="3500462"/>
          </a:xfrm>
        </p:spPr>
        <p:style>
          <a:lnRef idx="3">
            <a:schemeClr val="lt1"/>
          </a:lnRef>
          <a:fillRef idx="1">
            <a:schemeClr val="accent6"/>
          </a:fillRef>
          <a:effectRef idx="1">
            <a:schemeClr val="accent6"/>
          </a:effectRef>
          <a:fontRef idx="minor">
            <a:schemeClr val="lt1"/>
          </a:fontRef>
        </p:style>
        <p:txBody>
          <a:bodyPr>
            <a:normAutofit/>
          </a:bodyPr>
          <a:lstStyle/>
          <a:p>
            <a:r>
              <a:rPr lang="fr-FR" dirty="0" smtClean="0">
                <a:latin typeface="Corbel" pitchFamily="34" charset="0"/>
              </a:rPr>
              <a:t>Les candidats qui sont inscrits ou ont un lien formel avec l'une des institutions partenaires au moment de soumettre leur demande.</a:t>
            </a:r>
          </a:p>
          <a:p>
            <a:r>
              <a:rPr lang="fr-FR" dirty="0" smtClean="0">
                <a:latin typeface="Corbel" pitchFamily="34" charset="0"/>
              </a:rPr>
              <a:t>Les candidats doivent avoir l'appui formel de l'institution (par lettre officielle de soutien) lors de la soumission de demande.</a:t>
            </a:r>
          </a:p>
          <a:p>
            <a:endParaRPr lang="pt-P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Qui</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peut</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poser</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sa</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candidature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a:t>
            </a:r>
            <a:endParaRPr lang="pt-PT" sz="4000" dirty="0">
              <a:solidFill>
                <a:schemeClr val="accent3">
                  <a:lumMod val="75000"/>
                </a:schemeClr>
              </a:solidFill>
            </a:endParaRPr>
          </a:p>
        </p:txBody>
      </p:sp>
      <p:sp>
        <p:nvSpPr>
          <p:cNvPr id="3" name="Marcador de Posição de Conteúdo 2"/>
          <p:cNvSpPr>
            <a:spLocks noGrp="1"/>
          </p:cNvSpPr>
          <p:nvPr>
            <p:ph sz="half" idx="1"/>
          </p:nvPr>
        </p:nvSpPr>
        <p:spPr>
          <a:xfrm>
            <a:off x="457200" y="1600200"/>
            <a:ext cx="1614470" cy="4525963"/>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pPr>
              <a:buNone/>
            </a:pPr>
            <a:r>
              <a:rPr lang="pt-PT" dirty="0" smtClean="0"/>
              <a:t>	</a:t>
            </a:r>
          </a:p>
          <a:p>
            <a:pPr>
              <a:buNone/>
            </a:pPr>
            <a:endParaRPr lang="pt-PT" dirty="0">
              <a:latin typeface="Corbel" pitchFamily="34" charset="0"/>
            </a:endParaRPr>
          </a:p>
          <a:p>
            <a:pPr>
              <a:buNone/>
            </a:pPr>
            <a:endParaRPr lang="pt-PT" dirty="0" smtClean="0">
              <a:latin typeface="Corbel" pitchFamily="34" charset="0"/>
            </a:endParaRPr>
          </a:p>
          <a:p>
            <a:pPr>
              <a:buNone/>
            </a:pPr>
            <a:endParaRPr lang="pt-PT" dirty="0">
              <a:latin typeface="Corbel" pitchFamily="34" charset="0"/>
            </a:endParaRPr>
          </a:p>
          <a:p>
            <a:pPr>
              <a:buNone/>
            </a:pPr>
            <a:r>
              <a:rPr lang="pt-PT" dirty="0" smtClean="0">
                <a:latin typeface="Corbel" pitchFamily="34" charset="0"/>
              </a:rPr>
              <a:t>      </a:t>
            </a:r>
            <a:br>
              <a:rPr lang="pt-PT" dirty="0" smtClean="0">
                <a:latin typeface="Corbel" pitchFamily="34" charset="0"/>
              </a:rPr>
            </a:br>
            <a:r>
              <a:rPr lang="pt-PT" dirty="0" err="1" smtClean="0">
                <a:latin typeface="Corbel" pitchFamily="34" charset="0"/>
              </a:rPr>
              <a:t>Groupe</a:t>
            </a:r>
            <a:r>
              <a:rPr lang="pt-PT" dirty="0" smtClean="0">
                <a:latin typeface="Corbel" pitchFamily="34" charset="0"/>
              </a:rPr>
              <a:t> </a:t>
            </a:r>
            <a:r>
              <a:rPr lang="pt-PT" dirty="0" err="1" smtClean="0">
                <a:latin typeface="Corbel" pitchFamily="34" charset="0"/>
              </a:rPr>
              <a:t>Cible</a:t>
            </a:r>
            <a:r>
              <a:rPr lang="pt-PT" dirty="0" smtClean="0">
                <a:latin typeface="Corbel" pitchFamily="34" charset="0"/>
              </a:rPr>
              <a:t> II </a:t>
            </a:r>
          </a:p>
          <a:p>
            <a:pPr>
              <a:buNone/>
            </a:pPr>
            <a:endParaRPr lang="pt-PT" dirty="0" smtClean="0">
              <a:latin typeface="Corbel" pitchFamily="34" charset="0"/>
            </a:endParaRPr>
          </a:p>
          <a:p>
            <a:endParaRPr lang="pt-PT" dirty="0"/>
          </a:p>
        </p:txBody>
      </p:sp>
      <p:sp>
        <p:nvSpPr>
          <p:cNvPr id="4" name="Marcador de Posição de Conteúdo 3"/>
          <p:cNvSpPr>
            <a:spLocks noGrp="1"/>
          </p:cNvSpPr>
          <p:nvPr>
            <p:ph sz="half" idx="2"/>
          </p:nvPr>
        </p:nvSpPr>
        <p:spPr>
          <a:xfrm>
            <a:off x="2071670" y="1600200"/>
            <a:ext cx="6615130" cy="4525963"/>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endParaRPr lang="fr-FR" dirty="0" smtClean="0">
              <a:latin typeface="Corbel" pitchFamily="34" charset="0"/>
            </a:endParaRPr>
          </a:p>
          <a:p>
            <a:r>
              <a:rPr lang="fr-FR" dirty="0" smtClean="0">
                <a:latin typeface="Corbel" pitchFamily="34" charset="0"/>
              </a:rPr>
              <a:t>Candidats </a:t>
            </a:r>
            <a:r>
              <a:rPr lang="fr-FR" dirty="0" smtClean="0">
                <a:latin typeface="Corbel" pitchFamily="34" charset="0"/>
              </a:rPr>
              <a:t>inscrits à une institution non partenaire des pays ACP éligibles</a:t>
            </a:r>
            <a:br>
              <a:rPr lang="fr-FR" dirty="0" smtClean="0">
                <a:latin typeface="Corbel" pitchFamily="34" charset="0"/>
              </a:rPr>
            </a:br>
            <a:r>
              <a:rPr lang="fr-FR" dirty="0" smtClean="0">
                <a:latin typeface="Corbel" pitchFamily="34" charset="0"/>
              </a:rPr>
              <a:t> </a:t>
            </a:r>
          </a:p>
          <a:p>
            <a:r>
              <a:rPr lang="fr-FR" dirty="0">
                <a:latin typeface="Corbel" pitchFamily="34" charset="0"/>
              </a:rPr>
              <a:t>C</a:t>
            </a:r>
            <a:r>
              <a:rPr lang="fr-FR" dirty="0" smtClean="0">
                <a:latin typeface="Corbel" pitchFamily="34" charset="0"/>
              </a:rPr>
              <a:t>andidats qui ont obtenu un diplôme universitaire ou l'équivalent </a:t>
            </a:r>
            <a:r>
              <a:rPr lang="fr-FR" dirty="0">
                <a:latin typeface="Corbel" pitchFamily="34" charset="0"/>
              </a:rPr>
              <a:t> </a:t>
            </a:r>
            <a:r>
              <a:rPr lang="fr-FR" dirty="0" smtClean="0">
                <a:latin typeface="Corbel" pitchFamily="34" charset="0"/>
              </a:rPr>
              <a:t>dans une institution ACP (partenaire ou non partenaire), mais ne sont pas actuellement inscrits, </a:t>
            </a:r>
            <a:r>
              <a:rPr lang="fr-FR" b="1" dirty="0" smtClean="0">
                <a:latin typeface="Corbel" pitchFamily="34" charset="0"/>
              </a:rPr>
              <a:t>ou</a:t>
            </a:r>
            <a:r>
              <a:rPr lang="fr-FR" dirty="0" smtClean="0">
                <a:latin typeface="Corbel" pitchFamily="34" charset="0"/>
              </a:rPr>
              <a:t/>
            </a:r>
            <a:br>
              <a:rPr lang="fr-FR" dirty="0" smtClean="0">
                <a:latin typeface="Corbel" pitchFamily="34" charset="0"/>
              </a:rPr>
            </a:br>
            <a:r>
              <a:rPr lang="fr-FR" dirty="0" smtClean="0">
                <a:latin typeface="Corbel" pitchFamily="34" charset="0"/>
              </a:rPr>
              <a:t> </a:t>
            </a:r>
          </a:p>
          <a:p>
            <a:r>
              <a:rPr lang="fr-FR" dirty="0">
                <a:latin typeface="Corbel" pitchFamily="34" charset="0"/>
              </a:rPr>
              <a:t>C</a:t>
            </a:r>
            <a:r>
              <a:rPr lang="fr-FR" dirty="0" smtClean="0">
                <a:latin typeface="Corbel" pitchFamily="34" charset="0"/>
              </a:rPr>
              <a:t>andidats qui ont un lien formel avec les institutions non partenaires des pays du tiers de la liste des pays admissibles au moment de présenter leur demande.</a:t>
            </a:r>
          </a:p>
          <a:p>
            <a:r>
              <a:rPr lang="fr-FR" dirty="0" smtClean="0">
                <a:latin typeface="Corbel" pitchFamily="34" charset="0"/>
              </a:rPr>
              <a:t>Tous ces candidats sont invités à avoir l'appui formel de l'institution (par lettre officielle de soutien) lors de la soumission de demande.</a:t>
            </a:r>
          </a:p>
          <a:p>
            <a:endParaRPr lang="pt-P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548680"/>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Qui</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peut</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poser</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sa</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candidature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a:t>
            </a:r>
            <a:endParaRPr lang="pt-PT" sz="4000" dirty="0">
              <a:solidFill>
                <a:schemeClr val="accent3">
                  <a:lumMod val="75000"/>
                </a:schemeClr>
              </a:solidFill>
            </a:endParaRPr>
          </a:p>
        </p:txBody>
      </p:sp>
      <p:sp>
        <p:nvSpPr>
          <p:cNvPr id="3" name="Marcador de Posição de Conteúdo 2"/>
          <p:cNvSpPr>
            <a:spLocks noGrp="1"/>
          </p:cNvSpPr>
          <p:nvPr>
            <p:ph sz="half" idx="1"/>
          </p:nvPr>
        </p:nvSpPr>
        <p:spPr>
          <a:xfrm>
            <a:off x="457200" y="1600200"/>
            <a:ext cx="1614470" cy="4525963"/>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pPr>
              <a:buNone/>
            </a:pPr>
            <a:r>
              <a:rPr lang="pt-PT" dirty="0" smtClean="0"/>
              <a:t>	</a:t>
            </a:r>
          </a:p>
          <a:p>
            <a:pPr>
              <a:buNone/>
            </a:pPr>
            <a:endParaRPr lang="pt-PT" dirty="0">
              <a:latin typeface="Corbel" pitchFamily="34" charset="0"/>
            </a:endParaRPr>
          </a:p>
          <a:p>
            <a:pPr>
              <a:buNone/>
            </a:pPr>
            <a:endParaRPr lang="pt-PT" dirty="0" smtClean="0">
              <a:latin typeface="Corbel" pitchFamily="34" charset="0"/>
            </a:endParaRPr>
          </a:p>
          <a:p>
            <a:pPr>
              <a:buNone/>
            </a:pPr>
            <a:endParaRPr lang="pt-PT" dirty="0" smtClean="0">
              <a:latin typeface="Corbel" pitchFamily="34" charset="0"/>
            </a:endParaRPr>
          </a:p>
          <a:p>
            <a:pPr>
              <a:buNone/>
            </a:pPr>
            <a:endParaRPr lang="pt-PT" dirty="0" smtClean="0">
              <a:latin typeface="Corbel" pitchFamily="34" charset="0"/>
            </a:endParaRPr>
          </a:p>
          <a:p>
            <a:pPr>
              <a:buNone/>
            </a:pPr>
            <a:endParaRPr lang="pt-PT" dirty="0">
              <a:latin typeface="Corbel" pitchFamily="34" charset="0"/>
            </a:endParaRPr>
          </a:p>
          <a:p>
            <a:pPr>
              <a:buNone/>
            </a:pPr>
            <a:r>
              <a:rPr lang="pt-PT" dirty="0" smtClean="0">
                <a:latin typeface="Corbel" pitchFamily="34" charset="0"/>
              </a:rPr>
              <a:t>      </a:t>
            </a:r>
            <a:r>
              <a:rPr lang="pt-PT" dirty="0" err="1" smtClean="0">
                <a:latin typeface="Corbel" pitchFamily="34" charset="0"/>
              </a:rPr>
              <a:t>Group</a:t>
            </a:r>
            <a:r>
              <a:rPr lang="pt-PT" dirty="0" smtClean="0">
                <a:latin typeface="Corbel" pitchFamily="34" charset="0"/>
              </a:rPr>
              <a:t> </a:t>
            </a:r>
            <a:br>
              <a:rPr lang="pt-PT" dirty="0" smtClean="0">
                <a:latin typeface="Corbel" pitchFamily="34" charset="0"/>
              </a:rPr>
            </a:br>
            <a:r>
              <a:rPr lang="pt-PT" dirty="0" err="1" smtClean="0">
                <a:latin typeface="Corbel" pitchFamily="34" charset="0"/>
              </a:rPr>
              <a:t>Cible</a:t>
            </a:r>
            <a:r>
              <a:rPr lang="pt-PT" dirty="0" smtClean="0">
                <a:latin typeface="Corbel" pitchFamily="34" charset="0"/>
              </a:rPr>
              <a:t> III </a:t>
            </a:r>
          </a:p>
          <a:p>
            <a:pPr>
              <a:buNone/>
            </a:pPr>
            <a:endParaRPr lang="pt-PT" dirty="0" smtClean="0">
              <a:latin typeface="Corbel" pitchFamily="34" charset="0"/>
            </a:endParaRPr>
          </a:p>
          <a:p>
            <a:pPr>
              <a:buNone/>
            </a:pPr>
            <a:endParaRPr lang="pt-PT" dirty="0"/>
          </a:p>
        </p:txBody>
      </p:sp>
      <p:sp>
        <p:nvSpPr>
          <p:cNvPr id="4" name="Marcador de Posição de Conteúdo 3"/>
          <p:cNvSpPr>
            <a:spLocks noGrp="1"/>
          </p:cNvSpPr>
          <p:nvPr>
            <p:ph sz="half" idx="2"/>
          </p:nvPr>
        </p:nvSpPr>
        <p:spPr>
          <a:xfrm>
            <a:off x="2071670" y="1600200"/>
            <a:ext cx="6615130" cy="4525963"/>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endParaRPr lang="fr-FR" dirty="0" smtClean="0">
              <a:latin typeface="Corbel" pitchFamily="34" charset="0"/>
            </a:endParaRPr>
          </a:p>
          <a:p>
            <a:r>
              <a:rPr lang="fr-FR" dirty="0" smtClean="0">
                <a:latin typeface="Corbel" pitchFamily="34" charset="0"/>
              </a:rPr>
              <a:t>Candidats </a:t>
            </a:r>
            <a:r>
              <a:rPr lang="fr-FR" dirty="0" smtClean="0">
                <a:latin typeface="Corbel" pitchFamily="34" charset="0"/>
              </a:rPr>
              <a:t>ressortissants d'un des pays ACP et dans une situation particulièrement vulnérable pour des raisons sociales et politiques. Par exemple: ayant un statut de réfugié ou d'asile bénéficiaires (international ou selon la législation nationale de l'un des pays bénéficiaires européens), </a:t>
            </a:r>
            <a:r>
              <a:rPr lang="fr-FR" b="1" dirty="0" smtClean="0">
                <a:latin typeface="Corbel" pitchFamily="34" charset="0"/>
              </a:rPr>
              <a:t>ou</a:t>
            </a:r>
            <a:r>
              <a:rPr lang="fr-FR" dirty="0" smtClean="0">
                <a:latin typeface="Corbel" pitchFamily="34" charset="0"/>
              </a:rPr>
              <a:t/>
            </a:r>
            <a:br>
              <a:rPr lang="fr-FR" dirty="0" smtClean="0">
                <a:latin typeface="Corbel" pitchFamily="34" charset="0"/>
              </a:rPr>
            </a:br>
            <a:r>
              <a:rPr lang="fr-FR" dirty="0" smtClean="0">
                <a:latin typeface="Corbel" pitchFamily="34" charset="0"/>
              </a:rPr>
              <a:t> </a:t>
            </a:r>
          </a:p>
          <a:p>
            <a:pPr lvl="1"/>
            <a:r>
              <a:rPr lang="fr-FR" dirty="0" smtClean="0">
                <a:latin typeface="Corbel" pitchFamily="34" charset="0"/>
              </a:rPr>
              <a:t>il peut être prouvé qu'ils ont été l'objet d'une expulsion injustifiée de l'université pour des raisons raciales, ethniques, religieuses, politiques, de sexe ou de l'orientation sexuelle, </a:t>
            </a:r>
            <a:r>
              <a:rPr lang="fr-FR" b="1" dirty="0" smtClean="0">
                <a:latin typeface="Corbel" pitchFamily="34" charset="0"/>
              </a:rPr>
              <a:t>ou</a:t>
            </a:r>
            <a:r>
              <a:rPr lang="fr-FR" dirty="0" smtClean="0">
                <a:latin typeface="Corbel" pitchFamily="34" charset="0"/>
              </a:rPr>
              <a:t/>
            </a:r>
            <a:br>
              <a:rPr lang="fr-FR" dirty="0" smtClean="0">
                <a:latin typeface="Corbel" pitchFamily="34" charset="0"/>
              </a:rPr>
            </a:br>
            <a:r>
              <a:rPr lang="fr-FR" dirty="0" smtClean="0">
                <a:latin typeface="Corbel" pitchFamily="34" charset="0"/>
              </a:rPr>
              <a:t> </a:t>
            </a:r>
          </a:p>
          <a:p>
            <a:pPr lvl="1"/>
            <a:r>
              <a:rPr lang="fr-FR" dirty="0" smtClean="0">
                <a:latin typeface="Corbel" pitchFamily="34" charset="0"/>
              </a:rPr>
              <a:t>ils appartiennent à une population indigène visée par une politique nationale spécifique ou PDI (personnes déplacées Internes).</a:t>
            </a:r>
          </a:p>
          <a:p>
            <a:endParaRPr lang="pt-P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620688"/>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Qui</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peut</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poser</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sa</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candidature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a:t>
            </a:r>
            <a:endParaRPr lang="pt-PT" sz="4000" dirty="0">
              <a:solidFill>
                <a:schemeClr val="accent3">
                  <a:lumMod val="75000"/>
                </a:schemeClr>
              </a:solidFill>
            </a:endParaRPr>
          </a:p>
        </p:txBody>
      </p:sp>
      <p:sp>
        <p:nvSpPr>
          <p:cNvPr id="5" name="Marcador de Posição de Conteúdo 4"/>
          <p:cNvSpPr>
            <a:spLocks noGrp="1"/>
          </p:cNvSpPr>
          <p:nvPr>
            <p:ph idx="1"/>
          </p:nvPr>
        </p:nvSpPr>
        <p:spPr>
          <a:xfrm>
            <a:off x="467544" y="1484784"/>
            <a:ext cx="8229600" cy="4525963"/>
          </a:xfrm>
        </p:spPr>
        <p:txBody>
          <a:bodyPr>
            <a:normAutofit fontScale="25000" lnSpcReduction="20000"/>
          </a:bodyPr>
          <a:lstStyle/>
          <a:p>
            <a:pPr>
              <a:buNone/>
            </a:pPr>
            <a:r>
              <a:rPr lang="fr-FR" sz="8000" b="1" dirty="0" smtClean="0">
                <a:latin typeface="Corbel" pitchFamily="34" charset="0"/>
              </a:rPr>
              <a:t>Critères généraux pour tous les types de mobilité:</a:t>
            </a:r>
          </a:p>
          <a:p>
            <a:pPr>
              <a:buNone/>
            </a:pPr>
            <a:endParaRPr lang="fr-FR" sz="8000" b="1" dirty="0" smtClean="0">
              <a:latin typeface="Corbel" pitchFamily="34" charset="0"/>
            </a:endParaRPr>
          </a:p>
          <a:p>
            <a:r>
              <a:rPr lang="fr-FR" sz="8000" dirty="0">
                <a:latin typeface="Corbel" pitchFamily="34" charset="0"/>
              </a:rPr>
              <a:t>Ê</a:t>
            </a:r>
            <a:r>
              <a:rPr lang="fr-FR" sz="8000" dirty="0" smtClean="0">
                <a:latin typeface="Corbel" pitchFamily="34" charset="0"/>
              </a:rPr>
              <a:t>tre un ressortissant de l'un des pays ACP;</a:t>
            </a:r>
            <a:br>
              <a:rPr lang="fr-FR" sz="8000" dirty="0" smtClean="0">
                <a:latin typeface="Corbel" pitchFamily="34" charset="0"/>
              </a:rPr>
            </a:br>
            <a:r>
              <a:rPr lang="fr-FR" sz="8000" dirty="0" smtClean="0">
                <a:latin typeface="Corbel" pitchFamily="34" charset="0"/>
              </a:rPr>
              <a:t> </a:t>
            </a:r>
          </a:p>
          <a:p>
            <a:r>
              <a:rPr lang="fr-FR" sz="8000" dirty="0" smtClean="0">
                <a:latin typeface="Corbel" pitchFamily="34" charset="0"/>
              </a:rPr>
              <a:t>Ne pas avoir résidé ni exercé une activité principale (études, emploi, </a:t>
            </a:r>
            <a:r>
              <a:rPr lang="fr-FR" sz="8000" dirty="0" err="1" smtClean="0">
                <a:latin typeface="Corbel" pitchFamily="34" charset="0"/>
              </a:rPr>
              <a:t>etc</a:t>
            </a:r>
            <a:r>
              <a:rPr lang="fr-FR" sz="8000" dirty="0" smtClean="0">
                <a:latin typeface="Corbel" pitchFamily="34" charset="0"/>
              </a:rPr>
              <a:t>) pendant plus de 12 mois au cours des cinq dernières années dans tous les pays européens éligibles au moment de présenter la demande au consortium;</a:t>
            </a:r>
            <a:br>
              <a:rPr lang="fr-FR" sz="8000" dirty="0" smtClean="0">
                <a:latin typeface="Corbel" pitchFamily="34" charset="0"/>
              </a:rPr>
            </a:br>
            <a:r>
              <a:rPr lang="fr-FR" sz="8000" dirty="0" smtClean="0">
                <a:latin typeface="Corbel" pitchFamily="34" charset="0"/>
              </a:rPr>
              <a:t> </a:t>
            </a:r>
          </a:p>
          <a:p>
            <a:r>
              <a:rPr lang="fr-FR" sz="8000" dirty="0" smtClean="0">
                <a:latin typeface="Corbel" pitchFamily="34" charset="0"/>
              </a:rPr>
              <a:t>Ne pas avoir bénéficié dans le passé d'une bourse Erasmus </a:t>
            </a:r>
            <a:r>
              <a:rPr lang="fr-FR" sz="8000" dirty="0" err="1" smtClean="0">
                <a:latin typeface="Corbel" pitchFamily="34" charset="0"/>
              </a:rPr>
              <a:t>Mundus</a:t>
            </a:r>
            <a:r>
              <a:rPr lang="fr-FR" sz="8000" dirty="0" smtClean="0">
                <a:latin typeface="Corbel" pitchFamily="34" charset="0"/>
              </a:rPr>
              <a:t> pour le même type de mobilité;</a:t>
            </a:r>
            <a:br>
              <a:rPr lang="fr-FR" sz="8000" dirty="0" smtClean="0">
                <a:latin typeface="Corbel" pitchFamily="34" charset="0"/>
              </a:rPr>
            </a:br>
            <a:r>
              <a:rPr lang="fr-FR" sz="8000" dirty="0" smtClean="0">
                <a:latin typeface="Corbel" pitchFamily="34" charset="0"/>
              </a:rPr>
              <a:t> </a:t>
            </a:r>
          </a:p>
          <a:p>
            <a:r>
              <a:rPr lang="fr-FR" sz="8000" dirty="0" smtClean="0">
                <a:latin typeface="Corbel" pitchFamily="34" charset="0"/>
              </a:rPr>
              <a:t>Avoir une connaissance suffisante de la langue des cours ou de l'une des langues actuellement parlées dans les pays d'accueil;</a:t>
            </a:r>
            <a:br>
              <a:rPr lang="fr-FR" sz="8000" dirty="0" smtClean="0">
                <a:latin typeface="Corbel" pitchFamily="34" charset="0"/>
              </a:rPr>
            </a:br>
            <a:r>
              <a:rPr lang="fr-FR" sz="8000" dirty="0" smtClean="0">
                <a:latin typeface="Corbel" pitchFamily="34" charset="0"/>
              </a:rPr>
              <a:t> </a:t>
            </a:r>
          </a:p>
          <a:p>
            <a:r>
              <a:rPr lang="fr-FR" sz="8000" dirty="0">
                <a:latin typeface="Corbel" pitchFamily="34" charset="0"/>
              </a:rPr>
              <a:t>R</a:t>
            </a:r>
            <a:r>
              <a:rPr lang="fr-FR" sz="8000" dirty="0" smtClean="0">
                <a:latin typeface="Corbel" pitchFamily="34" charset="0"/>
              </a:rPr>
              <a:t>especter les critères spécifiques et supplémentaires applicables à chaque type de mobilité (master, doctorat, personnel académique et administratif).</a:t>
            </a:r>
          </a:p>
          <a:p>
            <a:endParaRPr lang="pt-P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548680"/>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Qui</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peut</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poser</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sa</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candidature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a:t>
            </a:r>
            <a:endParaRPr lang="pt-PT" sz="40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62500" lnSpcReduction="20000"/>
          </a:bodyPr>
          <a:lstStyle/>
          <a:p>
            <a:pPr>
              <a:buNone/>
            </a:pPr>
            <a:r>
              <a:rPr lang="pt-PT" b="1" dirty="0" smtClean="0">
                <a:latin typeface="Corbel" pitchFamily="34" charset="0"/>
              </a:rPr>
              <a:t>C</a:t>
            </a:r>
            <a:r>
              <a:rPr lang="fr-FR" b="1" dirty="0" err="1" smtClean="0"/>
              <a:t>ritères</a:t>
            </a:r>
            <a:r>
              <a:rPr lang="fr-FR" b="1" dirty="0" smtClean="0"/>
              <a:t> spécifiques pour chaque type de mobilité:</a:t>
            </a:r>
          </a:p>
          <a:p>
            <a:pPr>
              <a:buNone/>
            </a:pPr>
            <a:endParaRPr lang="pt-PT" b="1" dirty="0" smtClean="0">
              <a:latin typeface="Corbel" pitchFamily="34" charset="0"/>
            </a:endParaRPr>
          </a:p>
          <a:p>
            <a:r>
              <a:rPr lang="pt-PT" sz="3100" b="1" dirty="0" smtClean="0">
                <a:solidFill>
                  <a:schemeClr val="accent6">
                    <a:lumMod val="75000"/>
                  </a:schemeClr>
                </a:solidFill>
                <a:latin typeface="Corbel" pitchFamily="34" charset="0"/>
              </a:rPr>
              <a:t>Master </a:t>
            </a:r>
            <a:r>
              <a:rPr lang="pt-PT" sz="3100" b="1" dirty="0" err="1" smtClean="0">
                <a:solidFill>
                  <a:schemeClr val="accent6">
                    <a:lumMod val="75000"/>
                  </a:schemeClr>
                </a:solidFill>
                <a:latin typeface="Corbel" pitchFamily="34" charset="0"/>
              </a:rPr>
              <a:t>mobilité</a:t>
            </a:r>
            <a:r>
              <a:rPr lang="pt-PT" sz="3100" b="1" dirty="0" smtClean="0">
                <a:solidFill>
                  <a:schemeClr val="accent6">
                    <a:lumMod val="75000"/>
                  </a:schemeClr>
                </a:solidFill>
                <a:latin typeface="Corbel" pitchFamily="34" charset="0"/>
              </a:rPr>
              <a:t> </a:t>
            </a:r>
            <a:r>
              <a:rPr lang="pt-PT" sz="3100" dirty="0" smtClean="0">
                <a:latin typeface="Corbel" pitchFamily="34" charset="0"/>
              </a:rPr>
              <a:t>(</a:t>
            </a:r>
            <a:r>
              <a:rPr lang="pt-PT" sz="3100" dirty="0" err="1" smtClean="0">
                <a:latin typeface="Corbel" pitchFamily="34" charset="0"/>
              </a:rPr>
              <a:t>pays</a:t>
            </a:r>
            <a:r>
              <a:rPr lang="pt-PT" sz="3100" dirty="0" smtClean="0">
                <a:latin typeface="Corbel" pitchFamily="34" charset="0"/>
              </a:rPr>
              <a:t> ACP &gt; EU</a:t>
            </a:r>
            <a:r>
              <a:rPr lang="pt-PT" sz="3100" dirty="0" smtClean="0">
                <a:latin typeface="Corbel" pitchFamily="34" charset="0"/>
              </a:rPr>
              <a:t>)</a:t>
            </a:r>
          </a:p>
          <a:p>
            <a:pPr>
              <a:buNone/>
            </a:pPr>
            <a:r>
              <a:rPr lang="fr-FR" sz="2000" dirty="0" smtClean="0"/>
              <a:t>	</a:t>
            </a:r>
            <a:r>
              <a:rPr lang="fr-FR" sz="3000" dirty="0" smtClean="0">
                <a:latin typeface="Corbel" pitchFamily="34" charset="0"/>
              </a:rPr>
              <a:t>Doit être inscrit en 1ère année d'un programme de master de 2 années à l'une des institutions partenaires des pays </a:t>
            </a:r>
            <a:r>
              <a:rPr lang="fr-FR" sz="3000" dirty="0" smtClean="0">
                <a:latin typeface="Corbel" pitchFamily="34" charset="0"/>
              </a:rPr>
              <a:t>ACP.</a:t>
            </a:r>
          </a:p>
          <a:p>
            <a:pPr>
              <a:buNone/>
            </a:pPr>
            <a:endParaRPr lang="pt-PT" sz="3000" dirty="0" smtClean="0">
              <a:latin typeface="Corbel" pitchFamily="34" charset="0"/>
            </a:endParaRPr>
          </a:p>
          <a:p>
            <a:r>
              <a:rPr lang="pt-PT" sz="3100" b="1" dirty="0" smtClean="0">
                <a:solidFill>
                  <a:schemeClr val="accent6">
                    <a:lumMod val="75000"/>
                  </a:schemeClr>
                </a:solidFill>
                <a:latin typeface="Corbel" pitchFamily="34" charset="0"/>
              </a:rPr>
              <a:t>Master </a:t>
            </a:r>
            <a:r>
              <a:rPr lang="pt-PT" sz="3100" b="1" dirty="0" err="1" smtClean="0">
                <a:solidFill>
                  <a:schemeClr val="accent6">
                    <a:lumMod val="75000"/>
                  </a:schemeClr>
                </a:solidFill>
                <a:latin typeface="Corbel" pitchFamily="34" charset="0"/>
              </a:rPr>
              <a:t>complet</a:t>
            </a:r>
            <a:r>
              <a:rPr lang="pt-PT" sz="3100" b="1" dirty="0" smtClean="0">
                <a:solidFill>
                  <a:schemeClr val="accent6">
                    <a:lumMod val="75000"/>
                  </a:schemeClr>
                </a:solidFill>
                <a:latin typeface="Corbel" pitchFamily="34" charset="0"/>
              </a:rPr>
              <a:t> </a:t>
            </a:r>
            <a:r>
              <a:rPr lang="pt-PT" dirty="0" smtClean="0">
                <a:latin typeface="Corbel" pitchFamily="34" charset="0"/>
              </a:rPr>
              <a:t>(pays ACP &gt; EU)</a:t>
            </a:r>
            <a:br>
              <a:rPr lang="pt-PT" dirty="0" smtClean="0">
                <a:latin typeface="Corbel" pitchFamily="34" charset="0"/>
              </a:rPr>
            </a:br>
            <a:r>
              <a:rPr lang="fr-FR" sz="3100" dirty="0" smtClean="0">
                <a:latin typeface="Corbel" pitchFamily="34" charset="0"/>
              </a:rPr>
              <a:t>Être en possession d’une Licence  au moment de la soumission de la demande.</a:t>
            </a:r>
            <a:r>
              <a:rPr lang="pt-PT" dirty="0" smtClean="0">
                <a:latin typeface="Corbel" pitchFamily="34" charset="0"/>
              </a:rPr>
              <a:t/>
            </a:r>
            <a:br>
              <a:rPr lang="pt-PT" dirty="0" smtClean="0">
                <a:latin typeface="Corbel" pitchFamily="34" charset="0"/>
              </a:rPr>
            </a:br>
            <a:r>
              <a:rPr lang="pt-PT" dirty="0" smtClean="0">
                <a:solidFill>
                  <a:schemeClr val="accent6">
                    <a:lumMod val="75000"/>
                  </a:schemeClr>
                </a:solidFill>
                <a:latin typeface="Corbel" pitchFamily="34" charset="0"/>
              </a:rPr>
              <a:t> </a:t>
            </a:r>
          </a:p>
          <a:p>
            <a:r>
              <a:rPr lang="pt-PT" b="1" dirty="0" smtClean="0">
                <a:solidFill>
                  <a:schemeClr val="accent6">
                    <a:lumMod val="75000"/>
                  </a:schemeClr>
                </a:solidFill>
                <a:latin typeface="Corbel" pitchFamily="34" charset="0"/>
              </a:rPr>
              <a:t>Doctorat</a:t>
            </a:r>
            <a:r>
              <a:rPr lang="pt-PT" dirty="0" smtClean="0">
                <a:solidFill>
                  <a:schemeClr val="accent6">
                    <a:lumMod val="75000"/>
                  </a:schemeClr>
                </a:solidFill>
                <a:latin typeface="Corbel" pitchFamily="34" charset="0"/>
              </a:rPr>
              <a:t> </a:t>
            </a:r>
            <a:r>
              <a:rPr lang="pt-PT" dirty="0" smtClean="0">
                <a:latin typeface="Corbel" pitchFamily="34" charset="0"/>
              </a:rPr>
              <a:t>(pays ACP &gt; EU)</a:t>
            </a:r>
            <a:br>
              <a:rPr lang="pt-PT" dirty="0" smtClean="0">
                <a:latin typeface="Corbel" pitchFamily="34" charset="0"/>
              </a:rPr>
            </a:br>
            <a:r>
              <a:rPr lang="fr-FR" sz="3100" dirty="0">
                <a:latin typeface="Corbel" pitchFamily="34" charset="0"/>
              </a:rPr>
              <a:t>Ê</a:t>
            </a:r>
            <a:r>
              <a:rPr lang="fr-FR" sz="3100" dirty="0" smtClean="0">
                <a:latin typeface="Corbel" pitchFamily="34" charset="0"/>
              </a:rPr>
              <a:t>tre inscrit à un programme de doctorat à l'une des institutions partenaires des pays ACP. (seulement candidats du Groupe Cible I)</a:t>
            </a:r>
            <a:r>
              <a:rPr lang="pt-PT" dirty="0" smtClean="0">
                <a:latin typeface="Corbel" pitchFamily="34" charset="0"/>
              </a:rPr>
              <a:t/>
            </a:r>
            <a:br>
              <a:rPr lang="pt-PT" dirty="0" smtClean="0">
                <a:latin typeface="Corbel" pitchFamily="34" charset="0"/>
              </a:rPr>
            </a:br>
            <a:r>
              <a:rPr lang="pt-PT" dirty="0" smtClean="0">
                <a:latin typeface="Corbel" pitchFamily="34" charset="0"/>
              </a:rPr>
              <a:t> </a:t>
            </a:r>
          </a:p>
          <a:p>
            <a:r>
              <a:rPr lang="pt-PT" sz="3100" b="1" dirty="0" smtClean="0">
                <a:solidFill>
                  <a:schemeClr val="accent6">
                    <a:lumMod val="75000"/>
                  </a:schemeClr>
                </a:solidFill>
                <a:latin typeface="Corbel" pitchFamily="34" charset="0"/>
              </a:rPr>
              <a:t>Personnel académique et administratif </a:t>
            </a:r>
            <a:r>
              <a:rPr lang="pt-PT" sz="3100" dirty="0" smtClean="0">
                <a:latin typeface="Corbel" pitchFamily="34" charset="0"/>
              </a:rPr>
              <a:t>(dans les deux sens)</a:t>
            </a:r>
            <a:br>
              <a:rPr lang="pt-PT" sz="3100" dirty="0" smtClean="0">
                <a:latin typeface="Corbel" pitchFamily="34" charset="0"/>
              </a:rPr>
            </a:br>
            <a:r>
              <a:rPr lang="fr-FR" sz="3100" dirty="0">
                <a:latin typeface="Corbel" pitchFamily="34" charset="0"/>
              </a:rPr>
              <a:t>T</a:t>
            </a:r>
            <a:r>
              <a:rPr lang="fr-FR" sz="3100" dirty="0" smtClean="0">
                <a:latin typeface="Corbel" pitchFamily="34" charset="0"/>
              </a:rPr>
              <a:t>ravailler comme employé à temps plein dans l'une des institutions partenaires.</a:t>
            </a:r>
            <a:endParaRPr lang="pt-PT" sz="3100" dirty="0">
              <a:latin typeface="Corbe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620688"/>
            <a:ext cx="8229600" cy="1143000"/>
          </a:xfrm>
        </p:spPr>
        <p:txBody>
          <a:bodyPr>
            <a:normAutofit/>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Qui</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peut</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poser</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sa</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candidature</a:t>
            </a:r>
            <a:r>
              <a:rPr lang="pt-PT" b="1" dirty="0" smtClean="0">
                <a:solidFill>
                  <a:schemeClr val="accent3">
                    <a:lumMod val="75000"/>
                  </a:schemeClr>
                </a:solidFill>
                <a:latin typeface="Helvetica Condensed" pitchFamily="34" charset="0"/>
                <a:ea typeface="BatangChe" pitchFamily="49" charset="-127"/>
                <a:cs typeface="Levenim MT" pitchFamily="2" charset="-79"/>
              </a:rPr>
              <a:t>?</a:t>
            </a:r>
            <a:endParaRPr lang="pt-PT" dirty="0">
              <a:solidFill>
                <a:schemeClr val="accent3">
                  <a:lumMod val="75000"/>
                </a:schemeClr>
              </a:solidFill>
            </a:endParaRPr>
          </a:p>
        </p:txBody>
      </p:sp>
      <p:sp>
        <p:nvSpPr>
          <p:cNvPr id="3" name="Marcador de Posição de Conteúdo 2"/>
          <p:cNvSpPr>
            <a:spLocks noGrp="1"/>
          </p:cNvSpPr>
          <p:nvPr>
            <p:ph idx="1"/>
          </p:nvPr>
        </p:nvSpPr>
        <p:spPr/>
        <p:txBody>
          <a:bodyPr>
            <a:normAutofit fontScale="47500" lnSpcReduction="20000"/>
          </a:bodyPr>
          <a:lstStyle/>
          <a:p>
            <a:pPr>
              <a:buNone/>
            </a:pPr>
            <a:r>
              <a:rPr lang="pt-PT" sz="4400" b="1" dirty="0" smtClean="0">
                <a:latin typeface="Corbel" pitchFamily="34" charset="0"/>
              </a:rPr>
              <a:t>C</a:t>
            </a:r>
            <a:r>
              <a:rPr lang="fr-FR" sz="4400" b="1" dirty="0" err="1" smtClean="0"/>
              <a:t>ritères</a:t>
            </a:r>
            <a:r>
              <a:rPr lang="fr-FR" sz="4400" b="1" dirty="0" smtClean="0"/>
              <a:t> spécifiques</a:t>
            </a:r>
          </a:p>
          <a:p>
            <a:pPr>
              <a:buNone/>
            </a:pPr>
            <a:endParaRPr lang="pt-PT" sz="4400" b="1" dirty="0" smtClean="0">
              <a:latin typeface="Corbel" pitchFamily="34" charset="0"/>
            </a:endParaRPr>
          </a:p>
          <a:p>
            <a:r>
              <a:rPr lang="fr-FR" sz="4500" dirty="0" smtClean="0">
                <a:latin typeface="Corbel" pitchFamily="34" charset="0"/>
              </a:rPr>
              <a:t>Il est important de mentionner qu'en plus de ces critères il peut y en avoir d'autres définis en interne par chaque institution partenaire du projet. Il est donc fortement recommandé aux candidats de préparer leur candidature en étroite collaboration avec la personne-ressource de leur établissement, de manière à obtenir des informations claires sur les critères d'éligibilité spécifiques établis soit dans leur établissement d'origine (si applicable) ou dans l'établissement d'accueil où ils prévoient de postuler.</a:t>
            </a:r>
            <a:endParaRPr lang="pt-PT" sz="4500" dirty="0">
              <a:latin typeface="Corbel" pitchFamily="34" charset="0"/>
            </a:endParaRPr>
          </a:p>
          <a:p>
            <a:endParaRPr lang="pt-PT" sz="2600" dirty="0" smtClean="0">
              <a:latin typeface="Corbel" pitchFamily="34" charset="0"/>
            </a:endParaRPr>
          </a:p>
          <a:p>
            <a:endParaRPr lang="pt-PT" sz="2600" dirty="0" smtClean="0">
              <a:latin typeface="Corbel" pitchFamily="34" charset="0"/>
            </a:endParaRPr>
          </a:p>
          <a:p>
            <a:pPr marL="0" indent="0">
              <a:lnSpc>
                <a:spcPct val="170000"/>
              </a:lnSpc>
              <a:buNone/>
            </a:pPr>
            <a:r>
              <a:rPr lang="pt-PT" sz="4400" b="1" dirty="0" smtClean="0">
                <a:solidFill>
                  <a:schemeClr val="accent6">
                    <a:lumMod val="75000"/>
                  </a:schemeClr>
                </a:solidFill>
                <a:latin typeface="Corbel" pitchFamily="34" charset="0"/>
              </a:rPr>
              <a:t>Atention! D’autres critères peuvent être spécifiques aux instituitions d’origine et/ou d’accueil.  </a:t>
            </a:r>
            <a:endParaRPr lang="pt-PT" sz="4400" b="1" dirty="0">
              <a:solidFill>
                <a:schemeClr val="accent6">
                  <a:lumMod val="75000"/>
                </a:schemeClr>
              </a:solidFill>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endParaRPr lang="pt-PT" dirty="0"/>
          </a:p>
        </p:txBody>
      </p:sp>
      <p:graphicFrame>
        <p:nvGraphicFramePr>
          <p:cNvPr id="5" name="Marcador de Posição de Conteúdo 4"/>
          <p:cNvGraphicFramePr>
            <a:graphicFrameLocks noGrp="1"/>
          </p:cNvGraphicFramePr>
          <p:nvPr>
            <p:ph idx="1"/>
            <p:extLst>
              <p:ext uri="{D42A27DB-BD31-4B8C-83A1-F6EECF244321}">
                <p14:modId xmlns:p14="http://schemas.microsoft.com/office/powerpoint/2010/main" xmlns="" val="2308980612"/>
              </p:ext>
            </p:extLst>
          </p:nvPr>
        </p:nvGraphicFramePr>
        <p:xfrm>
          <a:off x="457200" y="1600200"/>
          <a:ext cx="8229600" cy="4145280"/>
        </p:xfrm>
        <a:graphic>
          <a:graphicData uri="http://schemas.openxmlformats.org/drawingml/2006/table">
            <a:tbl>
              <a:tblPr firstRow="1" bandRow="1">
                <a:tableStyleId>{08FB837D-C827-4EFA-A057-4D05807E0F7C}</a:tableStyleId>
              </a:tblPr>
              <a:tblGrid>
                <a:gridCol w="685776"/>
                <a:gridCol w="3429024"/>
                <a:gridCol w="714380"/>
                <a:gridCol w="3400420"/>
              </a:tblGrid>
              <a:tr h="370840">
                <a:tc>
                  <a:txBody>
                    <a:bodyPr/>
                    <a:lstStyle/>
                    <a:p>
                      <a:endParaRPr lang="pt-PT" b="0" dirty="0">
                        <a:latin typeface="Corbel" pitchFamily="34" charset="0"/>
                      </a:endParaRPr>
                    </a:p>
                  </a:txBody>
                  <a:tcPr/>
                </a:tc>
                <a:tc>
                  <a:txBody>
                    <a:bodyPr/>
                    <a:lstStyle/>
                    <a:p>
                      <a:r>
                        <a:rPr lang="pt-PT" b="1" dirty="0" err="1" smtClean="0">
                          <a:solidFill>
                            <a:schemeClr val="bg1"/>
                          </a:solidFill>
                          <a:latin typeface="Helvetica Condensed" pitchFamily="34" charset="0"/>
                          <a:ea typeface="BatangChe" pitchFamily="49" charset="-127"/>
                          <a:cs typeface="Levenim MT" pitchFamily="2" charset="-79"/>
                        </a:rPr>
                        <a:t>Champs</a:t>
                      </a:r>
                      <a:r>
                        <a:rPr lang="pt-PT" b="1" dirty="0" smtClean="0">
                          <a:solidFill>
                            <a:schemeClr val="bg1"/>
                          </a:solidFill>
                          <a:latin typeface="Helvetica Condensed" pitchFamily="34" charset="0"/>
                          <a:ea typeface="BatangChe" pitchFamily="49" charset="-127"/>
                          <a:cs typeface="Levenim MT" pitchFamily="2" charset="-79"/>
                        </a:rPr>
                        <a:t> </a:t>
                      </a:r>
                      <a:r>
                        <a:rPr lang="pt-PT" b="1" dirty="0" err="1" smtClean="0">
                          <a:solidFill>
                            <a:schemeClr val="bg1"/>
                          </a:solidFill>
                          <a:latin typeface="Helvetica Condensed" pitchFamily="34" charset="0"/>
                          <a:ea typeface="BatangChe" pitchFamily="49" charset="-127"/>
                          <a:cs typeface="Levenim MT" pitchFamily="2" charset="-79"/>
                        </a:rPr>
                        <a:t>d’études</a:t>
                      </a:r>
                      <a:r>
                        <a:rPr lang="pt-PT" b="1" dirty="0" smtClean="0">
                          <a:solidFill>
                            <a:schemeClr val="bg1"/>
                          </a:solidFill>
                          <a:latin typeface="Helvetica Condensed" pitchFamily="34" charset="0"/>
                          <a:ea typeface="BatangChe" pitchFamily="49" charset="-127"/>
                          <a:cs typeface="Levenim MT" pitchFamily="2" charset="-79"/>
                        </a:rPr>
                        <a:t> </a:t>
                      </a:r>
                      <a:endParaRPr lang="pt-PT" b="0" dirty="0">
                        <a:solidFill>
                          <a:schemeClr val="bg1"/>
                        </a:solidFill>
                        <a:latin typeface="Corbel" pitchFamily="34" charset="0"/>
                      </a:endParaRPr>
                    </a:p>
                  </a:txBody>
                  <a:tcPr/>
                </a:tc>
                <a:tc>
                  <a:txBody>
                    <a:bodyPr/>
                    <a:lstStyle/>
                    <a:p>
                      <a:endParaRPr lang="pt-PT" b="0" dirty="0">
                        <a:latin typeface="Corbel" pitchFamily="34" charset="0"/>
                      </a:endParaRPr>
                    </a:p>
                  </a:txBody>
                  <a:tcPr/>
                </a:tc>
                <a:tc>
                  <a:txBody>
                    <a:bodyPr/>
                    <a:lstStyle/>
                    <a:p>
                      <a:endParaRPr lang="pt-PT" dirty="0"/>
                    </a:p>
                  </a:txBody>
                  <a:tcPr/>
                </a:tc>
              </a:tr>
              <a:tr h="370840">
                <a:tc>
                  <a:txBody>
                    <a:bodyPr/>
                    <a:lstStyle/>
                    <a:p>
                      <a:r>
                        <a:rPr lang="pt-PT" dirty="0" smtClean="0"/>
                        <a:t>1</a:t>
                      </a:r>
                      <a:endParaRPr lang="pt-PT" b="0" dirty="0">
                        <a:latin typeface="Corbel" pitchFamily="34" charset="0"/>
                      </a:endParaRPr>
                    </a:p>
                  </a:txBody>
                  <a:tcPr/>
                </a:tc>
                <a:tc>
                  <a:txBody>
                    <a:bodyPr/>
                    <a:lstStyle/>
                    <a:p>
                      <a:r>
                        <a:rPr lang="pt-PT" dirty="0" err="1" smtClean="0"/>
                        <a:t>Agronomie</a:t>
                      </a:r>
                      <a:endParaRPr lang="pt-PT" b="0" dirty="0">
                        <a:latin typeface="Corbel" pitchFamily="34" charset="0"/>
                      </a:endParaRPr>
                    </a:p>
                  </a:txBody>
                  <a:tcPr/>
                </a:tc>
                <a:tc>
                  <a:txBody>
                    <a:bodyPr/>
                    <a:lstStyle/>
                    <a:p>
                      <a:r>
                        <a:rPr lang="pt-PT" dirty="0" smtClean="0"/>
                        <a:t>9</a:t>
                      </a:r>
                      <a:endParaRPr lang="pt-PT" b="0" dirty="0">
                        <a:latin typeface="Corbel" pitchFamily="34" charset="0"/>
                      </a:endParaRPr>
                    </a:p>
                  </a:txBody>
                  <a:tcPr/>
                </a:tc>
                <a:tc>
                  <a:txBody>
                    <a:bodyPr/>
                    <a:lstStyle/>
                    <a:p>
                      <a:r>
                        <a:rPr lang="pt-PT" dirty="0" err="1" smtClean="0"/>
                        <a:t>Langues</a:t>
                      </a:r>
                      <a:r>
                        <a:rPr lang="pt-PT" dirty="0" smtClean="0"/>
                        <a:t> </a:t>
                      </a:r>
                      <a:r>
                        <a:rPr lang="pt-PT" dirty="0" err="1" smtClean="0"/>
                        <a:t>et</a:t>
                      </a:r>
                      <a:r>
                        <a:rPr lang="pt-PT" dirty="0" smtClean="0"/>
                        <a:t> </a:t>
                      </a:r>
                      <a:r>
                        <a:rPr lang="pt-PT" dirty="0" err="1" smtClean="0"/>
                        <a:t>philologie</a:t>
                      </a:r>
                      <a:endParaRPr lang="pt-PT" dirty="0"/>
                    </a:p>
                  </a:txBody>
                  <a:tcPr/>
                </a:tc>
              </a:tr>
              <a:tr h="370840">
                <a:tc>
                  <a:txBody>
                    <a:bodyPr/>
                    <a:lstStyle/>
                    <a:p>
                      <a:r>
                        <a:rPr lang="pt-PT" dirty="0" smtClean="0"/>
                        <a:t>2</a:t>
                      </a:r>
                      <a:endParaRPr lang="pt-PT" b="0" dirty="0">
                        <a:latin typeface="Corbel" pitchFamily="34" charset="0"/>
                      </a:endParaRPr>
                    </a:p>
                  </a:txBody>
                  <a:tcPr/>
                </a:tc>
                <a:tc>
                  <a:txBody>
                    <a:bodyPr/>
                    <a:lstStyle/>
                    <a:p>
                      <a:r>
                        <a:rPr lang="pt-PT" dirty="0" smtClean="0"/>
                        <a:t>Architecture, urbanisme et aménagement du territoire</a:t>
                      </a:r>
                      <a:endParaRPr lang="pt-PT" b="0" dirty="0">
                        <a:latin typeface="Corbel" pitchFamily="34" charset="0"/>
                      </a:endParaRPr>
                    </a:p>
                  </a:txBody>
                  <a:tcPr/>
                </a:tc>
                <a:tc>
                  <a:txBody>
                    <a:bodyPr/>
                    <a:lstStyle/>
                    <a:p>
                      <a:r>
                        <a:rPr lang="pt-PT" dirty="0" smtClean="0"/>
                        <a:t>10</a:t>
                      </a:r>
                      <a:endParaRPr lang="pt-PT" b="0" dirty="0">
                        <a:latin typeface="Corbel" pitchFamily="34" charset="0"/>
                      </a:endParaRPr>
                    </a:p>
                  </a:txBody>
                  <a:tcPr/>
                </a:tc>
                <a:tc>
                  <a:txBody>
                    <a:bodyPr/>
                    <a:lstStyle/>
                    <a:p>
                      <a:r>
                        <a:rPr lang="pt-PT" dirty="0" err="1" smtClean="0"/>
                        <a:t>Droit</a:t>
                      </a:r>
                      <a:endParaRPr lang="pt-PT" dirty="0"/>
                    </a:p>
                  </a:txBody>
                  <a:tcPr/>
                </a:tc>
              </a:tr>
              <a:tr h="370840">
                <a:tc>
                  <a:txBody>
                    <a:bodyPr/>
                    <a:lstStyle/>
                    <a:p>
                      <a:r>
                        <a:rPr lang="pt-PT" dirty="0" smtClean="0"/>
                        <a:t>3</a:t>
                      </a:r>
                      <a:endParaRPr lang="pt-PT" b="0" dirty="0">
                        <a:latin typeface="Corbel" pitchFamily="34" charset="0"/>
                      </a:endParaRPr>
                    </a:p>
                  </a:txBody>
                  <a:tcPr/>
                </a:tc>
                <a:tc>
                  <a:txBody>
                    <a:bodyPr/>
                    <a:lstStyle/>
                    <a:p>
                      <a:r>
                        <a:rPr lang="pt-PT" dirty="0" err="1" smtClean="0"/>
                        <a:t>Art</a:t>
                      </a:r>
                      <a:r>
                        <a:rPr lang="pt-PT" baseline="0" dirty="0" smtClean="0"/>
                        <a:t> </a:t>
                      </a:r>
                      <a:r>
                        <a:rPr lang="pt-PT" baseline="0" dirty="0" err="1" smtClean="0"/>
                        <a:t>et</a:t>
                      </a:r>
                      <a:r>
                        <a:rPr lang="pt-PT" baseline="0" dirty="0" smtClean="0"/>
                        <a:t> Design</a:t>
                      </a:r>
                      <a:endParaRPr lang="pt-PT" b="0" dirty="0">
                        <a:latin typeface="Corbel" pitchFamily="34" charset="0"/>
                      </a:endParaRPr>
                    </a:p>
                  </a:txBody>
                  <a:tcPr/>
                </a:tc>
                <a:tc>
                  <a:txBody>
                    <a:bodyPr/>
                    <a:lstStyle/>
                    <a:p>
                      <a:r>
                        <a:rPr lang="pt-PT" dirty="0" smtClean="0"/>
                        <a:t>11</a:t>
                      </a:r>
                      <a:endParaRPr lang="pt-PT" b="0" dirty="0">
                        <a:latin typeface="Corbel" pitchFamily="34" charset="0"/>
                      </a:endParaRPr>
                    </a:p>
                  </a:txBody>
                  <a:tcPr/>
                </a:tc>
                <a:tc>
                  <a:txBody>
                    <a:bodyPr/>
                    <a:lstStyle/>
                    <a:p>
                      <a:r>
                        <a:rPr lang="pt-PT" dirty="0" err="1" smtClean="0"/>
                        <a:t>Mathématiques</a:t>
                      </a:r>
                      <a:r>
                        <a:rPr lang="pt-PT" dirty="0" smtClean="0"/>
                        <a:t>, </a:t>
                      </a:r>
                      <a:r>
                        <a:rPr lang="pt-PT" dirty="0" err="1" smtClean="0"/>
                        <a:t>informatique</a:t>
                      </a:r>
                      <a:endParaRPr lang="pt-PT" dirty="0"/>
                    </a:p>
                  </a:txBody>
                  <a:tcPr/>
                </a:tc>
              </a:tr>
              <a:tr h="370840">
                <a:tc>
                  <a:txBody>
                    <a:bodyPr/>
                    <a:lstStyle/>
                    <a:p>
                      <a:r>
                        <a:rPr lang="pt-PT" dirty="0" smtClean="0"/>
                        <a:t>4</a:t>
                      </a:r>
                      <a:endParaRPr lang="pt-PT" b="0" dirty="0">
                        <a:latin typeface="Corbel" pitchFamily="34" charset="0"/>
                      </a:endParaRPr>
                    </a:p>
                  </a:txBody>
                  <a:tcPr/>
                </a:tc>
                <a:tc>
                  <a:txBody>
                    <a:bodyPr/>
                    <a:lstStyle/>
                    <a:p>
                      <a:r>
                        <a:rPr lang="pt-PT" dirty="0" err="1" smtClean="0"/>
                        <a:t>Gestion</a:t>
                      </a:r>
                      <a:r>
                        <a:rPr lang="pt-PT" dirty="0" smtClean="0"/>
                        <a:t> </a:t>
                      </a:r>
                      <a:r>
                        <a:rPr lang="pt-PT" dirty="0" err="1" smtClean="0"/>
                        <a:t>d’entreprises</a:t>
                      </a:r>
                      <a:endParaRPr lang="pt-PT" b="0" dirty="0">
                        <a:latin typeface="Corbel" pitchFamily="34" charset="0"/>
                      </a:endParaRPr>
                    </a:p>
                  </a:txBody>
                  <a:tcPr/>
                </a:tc>
                <a:tc>
                  <a:txBody>
                    <a:bodyPr/>
                    <a:lstStyle/>
                    <a:p>
                      <a:r>
                        <a:rPr lang="pt-PT" dirty="0" smtClean="0"/>
                        <a:t>12</a:t>
                      </a:r>
                      <a:endParaRPr lang="pt-PT" b="0" dirty="0">
                        <a:latin typeface="Corbel" pitchFamily="34" charset="0"/>
                      </a:endParaRPr>
                    </a:p>
                  </a:txBody>
                  <a:tcPr/>
                </a:tc>
                <a:tc>
                  <a:txBody>
                    <a:bodyPr/>
                    <a:lstStyle/>
                    <a:p>
                      <a:r>
                        <a:rPr lang="pt-PT" dirty="0" err="1" smtClean="0"/>
                        <a:t>Sciences</a:t>
                      </a:r>
                      <a:r>
                        <a:rPr lang="pt-PT" dirty="0" smtClean="0"/>
                        <a:t> </a:t>
                      </a:r>
                      <a:r>
                        <a:rPr lang="pt-PT" dirty="0" err="1" smtClean="0"/>
                        <a:t>médicales</a:t>
                      </a:r>
                      <a:endParaRPr lang="pt-PT" dirty="0"/>
                    </a:p>
                  </a:txBody>
                  <a:tcPr/>
                </a:tc>
              </a:tr>
              <a:tr h="370840">
                <a:tc>
                  <a:txBody>
                    <a:bodyPr/>
                    <a:lstStyle/>
                    <a:p>
                      <a:r>
                        <a:rPr lang="pt-PT" dirty="0" smtClean="0"/>
                        <a:t>5</a:t>
                      </a:r>
                      <a:endParaRPr lang="pt-PT" b="0" dirty="0">
                        <a:latin typeface="Corbel" pitchFamily="34" charset="0"/>
                      </a:endParaRPr>
                    </a:p>
                  </a:txBody>
                  <a:tcPr/>
                </a:tc>
                <a:tc>
                  <a:txBody>
                    <a:bodyPr/>
                    <a:lstStyle/>
                    <a:p>
                      <a:r>
                        <a:rPr lang="pt-PT" dirty="0" err="1" smtClean="0"/>
                        <a:t>Éducation</a:t>
                      </a:r>
                      <a:r>
                        <a:rPr lang="pt-PT" dirty="0" smtClean="0"/>
                        <a:t> </a:t>
                      </a:r>
                      <a:r>
                        <a:rPr lang="pt-PT" dirty="0" err="1" smtClean="0"/>
                        <a:t>et</a:t>
                      </a:r>
                      <a:r>
                        <a:rPr lang="pt-PT" baseline="0" dirty="0" smtClean="0"/>
                        <a:t> </a:t>
                      </a:r>
                      <a:r>
                        <a:rPr lang="pt-PT" baseline="0" dirty="0" err="1" smtClean="0"/>
                        <a:t>formation</a:t>
                      </a:r>
                      <a:r>
                        <a:rPr lang="pt-PT" baseline="0" dirty="0" smtClean="0"/>
                        <a:t> </a:t>
                      </a:r>
                      <a:r>
                        <a:rPr lang="pt-PT" baseline="0" dirty="0" err="1" smtClean="0"/>
                        <a:t>des</a:t>
                      </a:r>
                      <a:r>
                        <a:rPr lang="pt-PT" baseline="0" dirty="0" smtClean="0"/>
                        <a:t> </a:t>
                      </a:r>
                      <a:r>
                        <a:rPr lang="pt-PT" baseline="0" dirty="0" err="1" smtClean="0"/>
                        <a:t>enseignants</a:t>
                      </a:r>
                      <a:endParaRPr lang="pt-PT" b="0" dirty="0">
                        <a:latin typeface="Corbel" pitchFamily="34" charset="0"/>
                      </a:endParaRPr>
                    </a:p>
                  </a:txBody>
                  <a:tcPr/>
                </a:tc>
                <a:tc>
                  <a:txBody>
                    <a:bodyPr/>
                    <a:lstStyle/>
                    <a:p>
                      <a:r>
                        <a:rPr lang="pt-PT" dirty="0" smtClean="0"/>
                        <a:t>13</a:t>
                      </a:r>
                      <a:endParaRPr lang="pt-PT" b="0" dirty="0">
                        <a:latin typeface="Corbel" pitchFamily="34" charset="0"/>
                      </a:endParaRPr>
                    </a:p>
                  </a:txBody>
                  <a:tcPr/>
                </a:tc>
                <a:tc>
                  <a:txBody>
                    <a:bodyPr/>
                    <a:lstStyle/>
                    <a:p>
                      <a:r>
                        <a:rPr lang="pt-PT" dirty="0" err="1" smtClean="0"/>
                        <a:t>Sciences</a:t>
                      </a:r>
                      <a:r>
                        <a:rPr lang="pt-PT" dirty="0" smtClean="0"/>
                        <a:t> </a:t>
                      </a:r>
                      <a:r>
                        <a:rPr lang="pt-PT" dirty="0" err="1" smtClean="0"/>
                        <a:t>naturelles</a:t>
                      </a:r>
                      <a:endParaRPr lang="pt-PT" dirty="0"/>
                    </a:p>
                  </a:txBody>
                  <a:tcPr/>
                </a:tc>
              </a:tr>
              <a:tr h="370840">
                <a:tc>
                  <a:txBody>
                    <a:bodyPr/>
                    <a:lstStyle/>
                    <a:p>
                      <a:r>
                        <a:rPr lang="pt-PT" dirty="0" smtClean="0"/>
                        <a:t>6</a:t>
                      </a:r>
                      <a:endParaRPr lang="pt-PT" b="0" dirty="0">
                        <a:latin typeface="Corbel" pitchFamily="34" charset="0"/>
                      </a:endParaRPr>
                    </a:p>
                  </a:txBody>
                  <a:tcPr/>
                </a:tc>
                <a:tc>
                  <a:txBody>
                    <a:bodyPr/>
                    <a:lstStyle/>
                    <a:p>
                      <a:r>
                        <a:rPr lang="pt-PT" dirty="0" err="1" smtClean="0"/>
                        <a:t>Ingénierie</a:t>
                      </a:r>
                      <a:r>
                        <a:rPr lang="pt-PT" dirty="0" smtClean="0"/>
                        <a:t> </a:t>
                      </a:r>
                      <a:r>
                        <a:rPr lang="pt-PT" dirty="0" err="1" smtClean="0"/>
                        <a:t>et</a:t>
                      </a:r>
                      <a:r>
                        <a:rPr lang="pt-PT" dirty="0" smtClean="0"/>
                        <a:t> </a:t>
                      </a:r>
                      <a:r>
                        <a:rPr lang="pt-PT" dirty="0" err="1" smtClean="0"/>
                        <a:t>technologies</a:t>
                      </a:r>
                      <a:endParaRPr lang="pt-PT" b="0" dirty="0">
                        <a:latin typeface="Corbel" pitchFamily="34" charset="0"/>
                      </a:endParaRPr>
                    </a:p>
                  </a:txBody>
                  <a:tcPr/>
                </a:tc>
                <a:tc>
                  <a:txBody>
                    <a:bodyPr/>
                    <a:lstStyle/>
                    <a:p>
                      <a:r>
                        <a:rPr lang="pt-PT" dirty="0" smtClean="0"/>
                        <a:t>14</a:t>
                      </a:r>
                      <a:endParaRPr lang="pt-PT" b="0" dirty="0">
                        <a:latin typeface="Corbel" pitchFamily="34" charset="0"/>
                      </a:endParaRPr>
                    </a:p>
                  </a:txBody>
                  <a:tcPr/>
                </a:tc>
                <a:tc>
                  <a:txBody>
                    <a:bodyPr/>
                    <a:lstStyle/>
                    <a:p>
                      <a:r>
                        <a:rPr lang="pt-PT" dirty="0" err="1" smtClean="0"/>
                        <a:t>Sciences</a:t>
                      </a:r>
                      <a:r>
                        <a:rPr lang="pt-PT" dirty="0" smtClean="0"/>
                        <a:t> </a:t>
                      </a:r>
                      <a:r>
                        <a:rPr lang="pt-PT" dirty="0" err="1" smtClean="0"/>
                        <a:t>sociales</a:t>
                      </a:r>
                      <a:endParaRPr lang="pt-PT" dirty="0"/>
                    </a:p>
                  </a:txBody>
                  <a:tcPr/>
                </a:tc>
              </a:tr>
              <a:tr h="370840">
                <a:tc>
                  <a:txBody>
                    <a:bodyPr/>
                    <a:lstStyle/>
                    <a:p>
                      <a:r>
                        <a:rPr lang="pt-PT" dirty="0" smtClean="0"/>
                        <a:t>7</a:t>
                      </a:r>
                      <a:endParaRPr lang="pt-PT" b="0" dirty="0">
                        <a:latin typeface="Corbel" pitchFamily="34" charset="0"/>
                      </a:endParaRPr>
                    </a:p>
                  </a:txBody>
                  <a:tcPr/>
                </a:tc>
                <a:tc>
                  <a:txBody>
                    <a:bodyPr/>
                    <a:lstStyle/>
                    <a:p>
                      <a:r>
                        <a:rPr lang="pt-PT" dirty="0" err="1" smtClean="0"/>
                        <a:t>Géographie</a:t>
                      </a:r>
                      <a:r>
                        <a:rPr lang="pt-PT" dirty="0" smtClean="0"/>
                        <a:t>, </a:t>
                      </a:r>
                      <a:r>
                        <a:rPr lang="pt-PT" dirty="0" err="1" smtClean="0"/>
                        <a:t>géologie</a:t>
                      </a:r>
                      <a:endParaRPr lang="pt-PT" b="0" dirty="0">
                        <a:latin typeface="Corbel" pitchFamily="34" charset="0"/>
                      </a:endParaRPr>
                    </a:p>
                  </a:txBody>
                  <a:tcPr/>
                </a:tc>
                <a:tc>
                  <a:txBody>
                    <a:bodyPr/>
                    <a:lstStyle/>
                    <a:p>
                      <a:r>
                        <a:rPr lang="pt-PT" dirty="0" smtClean="0"/>
                        <a:t>15</a:t>
                      </a:r>
                      <a:endParaRPr lang="pt-PT" b="0" dirty="0">
                        <a:latin typeface="Corbel" pitchFamily="34" charset="0"/>
                      </a:endParaRPr>
                    </a:p>
                  </a:txBody>
                  <a:tcPr/>
                </a:tc>
                <a:tc>
                  <a:txBody>
                    <a:bodyPr/>
                    <a:lstStyle/>
                    <a:p>
                      <a:r>
                        <a:rPr lang="pt-PT" dirty="0" err="1" smtClean="0"/>
                        <a:t>Communication</a:t>
                      </a:r>
                      <a:r>
                        <a:rPr lang="pt-PT" dirty="0" smtClean="0"/>
                        <a:t> </a:t>
                      </a:r>
                      <a:r>
                        <a:rPr lang="pt-PT" dirty="0" err="1" smtClean="0"/>
                        <a:t>et</a:t>
                      </a:r>
                      <a:r>
                        <a:rPr lang="pt-PT" dirty="0" smtClean="0"/>
                        <a:t> </a:t>
                      </a:r>
                      <a:r>
                        <a:rPr lang="pt-PT" dirty="0" err="1" smtClean="0"/>
                        <a:t>sciences</a:t>
                      </a:r>
                      <a:r>
                        <a:rPr lang="pt-PT" baseline="0" dirty="0" smtClean="0"/>
                        <a:t> de </a:t>
                      </a:r>
                      <a:r>
                        <a:rPr lang="pt-PT" baseline="0" dirty="0" err="1" smtClean="0"/>
                        <a:t>l’information</a:t>
                      </a:r>
                      <a:endParaRPr lang="pt-PT" dirty="0"/>
                    </a:p>
                  </a:txBody>
                  <a:tcPr/>
                </a:tc>
              </a:tr>
              <a:tr h="370840">
                <a:tc>
                  <a:txBody>
                    <a:bodyPr/>
                    <a:lstStyle/>
                    <a:p>
                      <a:r>
                        <a:rPr lang="pt-PT" dirty="0" smtClean="0"/>
                        <a:t>8</a:t>
                      </a:r>
                      <a:endParaRPr lang="pt-PT" b="0" dirty="0">
                        <a:latin typeface="Corbel" pitchFamily="34" charset="0"/>
                      </a:endParaRPr>
                    </a:p>
                  </a:txBody>
                  <a:tcPr/>
                </a:tc>
                <a:tc>
                  <a:txBody>
                    <a:bodyPr/>
                    <a:lstStyle/>
                    <a:p>
                      <a:r>
                        <a:rPr lang="pt-PT" dirty="0" err="1" smtClean="0"/>
                        <a:t>Sciences</a:t>
                      </a:r>
                      <a:r>
                        <a:rPr lang="pt-PT" baseline="0" dirty="0" smtClean="0"/>
                        <a:t> </a:t>
                      </a:r>
                      <a:r>
                        <a:rPr lang="pt-PT" baseline="0" dirty="0" err="1" smtClean="0"/>
                        <a:t>humaines</a:t>
                      </a:r>
                      <a:endParaRPr lang="pt-PT" b="0" dirty="0">
                        <a:latin typeface="Corbel" pitchFamily="34" charset="0"/>
                      </a:endParaRPr>
                    </a:p>
                  </a:txBody>
                  <a:tcPr/>
                </a:tc>
                <a:tc>
                  <a:txBody>
                    <a:bodyPr/>
                    <a:lstStyle/>
                    <a:p>
                      <a:r>
                        <a:rPr lang="pt-PT" dirty="0" smtClean="0"/>
                        <a:t>16</a:t>
                      </a:r>
                      <a:endParaRPr lang="pt-PT" b="0" dirty="0">
                        <a:latin typeface="Corbel" pitchFamily="34" charset="0"/>
                      </a:endParaRPr>
                    </a:p>
                  </a:txBody>
                  <a:tcPr/>
                </a:tc>
                <a:tc>
                  <a:txBody>
                    <a:bodyPr/>
                    <a:lstStyle/>
                    <a:p>
                      <a:r>
                        <a:rPr lang="pt-PT" dirty="0" err="1" smtClean="0"/>
                        <a:t>Autres</a:t>
                      </a:r>
                      <a:r>
                        <a:rPr lang="pt-PT" dirty="0" smtClean="0"/>
                        <a:t> disciplines</a:t>
                      </a:r>
                      <a:endParaRPr lang="pt-PT"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p:cNvPicPr>
            <a:picLocks noGrp="1" noChangeAspect="1" noChangeArrowheads="1"/>
          </p:cNvPicPr>
          <p:nvPr>
            <p:ph idx="1"/>
          </p:nvPr>
        </p:nvPicPr>
        <p:blipFill>
          <a:blip r:embed="rId3" cstate="print"/>
          <a:srcRect l="3460" t="1989" r="1712" b="3463"/>
          <a:stretch>
            <a:fillRect/>
          </a:stretch>
        </p:blipFill>
        <p:spPr bwMode="auto">
          <a:xfrm>
            <a:off x="611560" y="908720"/>
            <a:ext cx="792088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04664"/>
            <a:ext cx="8229600" cy="1143000"/>
          </a:xfrm>
        </p:spPr>
        <p:txBody>
          <a:bodyPr>
            <a:normAutofit fontScale="90000"/>
          </a:bodyPr>
          <a:lstStyle/>
          <a:p>
            <a:r>
              <a:rPr lang="pt-PT" sz="3200" b="1" dirty="0" smtClean="0">
                <a:solidFill>
                  <a:schemeClr val="accent3"/>
                </a:solidFill>
                <a:latin typeface="Helvetica Condensed" pitchFamily="34" charset="0"/>
                <a:ea typeface="BatangChe" pitchFamily="49" charset="-127"/>
                <a:cs typeface="Levenim MT" pitchFamily="2" charset="-79"/>
              </a:rPr>
              <a:t/>
            </a:r>
            <a:br>
              <a:rPr lang="pt-PT" sz="3200" b="1" dirty="0" smtClean="0">
                <a:solidFill>
                  <a:schemeClr val="accent3"/>
                </a:solidFill>
                <a:latin typeface="Helvetica Condensed" pitchFamily="34" charset="0"/>
                <a:ea typeface="BatangChe" pitchFamily="49" charset="-127"/>
                <a:cs typeface="Levenim MT" pitchFamily="2" charset="-79"/>
              </a:rPr>
            </a:b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Le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programme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Erasmus</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Mundus</a:t>
            </a:r>
            <a:endParaRPr lang="pt-PT" sz="3200" b="1" dirty="0" smtClean="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Autofit/>
          </a:bodyPr>
          <a:lstStyle/>
          <a:p>
            <a:pPr algn="just">
              <a:lnSpc>
                <a:spcPct val="160000"/>
              </a:lnSpc>
              <a:buNone/>
            </a:pPr>
            <a:r>
              <a:rPr lang="fr-FR" sz="2400" dirty="0" smtClean="0">
                <a:latin typeface="Corbel" pitchFamily="34" charset="0"/>
              </a:rPr>
              <a:t>     Le programme Erasmus </a:t>
            </a:r>
            <a:r>
              <a:rPr lang="fr-FR" sz="2400" dirty="0" err="1" smtClean="0">
                <a:latin typeface="Corbel" pitchFamily="34" charset="0"/>
              </a:rPr>
              <a:t>Mundus</a:t>
            </a:r>
            <a:r>
              <a:rPr lang="fr-FR" sz="2400" dirty="0" smtClean="0">
                <a:latin typeface="Corbel" pitchFamily="34" charset="0"/>
              </a:rPr>
              <a:t> 2009-2013 est un programme de coopération et de mobilité dans le domaine de l'enseignement supérieur, mis en œuvre par l’Agence pour l’Éducation, l’audiovisuel et la culture (EACEA). Dans le cadre de l'Erasmus </a:t>
            </a:r>
            <a:r>
              <a:rPr lang="fr-FR" sz="2400" dirty="0" err="1" smtClean="0">
                <a:latin typeface="Corbel" pitchFamily="34" charset="0"/>
              </a:rPr>
              <a:t>Mundus</a:t>
            </a:r>
            <a:r>
              <a:rPr lang="fr-FR" sz="2400" dirty="0" smtClean="0">
                <a:latin typeface="Corbel" pitchFamily="34" charset="0"/>
              </a:rPr>
              <a:t> Action 2  - Volet 1 (EMA2 - VOLET 1), où le projet ANGLE est en cours d'élaboration, la gestion est effectuée sous la supervision de la Direction Générale </a:t>
            </a:r>
            <a:r>
              <a:rPr lang="fr-FR" sz="2400" dirty="0" err="1" smtClean="0">
                <a:latin typeface="Corbel" pitchFamily="34" charset="0"/>
              </a:rPr>
              <a:t>EuropeAid</a:t>
            </a:r>
            <a:r>
              <a:rPr lang="fr-FR" sz="2400" dirty="0" smtClean="0">
                <a:latin typeface="Corbel" pitchFamily="34" charset="0"/>
              </a:rPr>
              <a:t> (DG AIDCO). </a:t>
            </a:r>
            <a:endParaRPr lang="pt-PT" sz="2400" dirty="0">
              <a:latin typeface="Corbe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5" name="CaixaDeTexto 4"/>
          <p:cNvSpPr txBox="1"/>
          <p:nvPr/>
        </p:nvSpPr>
        <p:spPr>
          <a:xfrm>
            <a:off x="683568" y="1268760"/>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sz="1400" dirty="0" err="1" smtClean="0"/>
              <a:t>Bourse</a:t>
            </a:r>
            <a:r>
              <a:rPr lang="pt-PT" sz="1400" dirty="0" smtClean="0"/>
              <a:t> </a:t>
            </a:r>
            <a:r>
              <a:rPr lang="pt-PT" sz="1400" dirty="0" err="1" smtClean="0"/>
              <a:t>Mensuelle</a:t>
            </a:r>
            <a:endParaRPr lang="pt-PT" sz="1400" dirty="0"/>
          </a:p>
        </p:txBody>
      </p:sp>
      <p:sp>
        <p:nvSpPr>
          <p:cNvPr id="7" name="CaixaDeTexto 6"/>
          <p:cNvSpPr txBox="1"/>
          <p:nvPr/>
        </p:nvSpPr>
        <p:spPr>
          <a:xfrm>
            <a:off x="755576" y="4077072"/>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sz="1400" dirty="0" smtClean="0"/>
              <a:t>Billet d'avion aller-retour</a:t>
            </a:r>
            <a:endParaRPr lang="pt-PT" sz="1400" dirty="0"/>
          </a:p>
        </p:txBody>
      </p:sp>
      <p:sp>
        <p:nvSpPr>
          <p:cNvPr id="8" name="CaixaDeTexto 7"/>
          <p:cNvSpPr txBox="1"/>
          <p:nvPr/>
        </p:nvSpPr>
        <p:spPr>
          <a:xfrm>
            <a:off x="971600" y="4437112"/>
            <a:ext cx="6929486" cy="369332"/>
          </a:xfrm>
          <a:prstGeom prst="rect">
            <a:avLst/>
          </a:prstGeom>
          <a:noFill/>
        </p:spPr>
        <p:txBody>
          <a:bodyPr wrap="square" rtlCol="0">
            <a:spAutoFit/>
          </a:bodyPr>
          <a:lstStyle/>
          <a:p>
            <a:pPr>
              <a:buFont typeface="Arial" pitchFamily="34" charset="0"/>
              <a:buChar char="•"/>
            </a:pPr>
            <a:r>
              <a:rPr lang="pt-PT" dirty="0"/>
              <a:t> </a:t>
            </a:r>
            <a:r>
              <a:rPr lang="fr-FR" dirty="0" smtClean="0"/>
              <a:t>Acheté directement par le coordinateur du projet</a:t>
            </a:r>
            <a:endParaRPr lang="pt-PT" dirty="0">
              <a:latin typeface="Corbel" pitchFamily="34" charset="0"/>
            </a:endParaRPr>
          </a:p>
        </p:txBody>
      </p:sp>
      <p:sp>
        <p:nvSpPr>
          <p:cNvPr id="9" name="CaixaDeTexto 8"/>
          <p:cNvSpPr txBox="1"/>
          <p:nvPr/>
        </p:nvSpPr>
        <p:spPr>
          <a:xfrm>
            <a:off x="755576" y="5085184"/>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sz="1400" dirty="0" err="1" smtClean="0"/>
              <a:t>Assurance</a:t>
            </a:r>
            <a:r>
              <a:rPr lang="pt-PT" sz="1400" dirty="0" smtClean="0"/>
              <a:t> </a:t>
            </a:r>
            <a:r>
              <a:rPr lang="pt-PT" sz="1400" dirty="0" err="1" smtClean="0"/>
              <a:t>maladie-accident-voyage</a:t>
            </a:r>
            <a:endParaRPr lang="pt-PT" sz="1400" dirty="0"/>
          </a:p>
        </p:txBody>
      </p:sp>
      <p:sp>
        <p:nvSpPr>
          <p:cNvPr id="10" name="CaixaDeTexto 9"/>
          <p:cNvSpPr txBox="1"/>
          <p:nvPr/>
        </p:nvSpPr>
        <p:spPr>
          <a:xfrm>
            <a:off x="971600" y="5445224"/>
            <a:ext cx="6929486" cy="369332"/>
          </a:xfrm>
          <a:prstGeom prst="rect">
            <a:avLst/>
          </a:prstGeom>
          <a:noFill/>
        </p:spPr>
        <p:txBody>
          <a:bodyPr wrap="square" rtlCol="0">
            <a:spAutoFit/>
          </a:bodyPr>
          <a:lstStyle/>
          <a:p>
            <a:pPr>
              <a:buFont typeface="Arial" pitchFamily="34" charset="0"/>
              <a:buChar char="•"/>
            </a:pPr>
            <a:r>
              <a:rPr lang="pt-PT" dirty="0"/>
              <a:t> </a:t>
            </a:r>
            <a:r>
              <a:rPr lang="fr-FR" dirty="0" smtClean="0"/>
              <a:t>Acheté directement par le coordinateur</a:t>
            </a:r>
            <a:endParaRPr lang="pt-PT" dirty="0">
              <a:latin typeface="Corbel" pitchFamily="34" charset="0"/>
            </a:endParaRPr>
          </a:p>
        </p:txBody>
      </p:sp>
      <p:sp>
        <p:nvSpPr>
          <p:cNvPr id="11" name="Título 1"/>
          <p:cNvSpPr txBox="1">
            <a:spLocks/>
          </p:cNvSpPr>
          <p:nvPr/>
        </p:nvSpPr>
        <p:spPr>
          <a:xfrm>
            <a:off x="357158" y="50004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3600" b="1" i="0" u="none" strike="noStrike" kern="1200" cap="none" spc="0" normalizeH="0" baseline="0" noProof="0" dirty="0" err="1"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Conditions</a:t>
            </a:r>
            <a:r>
              <a:rPr kumimoji="0" lang="pt-PT" sz="3600" b="1" i="0" u="none" strike="noStrike" kern="1200" cap="none" spc="0" normalizeH="0" noProof="0" dirty="0"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 de </a:t>
            </a:r>
            <a:r>
              <a:rPr kumimoji="0" lang="pt-PT" sz="3600" b="1" i="0" u="none" strike="noStrike" kern="1200" cap="none" spc="0" normalizeH="0" noProof="0" dirty="0" err="1" smtClean="0">
                <a:ln>
                  <a:noFill/>
                </a:ln>
                <a:solidFill>
                  <a:schemeClr val="accent3">
                    <a:lumMod val="75000"/>
                  </a:schemeClr>
                </a:solidFill>
                <a:effectLst/>
                <a:uLnTx/>
                <a:uFillTx/>
                <a:latin typeface="Helvetica Condensed" pitchFamily="34" charset="0"/>
                <a:ea typeface="BatangChe" pitchFamily="49" charset="-127"/>
                <a:cs typeface="Levenim MT" pitchFamily="2" charset="-79"/>
              </a:rPr>
              <a:t>Bourse</a:t>
            </a:r>
            <a:endParaRPr kumimoji="0" lang="pt-PT" sz="3600" b="0" i="0" u="none" strike="noStrike" kern="1200" cap="none" spc="0" normalizeH="0" baseline="0" noProof="0" dirty="0" smtClean="0">
              <a:ln>
                <a:noFill/>
              </a:ln>
              <a:solidFill>
                <a:schemeClr val="accent3">
                  <a:lumMod val="75000"/>
                </a:schemeClr>
              </a:solidFill>
              <a:effectLst/>
              <a:uLnTx/>
              <a:uFillTx/>
              <a:latin typeface="+mj-lt"/>
              <a:ea typeface="+mj-ea"/>
              <a:cs typeface="+mj-cs"/>
            </a:endParaRPr>
          </a:p>
        </p:txBody>
      </p:sp>
      <p:sp>
        <p:nvSpPr>
          <p:cNvPr id="12" name="CaixaDeTexto 2"/>
          <p:cNvSpPr txBox="1"/>
          <p:nvPr/>
        </p:nvSpPr>
        <p:spPr>
          <a:xfrm>
            <a:off x="755576" y="5949280"/>
            <a:ext cx="735811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sz="1400" dirty="0" err="1" smtClean="0"/>
              <a:t>Frais</a:t>
            </a:r>
            <a:r>
              <a:rPr lang="pt-PT" sz="1400" dirty="0" smtClean="0"/>
              <a:t> de </a:t>
            </a:r>
            <a:r>
              <a:rPr lang="pt-PT" sz="1400" dirty="0" err="1" smtClean="0"/>
              <a:t>scolarité</a:t>
            </a:r>
            <a:endParaRPr lang="pt-PT" sz="1400" dirty="0"/>
          </a:p>
        </p:txBody>
      </p:sp>
      <p:sp>
        <p:nvSpPr>
          <p:cNvPr id="13" name="CaixaDeTexto 3"/>
          <p:cNvSpPr txBox="1"/>
          <p:nvPr/>
        </p:nvSpPr>
        <p:spPr>
          <a:xfrm>
            <a:off x="899592" y="6309320"/>
            <a:ext cx="6929486" cy="369332"/>
          </a:xfrm>
          <a:prstGeom prst="rect">
            <a:avLst/>
          </a:prstGeom>
          <a:noFill/>
        </p:spPr>
        <p:txBody>
          <a:bodyPr wrap="square" rtlCol="0">
            <a:spAutoFit/>
          </a:bodyPr>
          <a:lstStyle/>
          <a:p>
            <a:pPr>
              <a:buFont typeface="Arial" pitchFamily="34" charset="0"/>
              <a:buChar char="•"/>
            </a:pPr>
            <a:r>
              <a:rPr lang="pt-PT" dirty="0" smtClean="0"/>
              <a:t>En fonction de l’Institution d’accueil </a:t>
            </a:r>
            <a:endParaRPr lang="pt-PT" dirty="0">
              <a:latin typeface="Corbel" pitchFamily="34" charset="0"/>
            </a:endParaRPr>
          </a:p>
        </p:txBody>
      </p:sp>
      <p:graphicFrame>
        <p:nvGraphicFramePr>
          <p:cNvPr id="16" name="Tabela 15"/>
          <p:cNvGraphicFramePr>
            <a:graphicFrameLocks noGrp="1"/>
          </p:cNvGraphicFramePr>
          <p:nvPr/>
        </p:nvGraphicFramePr>
        <p:xfrm>
          <a:off x="1475656" y="1772816"/>
          <a:ext cx="6120679" cy="2177166"/>
        </p:xfrm>
        <a:graphic>
          <a:graphicData uri="http://schemas.openxmlformats.org/drawingml/2006/table">
            <a:tbl>
              <a:tblPr firstRow="1" bandRow="1">
                <a:tableStyleId>{5C22544A-7EE6-4342-B048-85BDC9FD1C3A}</a:tableStyleId>
              </a:tblPr>
              <a:tblGrid>
                <a:gridCol w="1080120"/>
                <a:gridCol w="2615952"/>
                <a:gridCol w="936104"/>
                <a:gridCol w="1488503"/>
              </a:tblGrid>
              <a:tr h="408447">
                <a:tc>
                  <a:txBody>
                    <a:bodyPr/>
                    <a:lstStyle/>
                    <a:p>
                      <a:endParaRPr lang="pt-PT" sz="1400" dirty="0"/>
                    </a:p>
                  </a:txBody>
                  <a:tcPr>
                    <a:solidFill>
                      <a:schemeClr val="accent6">
                        <a:alpha val="0"/>
                      </a:schemeClr>
                    </a:solidFill>
                  </a:tcPr>
                </a:tc>
                <a:tc>
                  <a:txBody>
                    <a:bodyPr/>
                    <a:lstStyle/>
                    <a:p>
                      <a:pPr algn="ctr"/>
                      <a:r>
                        <a:rPr lang="pt-PT" sz="1200" dirty="0" err="1" smtClean="0"/>
                        <a:t>Mobilité</a:t>
                      </a:r>
                      <a:endParaRPr lang="pt-PT" sz="1200" dirty="0"/>
                    </a:p>
                  </a:txBody>
                  <a:tcPr>
                    <a:solidFill>
                      <a:schemeClr val="accent6"/>
                    </a:solidFill>
                  </a:tcPr>
                </a:tc>
                <a:tc>
                  <a:txBody>
                    <a:bodyPr/>
                    <a:lstStyle/>
                    <a:p>
                      <a:pPr marL="0" algn="ctr" defTabSz="914400" rtl="0" eaLnBrk="1" latinLnBrk="0" hangingPunct="1"/>
                      <a:r>
                        <a:rPr lang="pt-PT" sz="1200" b="1" kern="1200" dirty="0" err="1" smtClean="0">
                          <a:solidFill>
                            <a:schemeClr val="lt1"/>
                          </a:solidFill>
                          <a:latin typeface="+mn-lt"/>
                          <a:ea typeface="+mn-ea"/>
                          <a:cs typeface="+mn-cs"/>
                        </a:rPr>
                        <a:t>Duration</a:t>
                      </a:r>
                      <a:endParaRPr lang="pt-PT" sz="1200" b="1" kern="1200" dirty="0" smtClean="0">
                        <a:solidFill>
                          <a:schemeClr val="lt1"/>
                        </a:solidFill>
                        <a:latin typeface="+mn-lt"/>
                        <a:ea typeface="+mn-ea"/>
                        <a:cs typeface="+mn-cs"/>
                      </a:endParaRPr>
                    </a:p>
                  </a:txBody>
                  <a:tcPr>
                    <a:solidFill>
                      <a:schemeClr val="accent6"/>
                    </a:solidFill>
                  </a:tcPr>
                </a:tc>
                <a:tc>
                  <a:txBody>
                    <a:bodyPr/>
                    <a:lstStyle/>
                    <a:p>
                      <a:r>
                        <a:rPr lang="pt-PT" sz="1200" b="1" kern="1200" dirty="0" err="1" smtClean="0">
                          <a:solidFill>
                            <a:schemeClr val="lt1"/>
                          </a:solidFill>
                          <a:latin typeface="+mn-lt"/>
                          <a:ea typeface="+mn-ea"/>
                          <a:cs typeface="+mn-cs"/>
                        </a:rPr>
                        <a:t>Bourse</a:t>
                      </a:r>
                      <a:r>
                        <a:rPr lang="pt-PT" sz="1200" b="1" kern="1200" dirty="0" smtClean="0">
                          <a:solidFill>
                            <a:schemeClr val="lt1"/>
                          </a:solidFill>
                          <a:latin typeface="+mn-lt"/>
                          <a:ea typeface="+mn-ea"/>
                          <a:cs typeface="+mn-cs"/>
                        </a:rPr>
                        <a:t> </a:t>
                      </a:r>
                      <a:r>
                        <a:rPr lang="pt-PT" sz="1200" b="1" kern="1200" dirty="0" err="1" smtClean="0">
                          <a:solidFill>
                            <a:schemeClr val="lt1"/>
                          </a:solidFill>
                          <a:latin typeface="+mn-lt"/>
                          <a:ea typeface="+mn-ea"/>
                          <a:cs typeface="+mn-cs"/>
                        </a:rPr>
                        <a:t>mensuelle</a:t>
                      </a:r>
                      <a:endParaRPr lang="pt-PT" sz="1200" b="1" kern="1200" dirty="0" smtClean="0">
                        <a:solidFill>
                          <a:schemeClr val="lt1"/>
                        </a:solidFill>
                        <a:latin typeface="+mn-lt"/>
                        <a:ea typeface="+mn-ea"/>
                        <a:cs typeface="+mn-cs"/>
                      </a:endParaRPr>
                    </a:p>
                  </a:txBody>
                  <a:tcPr>
                    <a:solidFill>
                      <a:schemeClr val="accent6"/>
                    </a:solidFill>
                  </a:tcPr>
                </a:tc>
              </a:tr>
              <a:tr h="271065">
                <a:tc rowSpan="4">
                  <a:txBody>
                    <a:bodyPr/>
                    <a:lstStyle/>
                    <a:p>
                      <a:endParaRPr lang="pt-PT" sz="1200" dirty="0" smtClean="0"/>
                    </a:p>
                    <a:p>
                      <a:endParaRPr lang="pt-PT" sz="1200" dirty="0" smtClean="0"/>
                    </a:p>
                    <a:p>
                      <a:endParaRPr lang="pt-PT" sz="1200" dirty="0" smtClean="0"/>
                    </a:p>
                    <a:p>
                      <a:r>
                        <a:rPr lang="pt-PT" sz="1200" dirty="0" smtClean="0"/>
                        <a:t>ACP » </a:t>
                      </a:r>
                      <a:r>
                        <a:rPr lang="pt-PT" sz="1200" dirty="0" err="1" smtClean="0"/>
                        <a:t>Europe</a:t>
                      </a:r>
                      <a:endParaRPr lang="pt-PT" sz="1200" dirty="0"/>
                    </a:p>
                  </a:txBody>
                  <a:tcPr>
                    <a:solidFill>
                      <a:schemeClr val="accent3">
                        <a:lumMod val="60000"/>
                        <a:lumOff val="40000"/>
                      </a:schemeClr>
                    </a:solidFill>
                  </a:tcPr>
                </a:tc>
                <a:tc>
                  <a:txBody>
                    <a:bodyPr/>
                    <a:lstStyle/>
                    <a:p>
                      <a:r>
                        <a:rPr lang="pt-PT" sz="1200" dirty="0" smtClean="0"/>
                        <a:t>Master (</a:t>
                      </a:r>
                      <a:r>
                        <a:rPr lang="pt-PT" sz="1200" dirty="0" err="1" smtClean="0"/>
                        <a:t>mobilité</a:t>
                      </a:r>
                      <a:r>
                        <a:rPr lang="pt-PT" sz="1200" dirty="0" smtClean="0"/>
                        <a:t>)</a:t>
                      </a:r>
                      <a:endParaRPr lang="pt-PT" sz="1200" dirty="0"/>
                    </a:p>
                  </a:txBody>
                  <a:tcPr>
                    <a:solidFill>
                      <a:schemeClr val="accent3">
                        <a:lumMod val="60000"/>
                        <a:lumOff val="40000"/>
                      </a:schemeClr>
                    </a:solidFill>
                  </a:tcPr>
                </a:tc>
                <a:tc>
                  <a:txBody>
                    <a:bodyPr/>
                    <a:lstStyle/>
                    <a:p>
                      <a:pPr algn="ctr"/>
                      <a:r>
                        <a:rPr lang="pt-PT" sz="1200" dirty="0" smtClean="0"/>
                        <a:t>6/10</a:t>
                      </a:r>
                      <a:endParaRPr lang="pt-PT" sz="1200" dirty="0"/>
                    </a:p>
                  </a:txBody>
                  <a:tcPr anchor="ctr">
                    <a:solidFill>
                      <a:schemeClr val="accent3">
                        <a:lumMod val="60000"/>
                        <a:lumOff val="40000"/>
                      </a:schemeClr>
                    </a:solidFill>
                  </a:tcPr>
                </a:tc>
                <a:tc>
                  <a:txBody>
                    <a:bodyPr/>
                    <a:lstStyle/>
                    <a:p>
                      <a:pPr algn="l"/>
                      <a:r>
                        <a:rPr lang="pt-PT" sz="1200" dirty="0" smtClean="0"/>
                        <a:t>1.000 €</a:t>
                      </a:r>
                      <a:endParaRPr lang="pt-PT" sz="1200" dirty="0"/>
                    </a:p>
                  </a:txBody>
                  <a:tcPr>
                    <a:solidFill>
                      <a:schemeClr val="accent3">
                        <a:lumMod val="60000"/>
                        <a:lumOff val="40000"/>
                      </a:schemeClr>
                    </a:solidFill>
                  </a:tcPr>
                </a:tc>
              </a:tr>
              <a:tr h="173103">
                <a:tc vMerge="1">
                  <a:txBody>
                    <a:bodyPr/>
                    <a:lstStyle/>
                    <a:p>
                      <a:endParaRPr lang="pt-PT" sz="1400" dirty="0"/>
                    </a:p>
                  </a:txBody>
                  <a:tcPr/>
                </a:tc>
                <a:tc>
                  <a:txBody>
                    <a:bodyPr/>
                    <a:lstStyle/>
                    <a:p>
                      <a:r>
                        <a:rPr lang="pt-PT" sz="1200" baseline="0" dirty="0" smtClean="0"/>
                        <a:t>Master </a:t>
                      </a:r>
                      <a:r>
                        <a:rPr lang="pt-PT" sz="1200" baseline="0" dirty="0" err="1" smtClean="0"/>
                        <a:t>complet</a:t>
                      </a:r>
                      <a:endParaRPr lang="pt-PT" sz="1200" dirty="0"/>
                    </a:p>
                  </a:txBody>
                  <a:tcPr anchor="ctr">
                    <a:solidFill>
                      <a:schemeClr val="accent3">
                        <a:lumMod val="20000"/>
                        <a:lumOff val="80000"/>
                      </a:schemeClr>
                    </a:solidFill>
                  </a:tcPr>
                </a:tc>
                <a:tc>
                  <a:txBody>
                    <a:bodyPr/>
                    <a:lstStyle/>
                    <a:p>
                      <a:pPr algn="ctr"/>
                      <a:r>
                        <a:rPr lang="pt-PT" sz="1200" dirty="0" smtClean="0"/>
                        <a:t>24</a:t>
                      </a:r>
                      <a:endParaRPr lang="pt-PT" sz="1200" dirty="0"/>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1.000 €</a:t>
                      </a:r>
                    </a:p>
                    <a:p>
                      <a:pPr algn="l"/>
                      <a:endParaRPr lang="pt-PT" sz="1200" dirty="0"/>
                    </a:p>
                  </a:txBody>
                  <a:tcPr anchor="ctr">
                    <a:solidFill>
                      <a:schemeClr val="accent3">
                        <a:lumMod val="20000"/>
                        <a:lumOff val="80000"/>
                      </a:schemeClr>
                    </a:solidFill>
                  </a:tcPr>
                </a:tc>
              </a:tr>
              <a:tr h="271065">
                <a:tc vMerge="1">
                  <a:txBody>
                    <a:bodyPr/>
                    <a:lstStyle/>
                    <a:p>
                      <a:endParaRPr lang="pt-PT" sz="1400" dirty="0"/>
                    </a:p>
                  </a:txBody>
                  <a:tcPr/>
                </a:tc>
                <a:tc>
                  <a:txBody>
                    <a:bodyPr/>
                    <a:lstStyle/>
                    <a:p>
                      <a:r>
                        <a:rPr lang="pt-PT" sz="1200" dirty="0" err="1" smtClean="0"/>
                        <a:t>Doctorat</a:t>
                      </a:r>
                      <a:r>
                        <a:rPr lang="pt-PT" sz="1200" baseline="0" dirty="0" smtClean="0"/>
                        <a:t> </a:t>
                      </a:r>
                      <a:r>
                        <a:rPr lang="pt-PT" sz="1200" baseline="0" dirty="0" smtClean="0"/>
                        <a:t>(</a:t>
                      </a:r>
                      <a:r>
                        <a:rPr lang="pt-PT" sz="1200" baseline="0" dirty="0" err="1" smtClean="0"/>
                        <a:t>mobilité</a:t>
                      </a:r>
                      <a:r>
                        <a:rPr lang="pt-PT" sz="1200" baseline="0" dirty="0" smtClean="0"/>
                        <a:t>)</a:t>
                      </a:r>
                      <a:endParaRPr lang="pt-PT" sz="1200" dirty="0"/>
                    </a:p>
                  </a:txBody>
                  <a:tcPr>
                    <a:solidFill>
                      <a:schemeClr val="accent3">
                        <a:lumMod val="60000"/>
                        <a:lumOff val="40000"/>
                      </a:schemeClr>
                    </a:solidFill>
                  </a:tcPr>
                </a:tc>
                <a:tc>
                  <a:txBody>
                    <a:bodyPr/>
                    <a:lstStyle/>
                    <a:p>
                      <a:pPr algn="ctr"/>
                      <a:r>
                        <a:rPr lang="pt-PT" sz="1200" dirty="0" smtClean="0"/>
                        <a:t>10</a:t>
                      </a:r>
                      <a:endParaRPr lang="pt-PT" sz="1200" dirty="0"/>
                    </a:p>
                  </a:txBody>
                  <a:tcPr anchor="ctr">
                    <a:solidFill>
                      <a:schemeClr val="accent3">
                        <a:lumMod val="60000"/>
                        <a:lumOff val="40000"/>
                      </a:schemeClr>
                    </a:solidFill>
                  </a:tcPr>
                </a:tc>
                <a:tc>
                  <a:txBody>
                    <a:bodyPr/>
                    <a:lstStyle/>
                    <a:p>
                      <a:pPr algn="l"/>
                      <a:r>
                        <a:rPr lang="pt-PT" sz="1200" dirty="0" smtClean="0"/>
                        <a:t>1.500 €</a:t>
                      </a:r>
                      <a:endParaRPr lang="pt-PT" sz="1200" dirty="0"/>
                    </a:p>
                  </a:txBody>
                  <a:tcPr>
                    <a:solidFill>
                      <a:schemeClr val="accent3">
                        <a:lumMod val="60000"/>
                        <a:lumOff val="40000"/>
                      </a:schemeClr>
                    </a:solidFill>
                  </a:tcPr>
                </a:tc>
              </a:tr>
              <a:tr h="305679">
                <a:tc vMerge="1">
                  <a:txBody>
                    <a:bodyPr/>
                    <a:lstStyle/>
                    <a:p>
                      <a:endParaRPr lang="pt-PT" sz="1400" dirty="0"/>
                    </a:p>
                  </a:txBody>
                  <a:tcPr/>
                </a:tc>
                <a:tc>
                  <a:txBody>
                    <a:bodyPr/>
                    <a:lstStyle/>
                    <a:p>
                      <a:r>
                        <a:rPr lang="pt-PT" sz="1200" dirty="0" err="1" smtClean="0"/>
                        <a:t>Personnel</a:t>
                      </a:r>
                      <a:r>
                        <a:rPr lang="pt-PT" sz="1200" baseline="0" dirty="0" smtClean="0"/>
                        <a:t> </a:t>
                      </a:r>
                      <a:r>
                        <a:rPr lang="pt-PT" sz="1200" baseline="0" dirty="0" err="1" smtClean="0"/>
                        <a:t>académique</a:t>
                      </a:r>
                      <a:r>
                        <a:rPr lang="pt-PT" sz="1200" baseline="0" dirty="0" smtClean="0"/>
                        <a:t> </a:t>
                      </a:r>
                      <a:r>
                        <a:rPr lang="pt-PT" sz="1200" baseline="0" dirty="0" err="1" smtClean="0"/>
                        <a:t>et</a:t>
                      </a:r>
                      <a:r>
                        <a:rPr lang="pt-PT" sz="1200" baseline="0" dirty="0" smtClean="0"/>
                        <a:t> </a:t>
                      </a:r>
                      <a:r>
                        <a:rPr lang="pt-PT" sz="1200" baseline="0" dirty="0" err="1" smtClean="0"/>
                        <a:t>administratif</a:t>
                      </a:r>
                      <a:endParaRPr lang="pt-PT" sz="1200" dirty="0"/>
                    </a:p>
                  </a:txBody>
                  <a:tcPr>
                    <a:solidFill>
                      <a:schemeClr val="accent3">
                        <a:lumMod val="20000"/>
                        <a:lumOff val="80000"/>
                      </a:schemeClr>
                    </a:solidFill>
                  </a:tcPr>
                </a:tc>
                <a:tc>
                  <a:txBody>
                    <a:bodyPr/>
                    <a:lstStyle/>
                    <a:p>
                      <a:pPr algn="ctr"/>
                      <a:r>
                        <a:rPr lang="pt-PT" sz="1200" dirty="0" smtClean="0"/>
                        <a:t>1</a:t>
                      </a:r>
                      <a:endParaRPr lang="pt-PT" sz="1200" dirty="0"/>
                    </a:p>
                  </a:txBody>
                  <a:tcPr anchor="ctr">
                    <a:solidFill>
                      <a:schemeClr val="accent3">
                        <a:lumMod val="20000"/>
                        <a:lumOff val="80000"/>
                      </a:schemeClr>
                    </a:solidFill>
                  </a:tcPr>
                </a:tc>
                <a:tc>
                  <a:txBody>
                    <a:bodyPr/>
                    <a:lstStyle/>
                    <a:p>
                      <a:pPr algn="l"/>
                      <a:r>
                        <a:rPr lang="pt-PT" sz="1200" dirty="0" smtClean="0"/>
                        <a:t>2.500 €</a:t>
                      </a:r>
                      <a:endParaRPr lang="pt-PT" sz="1200" dirty="0"/>
                    </a:p>
                  </a:txBody>
                  <a:tcPr>
                    <a:solidFill>
                      <a:schemeClr val="accent3">
                        <a:lumMod val="20000"/>
                        <a:lumOff val="80000"/>
                      </a:schemeClr>
                    </a:solidFill>
                  </a:tcPr>
                </a:tc>
              </a:tr>
              <a:tr h="321410">
                <a:tc>
                  <a:txBody>
                    <a:bodyPr/>
                    <a:lstStyle/>
                    <a:p>
                      <a:r>
                        <a:rPr lang="pt-PT" sz="1200" dirty="0" err="1" smtClean="0"/>
                        <a:t>Europe</a:t>
                      </a:r>
                      <a:r>
                        <a:rPr lang="pt-PT" sz="1200" baseline="0" dirty="0" smtClean="0"/>
                        <a:t> » ACP</a:t>
                      </a:r>
                      <a:endParaRPr lang="pt-PT" sz="1200" dirty="0"/>
                    </a:p>
                  </a:txBody>
                  <a:tcPr anchor="ctr">
                    <a:solidFill>
                      <a:schemeClr val="accent3">
                        <a:lumMod val="60000"/>
                        <a:lumOff val="40000"/>
                      </a:schemeClr>
                    </a:solidFill>
                  </a:tcPr>
                </a:tc>
                <a:tc>
                  <a:txBody>
                    <a:bodyPr/>
                    <a:lstStyle/>
                    <a:p>
                      <a:r>
                        <a:rPr lang="pt-PT" sz="1200" dirty="0" err="1" smtClean="0"/>
                        <a:t>Personnel</a:t>
                      </a:r>
                      <a:r>
                        <a:rPr lang="pt-PT" sz="1200" baseline="0" dirty="0" smtClean="0"/>
                        <a:t> </a:t>
                      </a:r>
                      <a:r>
                        <a:rPr lang="pt-PT" sz="1200" baseline="0" dirty="0" err="1" smtClean="0"/>
                        <a:t>académique</a:t>
                      </a:r>
                      <a:r>
                        <a:rPr lang="pt-PT" sz="1200" baseline="0" dirty="0" smtClean="0"/>
                        <a:t> </a:t>
                      </a:r>
                      <a:r>
                        <a:rPr lang="pt-PT" sz="1200" baseline="0" dirty="0" err="1" smtClean="0"/>
                        <a:t>et</a:t>
                      </a:r>
                      <a:r>
                        <a:rPr lang="pt-PT" sz="1200" baseline="0" dirty="0" smtClean="0"/>
                        <a:t> </a:t>
                      </a:r>
                      <a:r>
                        <a:rPr lang="pt-PT" sz="1200" baseline="0" dirty="0" err="1" smtClean="0"/>
                        <a:t>administratif</a:t>
                      </a:r>
                      <a:endParaRPr lang="pt-PT" sz="1200" dirty="0"/>
                    </a:p>
                  </a:txBody>
                  <a:tcPr anchor="ctr">
                    <a:solidFill>
                      <a:schemeClr val="accent3">
                        <a:lumMod val="60000"/>
                        <a:lumOff val="40000"/>
                      </a:schemeClr>
                    </a:solidFill>
                  </a:tcPr>
                </a:tc>
                <a:tc>
                  <a:txBody>
                    <a:bodyPr/>
                    <a:lstStyle/>
                    <a:p>
                      <a:pPr algn="ctr"/>
                      <a:r>
                        <a:rPr lang="pt-PT" sz="1200" dirty="0" smtClean="0"/>
                        <a:t>1</a:t>
                      </a:r>
                      <a:endParaRPr lang="pt-PT" sz="1200" dirty="0"/>
                    </a:p>
                  </a:txBody>
                  <a:tcPr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t>2.500 €</a:t>
                      </a:r>
                    </a:p>
                    <a:p>
                      <a:pPr algn="l"/>
                      <a:endParaRPr lang="pt-PT" sz="1200" dirty="0"/>
                    </a:p>
                  </a:txBody>
                  <a:tcPr anchor="ct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normAutofit/>
          </a:bodyPr>
          <a:lstStyle/>
          <a:p>
            <a:r>
              <a:rPr lang="pt-PT" sz="4000" b="1" dirty="0" smtClean="0">
                <a:solidFill>
                  <a:schemeClr val="accent3">
                    <a:lumMod val="75000"/>
                  </a:schemeClr>
                </a:solidFill>
                <a:latin typeface="Helvetica Condensed" pitchFamily="34" charset="0"/>
                <a:ea typeface="BatangChe" pitchFamily="49" charset="-127"/>
                <a:cs typeface="Levenim MT" pitchFamily="2" charset="-79"/>
              </a:rPr>
              <a:t>Poser sa Candidature</a:t>
            </a:r>
            <a:endParaRPr lang="pt-PT" sz="40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fontScale="92500" lnSpcReduction="10000"/>
          </a:bodyPr>
          <a:lstStyle/>
          <a:p>
            <a:pPr>
              <a:buFont typeface="Wingdings" pitchFamily="2" charset="2"/>
              <a:buChar char="ü"/>
            </a:pPr>
            <a:r>
              <a:rPr lang="fr-FR" sz="3000" dirty="0" smtClean="0">
                <a:latin typeface="Corbel" pitchFamily="34" charset="0"/>
              </a:rPr>
              <a:t>Consulter</a:t>
            </a:r>
            <a:r>
              <a:rPr lang="fr-FR" dirty="0" smtClean="0">
                <a:latin typeface="Corbel" pitchFamily="34" charset="0"/>
              </a:rPr>
              <a:t> la </a:t>
            </a:r>
            <a:r>
              <a:rPr lang="fr-FR" b="1" dirty="0" smtClean="0">
                <a:solidFill>
                  <a:schemeClr val="accent6">
                    <a:lumMod val="75000"/>
                  </a:schemeClr>
                </a:solidFill>
                <a:latin typeface="Corbel" pitchFamily="34" charset="0"/>
              </a:rPr>
              <a:t>page web</a:t>
            </a:r>
            <a:r>
              <a:rPr lang="fr-FR" dirty="0" smtClean="0">
                <a:latin typeface="Corbel" pitchFamily="34" charset="0"/>
              </a:rPr>
              <a:t>: </a:t>
            </a:r>
            <a:r>
              <a:rPr lang="fr-FR" dirty="0" smtClean="0">
                <a:latin typeface="Corbel" pitchFamily="34" charset="0"/>
                <a:hlinkClick r:id="rId3"/>
              </a:rPr>
              <a:t>http://angle.up.pt</a:t>
            </a:r>
            <a:endParaRPr lang="fr-FR" dirty="0" smtClean="0">
              <a:latin typeface="Corbel" pitchFamily="34" charset="0"/>
            </a:endParaRPr>
          </a:p>
          <a:p>
            <a:pPr>
              <a:buFont typeface="Wingdings" pitchFamily="2" charset="2"/>
              <a:buChar char="ü"/>
            </a:pPr>
            <a:r>
              <a:rPr lang="fr-FR" dirty="0" smtClean="0">
                <a:latin typeface="Corbel" pitchFamily="34" charset="0"/>
              </a:rPr>
              <a:t>Consulter l’</a:t>
            </a:r>
            <a:r>
              <a:rPr lang="fr-FR" b="1" dirty="0" smtClean="0">
                <a:solidFill>
                  <a:schemeClr val="accent6">
                    <a:lumMod val="75000"/>
                  </a:schemeClr>
                </a:solidFill>
                <a:latin typeface="Corbel" pitchFamily="34" charset="0"/>
              </a:rPr>
              <a:t>université d’origine</a:t>
            </a:r>
          </a:p>
          <a:p>
            <a:pPr>
              <a:buFont typeface="Wingdings" pitchFamily="2" charset="2"/>
              <a:buChar char="ü"/>
            </a:pPr>
            <a:r>
              <a:rPr lang="fr-FR" dirty="0" smtClean="0">
                <a:latin typeface="Corbel" pitchFamily="34" charset="0"/>
              </a:rPr>
              <a:t>Consulter les critères de</a:t>
            </a:r>
            <a:r>
              <a:rPr lang="fr-FR" b="1" dirty="0" smtClean="0">
                <a:solidFill>
                  <a:schemeClr val="tx2">
                    <a:lumMod val="60000"/>
                    <a:lumOff val="40000"/>
                  </a:schemeClr>
                </a:solidFill>
                <a:latin typeface="Corbel" pitchFamily="34" charset="0"/>
              </a:rPr>
              <a:t> </a:t>
            </a:r>
            <a:r>
              <a:rPr lang="fr-FR" b="1" dirty="0" smtClean="0">
                <a:solidFill>
                  <a:schemeClr val="accent6">
                    <a:lumMod val="75000"/>
                  </a:schemeClr>
                </a:solidFill>
                <a:latin typeface="Corbel" pitchFamily="34" charset="0"/>
              </a:rPr>
              <a:t>éligibilité</a:t>
            </a:r>
          </a:p>
          <a:p>
            <a:pPr>
              <a:buFont typeface="Wingdings" pitchFamily="2" charset="2"/>
              <a:buChar char="ü"/>
            </a:pPr>
            <a:r>
              <a:rPr lang="fr-FR" dirty="0" smtClean="0">
                <a:latin typeface="Corbel" pitchFamily="34" charset="0"/>
              </a:rPr>
              <a:t>Consulter l’</a:t>
            </a:r>
            <a:r>
              <a:rPr lang="fr-FR" b="1" dirty="0" smtClean="0">
                <a:solidFill>
                  <a:schemeClr val="accent6">
                    <a:lumMod val="75000"/>
                  </a:schemeClr>
                </a:solidFill>
                <a:latin typeface="Corbel" pitchFamily="34" charset="0"/>
              </a:rPr>
              <a:t>offre</a:t>
            </a:r>
            <a:r>
              <a:rPr lang="fr-FR" dirty="0" smtClean="0">
                <a:latin typeface="Corbel" pitchFamily="34" charset="0"/>
              </a:rPr>
              <a:t> académique</a:t>
            </a:r>
          </a:p>
          <a:p>
            <a:pPr>
              <a:buFont typeface="Wingdings" pitchFamily="2" charset="2"/>
              <a:buChar char="ü"/>
            </a:pPr>
            <a:r>
              <a:rPr lang="fr-FR" dirty="0" smtClean="0">
                <a:latin typeface="Corbel" pitchFamily="34" charset="0"/>
              </a:rPr>
              <a:t>Réunir les </a:t>
            </a:r>
            <a:r>
              <a:rPr lang="fr-FR" b="1" dirty="0" smtClean="0">
                <a:solidFill>
                  <a:schemeClr val="accent6">
                    <a:lumMod val="75000"/>
                  </a:schemeClr>
                </a:solidFill>
                <a:latin typeface="Corbel" pitchFamily="34" charset="0"/>
              </a:rPr>
              <a:t>documents</a:t>
            </a:r>
            <a:r>
              <a:rPr lang="fr-FR" b="1" dirty="0" smtClean="0">
                <a:solidFill>
                  <a:schemeClr val="accent6"/>
                </a:solidFill>
                <a:latin typeface="Corbel" pitchFamily="34" charset="0"/>
              </a:rPr>
              <a:t> </a:t>
            </a:r>
            <a:r>
              <a:rPr lang="fr-FR" dirty="0" smtClean="0">
                <a:latin typeface="Corbel" pitchFamily="34" charset="0"/>
              </a:rPr>
              <a:t>nécessaires</a:t>
            </a:r>
          </a:p>
          <a:p>
            <a:pPr>
              <a:buFont typeface="Wingdings" pitchFamily="2" charset="2"/>
              <a:buChar char="ü"/>
            </a:pPr>
            <a:r>
              <a:rPr lang="fr-FR" dirty="0" smtClean="0">
                <a:latin typeface="Corbel" pitchFamily="34" charset="0"/>
              </a:rPr>
              <a:t>Remplir le </a:t>
            </a:r>
            <a:r>
              <a:rPr lang="fr-FR" b="1" dirty="0" smtClean="0">
                <a:solidFill>
                  <a:schemeClr val="accent6">
                    <a:lumMod val="75000"/>
                  </a:schemeClr>
                </a:solidFill>
                <a:latin typeface="Corbel" pitchFamily="34" charset="0"/>
              </a:rPr>
              <a:t>formulaire de demande en ligne</a:t>
            </a:r>
          </a:p>
          <a:p>
            <a:pPr>
              <a:buNone/>
            </a:pPr>
            <a:r>
              <a:rPr lang="fr-FR" b="1" dirty="0" smtClean="0">
                <a:latin typeface="Corbel" pitchFamily="34" charset="0"/>
              </a:rPr>
              <a:t> </a:t>
            </a:r>
          </a:p>
          <a:p>
            <a:pPr>
              <a:buFont typeface="Wingdings" pitchFamily="2" charset="2"/>
              <a:buChar char="ü"/>
            </a:pPr>
            <a:r>
              <a:rPr lang="fr-FR" b="1" dirty="0" smtClean="0">
                <a:solidFill>
                  <a:schemeClr val="accent6">
                    <a:lumMod val="75000"/>
                  </a:schemeClr>
                </a:solidFill>
                <a:latin typeface="Corbel" pitchFamily="34" charset="0"/>
              </a:rPr>
              <a:t>Envoyer</a:t>
            </a:r>
            <a:r>
              <a:rPr lang="fr-FR" dirty="0" smtClean="0">
                <a:latin typeface="Corbel" pitchFamily="34" charset="0"/>
              </a:rPr>
              <a:t> le formulaire de demande dans le délai: </a:t>
            </a:r>
            <a:r>
              <a:rPr lang="fr-FR" dirty="0" smtClean="0">
                <a:latin typeface="Corbel" pitchFamily="34" charset="0"/>
              </a:rPr>
              <a:t>le 15 de </a:t>
            </a:r>
            <a:r>
              <a:rPr lang="fr-FR" dirty="0" smtClean="0">
                <a:latin typeface="Corbel" pitchFamily="34" charset="0"/>
              </a:rPr>
              <a:t>Décembre </a:t>
            </a:r>
            <a:r>
              <a:rPr lang="fr-FR" dirty="0" smtClean="0">
                <a:latin typeface="Corbel" pitchFamily="34" charset="0"/>
              </a:rPr>
              <a:t>2013 </a:t>
            </a:r>
            <a:r>
              <a:rPr lang="fr-FR" dirty="0" smtClean="0">
                <a:latin typeface="Corbel" pitchFamily="34" charset="0"/>
              </a:rPr>
              <a:t>(heure CET!)</a:t>
            </a:r>
          </a:p>
          <a:p>
            <a:endParaRPr lang="pt-P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Formulaire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de demande -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Langue</a:t>
            </a:r>
            <a:endParaRPr lang="pt-PT" sz="4000"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395536" y="1484784"/>
            <a:ext cx="8229600" cy="4525963"/>
          </a:xfrm>
        </p:spPr>
        <p:txBody>
          <a:bodyPr>
            <a:noAutofit/>
          </a:bodyPr>
          <a:lstStyle/>
          <a:p>
            <a:r>
              <a:rPr lang="fr-FR" sz="2000" dirty="0" smtClean="0">
                <a:latin typeface="Corbel" pitchFamily="34" charset="0"/>
              </a:rPr>
              <a:t>Le formulaire de demande peut être rempli en anglais, français, portugais ou espagnol.</a:t>
            </a:r>
          </a:p>
          <a:p>
            <a:endParaRPr lang="pt-PT" sz="2000" dirty="0" smtClean="0">
              <a:latin typeface="Corbel" pitchFamily="34" charset="0"/>
            </a:endParaRPr>
          </a:p>
          <a:p>
            <a:r>
              <a:rPr lang="fr-FR" sz="2000" dirty="0" smtClean="0">
                <a:latin typeface="Corbel" pitchFamily="34" charset="0"/>
              </a:rPr>
              <a:t>Cependant, la langue utilisée pour remplir le formulaire de demande doit être en adéquation avec l'institution(s) et le(s) programme(s) choisi(s). Par exemple, si vous avez l'intention de postuler seulement pour les institutions francophones, vous pouvez remplir le formulaire de demande et joindre tous les documents requis en français.</a:t>
            </a:r>
          </a:p>
          <a:p>
            <a:pPr>
              <a:buNone/>
            </a:pPr>
            <a:endParaRPr lang="pt-PT" sz="2000" dirty="0" smtClean="0">
              <a:latin typeface="Corbel" pitchFamily="34" charset="0"/>
            </a:endParaRPr>
          </a:p>
          <a:p>
            <a:r>
              <a:rPr lang="fr-FR" sz="2000" dirty="0">
                <a:latin typeface="Corbel" pitchFamily="34" charset="0"/>
              </a:rPr>
              <a:t>A</a:t>
            </a:r>
            <a:r>
              <a:rPr lang="fr-FR" sz="2000" dirty="0" smtClean="0">
                <a:latin typeface="Corbel" pitchFamily="34" charset="0"/>
              </a:rPr>
              <a:t>u cas où vous avez l'intention de faire une demande auprès de 3 institutions de pays différents (où plusieurs langues sont utilisées), nous vous recommandons fortement l'utilisation de la langue anglaise pour remplir le formulaire ainsi que tous les documents joints, de sorte que tous les établissements d'accueil puissent être en mesure d'analyser la proposition soumise.</a:t>
            </a:r>
            <a:endParaRPr lang="pt-PT" sz="2000" dirty="0">
              <a:latin typeface="Corbe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Sélection</a:t>
            </a:r>
            <a:r>
              <a:rPr lang="pt-PT" b="1" dirty="0" smtClean="0">
                <a:solidFill>
                  <a:schemeClr val="accent3">
                    <a:lumMod val="75000"/>
                  </a:schemeClr>
                </a:solidFill>
                <a:latin typeface="Helvetica Condensed" pitchFamily="34" charset="0"/>
                <a:ea typeface="BatangChe" pitchFamily="49" charset="-127"/>
                <a:cs typeface="Levenim MT" pitchFamily="2" charset="-79"/>
              </a:rPr>
              <a:t> – </a:t>
            </a:r>
            <a:r>
              <a:rPr lang="pt-PT" b="1" dirty="0" err="1" smtClean="0">
                <a:solidFill>
                  <a:schemeClr val="accent3">
                    <a:lumMod val="75000"/>
                  </a:schemeClr>
                </a:solidFill>
                <a:latin typeface="Helvetica Condensed" pitchFamily="34" charset="0"/>
                <a:ea typeface="BatangChe" pitchFamily="49" charset="-127"/>
                <a:cs typeface="Levenim MT" pitchFamily="2" charset="-79"/>
              </a:rPr>
              <a:t>Évaluation</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p:txBody>
          <a:bodyPr>
            <a:normAutofit/>
          </a:bodyPr>
          <a:lstStyle/>
          <a:p>
            <a:pPr>
              <a:buNone/>
            </a:pPr>
            <a:r>
              <a:rPr lang="pt-PT" b="1" dirty="0" smtClean="0"/>
              <a:t>Critères d’évaluation:</a:t>
            </a:r>
          </a:p>
          <a:p>
            <a:pPr>
              <a:buNone/>
            </a:pPr>
            <a:endParaRPr lang="pt-PT" sz="1400" b="1" dirty="0"/>
          </a:p>
          <a:p>
            <a:r>
              <a:rPr lang="pt-PT" sz="1200" b="1" dirty="0" err="1" smtClean="0">
                <a:solidFill>
                  <a:schemeClr val="accent6">
                    <a:lumMod val="75000"/>
                  </a:schemeClr>
                </a:solidFill>
              </a:rPr>
              <a:t>Étudiants</a:t>
            </a:r>
            <a:r>
              <a:rPr lang="pt-PT" sz="1200" b="1" dirty="0" smtClean="0">
                <a:solidFill>
                  <a:schemeClr val="accent6">
                    <a:lumMod val="75000"/>
                  </a:schemeClr>
                </a:solidFill>
              </a:rPr>
              <a:t> </a:t>
            </a:r>
            <a:r>
              <a:rPr lang="pt-PT" sz="1200" b="1" dirty="0">
                <a:solidFill>
                  <a:schemeClr val="accent6">
                    <a:lumMod val="75000"/>
                  </a:schemeClr>
                </a:solidFill>
              </a:rPr>
              <a:t>de </a:t>
            </a:r>
            <a:r>
              <a:rPr lang="pt-PT" sz="1200" b="1" dirty="0" smtClean="0">
                <a:solidFill>
                  <a:schemeClr val="accent6">
                    <a:lumMod val="75000"/>
                  </a:schemeClr>
                </a:solidFill>
              </a:rPr>
              <a:t>Master:</a:t>
            </a:r>
            <a:endParaRPr lang="pt-PT" dirty="0" smtClean="0">
              <a:solidFill>
                <a:schemeClr val="accent6">
                  <a:lumMod val="75000"/>
                </a:schemeClr>
              </a:solidFill>
            </a:endParaRPr>
          </a:p>
          <a:p>
            <a:pPr lvl="1"/>
            <a:r>
              <a:rPr lang="pt-PT" sz="1200" dirty="0" err="1" smtClean="0"/>
              <a:t>Mérite</a:t>
            </a:r>
            <a:r>
              <a:rPr lang="pt-PT" sz="1200" dirty="0" smtClean="0"/>
              <a:t> </a:t>
            </a:r>
            <a:r>
              <a:rPr lang="pt-PT" sz="1200" dirty="0" err="1" smtClean="0"/>
              <a:t>académique</a:t>
            </a:r>
            <a:r>
              <a:rPr lang="pt-PT" sz="1200" dirty="0" smtClean="0"/>
              <a:t> (</a:t>
            </a:r>
            <a:r>
              <a:rPr lang="pt-PT" sz="1200" dirty="0" err="1" smtClean="0"/>
              <a:t>coeff</a:t>
            </a:r>
            <a:r>
              <a:rPr lang="pt-PT" sz="1200" dirty="0" smtClean="0"/>
              <a:t> 3); </a:t>
            </a:r>
          </a:p>
          <a:p>
            <a:pPr lvl="1"/>
            <a:r>
              <a:rPr lang="pt-PT" sz="1200" dirty="0" err="1" smtClean="0"/>
              <a:t>Motivation</a:t>
            </a:r>
            <a:r>
              <a:rPr lang="pt-PT" sz="1200" dirty="0" smtClean="0"/>
              <a:t> (</a:t>
            </a:r>
            <a:r>
              <a:rPr lang="pt-PT" sz="1200" dirty="0" err="1" smtClean="0"/>
              <a:t>coeff</a:t>
            </a:r>
            <a:r>
              <a:rPr lang="pt-PT" sz="1200" dirty="0" smtClean="0"/>
              <a:t> </a:t>
            </a:r>
            <a:r>
              <a:rPr lang="pt-PT" sz="1200" dirty="0"/>
              <a:t>2), </a:t>
            </a:r>
            <a:endParaRPr lang="pt-PT" sz="1200" dirty="0" smtClean="0"/>
          </a:p>
          <a:p>
            <a:pPr lvl="1"/>
            <a:r>
              <a:rPr lang="pt-PT" sz="1200" dirty="0" err="1" smtClean="0"/>
              <a:t>Compétences</a:t>
            </a:r>
            <a:r>
              <a:rPr lang="pt-PT" sz="1200" dirty="0" smtClean="0"/>
              <a:t> </a:t>
            </a:r>
            <a:r>
              <a:rPr lang="pt-PT" sz="1200" dirty="0" err="1" smtClean="0"/>
              <a:t>linguistiques</a:t>
            </a:r>
            <a:r>
              <a:rPr lang="pt-PT" sz="1200" dirty="0" smtClean="0"/>
              <a:t> (</a:t>
            </a:r>
            <a:r>
              <a:rPr lang="pt-PT" sz="1200" dirty="0" err="1" smtClean="0"/>
              <a:t>coeff</a:t>
            </a:r>
            <a:r>
              <a:rPr lang="pt-PT" sz="1200" dirty="0" smtClean="0"/>
              <a:t> </a:t>
            </a:r>
            <a:r>
              <a:rPr lang="pt-PT" sz="1200" dirty="0"/>
              <a:t>1</a:t>
            </a:r>
            <a:r>
              <a:rPr lang="pt-PT" sz="1200" dirty="0" smtClean="0"/>
              <a:t>)</a:t>
            </a:r>
          </a:p>
          <a:p>
            <a:endParaRPr lang="pt-PT" sz="1200" dirty="0"/>
          </a:p>
          <a:p>
            <a:r>
              <a:rPr lang="pt-PT" sz="1200" b="1" dirty="0" err="1" smtClean="0">
                <a:solidFill>
                  <a:schemeClr val="accent6">
                    <a:lumMod val="75000"/>
                  </a:schemeClr>
                </a:solidFill>
              </a:rPr>
              <a:t>Étudiants</a:t>
            </a:r>
            <a:r>
              <a:rPr lang="pt-PT" sz="1200" b="1" dirty="0" smtClean="0">
                <a:solidFill>
                  <a:schemeClr val="accent6">
                    <a:lumMod val="75000"/>
                  </a:schemeClr>
                </a:solidFill>
              </a:rPr>
              <a:t> </a:t>
            </a:r>
            <a:r>
              <a:rPr lang="pt-PT" sz="1200" b="1" dirty="0">
                <a:solidFill>
                  <a:schemeClr val="accent6">
                    <a:lumMod val="75000"/>
                  </a:schemeClr>
                </a:solidFill>
              </a:rPr>
              <a:t>de </a:t>
            </a:r>
            <a:r>
              <a:rPr lang="pt-PT" sz="1200" b="1" dirty="0" err="1" smtClean="0">
                <a:solidFill>
                  <a:schemeClr val="accent6">
                    <a:lumMod val="75000"/>
                  </a:schemeClr>
                </a:solidFill>
              </a:rPr>
              <a:t>Doctorat</a:t>
            </a:r>
            <a:r>
              <a:rPr lang="pt-PT" sz="1200" b="1" dirty="0" smtClean="0">
                <a:solidFill>
                  <a:schemeClr val="accent6">
                    <a:lumMod val="75000"/>
                  </a:schemeClr>
                </a:solidFill>
              </a:rPr>
              <a:t>: </a:t>
            </a:r>
          </a:p>
          <a:p>
            <a:pPr lvl="1"/>
            <a:r>
              <a:rPr lang="pt-PT" sz="1200" dirty="0" err="1" smtClean="0"/>
              <a:t>Mérite</a:t>
            </a:r>
            <a:r>
              <a:rPr lang="pt-PT" sz="1200" dirty="0" smtClean="0"/>
              <a:t> </a:t>
            </a:r>
            <a:r>
              <a:rPr lang="pt-PT" sz="1200" dirty="0" err="1" smtClean="0"/>
              <a:t>académique</a:t>
            </a:r>
            <a:r>
              <a:rPr lang="pt-PT" sz="1200" dirty="0" smtClean="0"/>
              <a:t> (</a:t>
            </a:r>
            <a:r>
              <a:rPr lang="pt-PT" sz="1200" dirty="0" err="1" smtClean="0"/>
              <a:t>coeff</a:t>
            </a:r>
            <a:r>
              <a:rPr lang="pt-PT" sz="1200" dirty="0" smtClean="0"/>
              <a:t> </a:t>
            </a:r>
            <a:r>
              <a:rPr lang="pt-PT" sz="1200" dirty="0"/>
              <a:t>2); </a:t>
            </a:r>
            <a:endParaRPr lang="pt-PT" sz="1200" dirty="0" smtClean="0"/>
          </a:p>
          <a:p>
            <a:pPr lvl="1"/>
            <a:r>
              <a:rPr lang="pt-PT" sz="1200" dirty="0" err="1" smtClean="0"/>
              <a:t>Projet</a:t>
            </a:r>
            <a:r>
              <a:rPr lang="pt-PT" sz="1200" dirty="0" smtClean="0"/>
              <a:t> </a:t>
            </a:r>
            <a:r>
              <a:rPr lang="pt-PT" sz="1200" dirty="0"/>
              <a:t>de </a:t>
            </a:r>
            <a:r>
              <a:rPr lang="pt-PT" sz="1200" dirty="0" err="1" smtClean="0"/>
              <a:t>recherche</a:t>
            </a:r>
            <a:r>
              <a:rPr lang="pt-PT" sz="1200" dirty="0" smtClean="0"/>
              <a:t> (</a:t>
            </a:r>
            <a:r>
              <a:rPr lang="pt-PT" sz="1200" dirty="0" err="1" smtClean="0"/>
              <a:t>coeff</a:t>
            </a:r>
            <a:r>
              <a:rPr lang="pt-PT" sz="1200" dirty="0" smtClean="0"/>
              <a:t> </a:t>
            </a:r>
            <a:r>
              <a:rPr lang="pt-PT" sz="1200" dirty="0"/>
              <a:t>2); </a:t>
            </a:r>
            <a:endParaRPr lang="pt-PT" sz="1200" dirty="0" smtClean="0"/>
          </a:p>
          <a:p>
            <a:pPr lvl="1"/>
            <a:r>
              <a:rPr lang="pt-PT" sz="1200" dirty="0" err="1" smtClean="0"/>
              <a:t>Motivation</a:t>
            </a:r>
            <a:r>
              <a:rPr lang="pt-PT" sz="1200" dirty="0" smtClean="0"/>
              <a:t> (</a:t>
            </a:r>
            <a:r>
              <a:rPr lang="pt-PT" sz="1200" dirty="0" err="1" smtClean="0"/>
              <a:t>coeff</a:t>
            </a:r>
            <a:r>
              <a:rPr lang="pt-PT" sz="1200" dirty="0" smtClean="0"/>
              <a:t> </a:t>
            </a:r>
            <a:r>
              <a:rPr lang="pt-PT" sz="1200" dirty="0"/>
              <a:t>1), </a:t>
            </a:r>
            <a:endParaRPr lang="pt-PT" sz="1200" dirty="0" smtClean="0"/>
          </a:p>
          <a:p>
            <a:pPr lvl="1"/>
            <a:r>
              <a:rPr lang="pt-PT" sz="1200" dirty="0" err="1" smtClean="0"/>
              <a:t>Compétences</a:t>
            </a:r>
            <a:r>
              <a:rPr lang="pt-PT" sz="1200" dirty="0" smtClean="0"/>
              <a:t> </a:t>
            </a:r>
            <a:r>
              <a:rPr lang="pt-PT" sz="1200" dirty="0" err="1" smtClean="0"/>
              <a:t>linguistiques</a:t>
            </a:r>
            <a:r>
              <a:rPr lang="pt-PT" sz="1200" dirty="0" smtClean="0"/>
              <a:t> (</a:t>
            </a:r>
            <a:r>
              <a:rPr lang="pt-PT" sz="1200" dirty="0" err="1" smtClean="0"/>
              <a:t>coeff</a:t>
            </a:r>
            <a:r>
              <a:rPr lang="pt-PT" sz="1200" dirty="0" smtClean="0"/>
              <a:t> </a:t>
            </a:r>
            <a:r>
              <a:rPr lang="pt-PT" sz="1200" dirty="0"/>
              <a:t>1</a:t>
            </a:r>
            <a:r>
              <a:rPr lang="pt-PT" sz="1200" dirty="0" smtClean="0"/>
              <a:t>)</a:t>
            </a:r>
          </a:p>
          <a:p>
            <a:endParaRPr lang="pt-PT" sz="1200" dirty="0"/>
          </a:p>
          <a:p>
            <a:r>
              <a:rPr lang="pt-PT" sz="1200" b="1" dirty="0" err="1" smtClean="0">
                <a:solidFill>
                  <a:schemeClr val="accent6">
                    <a:lumMod val="75000"/>
                  </a:schemeClr>
                </a:solidFill>
              </a:rPr>
              <a:t>Personnel</a:t>
            </a:r>
            <a:r>
              <a:rPr lang="pt-PT" sz="1200" b="1" dirty="0" smtClean="0">
                <a:solidFill>
                  <a:schemeClr val="accent6">
                    <a:lumMod val="75000"/>
                  </a:schemeClr>
                </a:solidFill>
              </a:rPr>
              <a:t> </a:t>
            </a:r>
            <a:r>
              <a:rPr lang="pt-PT" sz="1200" b="1" dirty="0" err="1" smtClean="0">
                <a:solidFill>
                  <a:schemeClr val="accent6">
                    <a:lumMod val="75000"/>
                  </a:schemeClr>
                </a:solidFill>
              </a:rPr>
              <a:t>Académique</a:t>
            </a:r>
            <a:r>
              <a:rPr lang="pt-PT" sz="1200" b="1" dirty="0" smtClean="0">
                <a:solidFill>
                  <a:schemeClr val="accent6">
                    <a:lumMod val="75000"/>
                  </a:schemeClr>
                </a:solidFill>
              </a:rPr>
              <a:t> </a:t>
            </a:r>
            <a:r>
              <a:rPr lang="pt-PT" sz="1200" b="1" dirty="0" err="1" smtClean="0">
                <a:solidFill>
                  <a:schemeClr val="accent6">
                    <a:lumMod val="75000"/>
                  </a:schemeClr>
                </a:solidFill>
              </a:rPr>
              <a:t>et</a:t>
            </a:r>
            <a:r>
              <a:rPr lang="pt-PT" sz="1200" b="1" dirty="0" smtClean="0">
                <a:solidFill>
                  <a:schemeClr val="accent6">
                    <a:lumMod val="75000"/>
                  </a:schemeClr>
                </a:solidFill>
              </a:rPr>
              <a:t> </a:t>
            </a:r>
            <a:r>
              <a:rPr lang="pt-PT" sz="1200" b="1" dirty="0" err="1" smtClean="0">
                <a:solidFill>
                  <a:schemeClr val="accent6">
                    <a:lumMod val="75000"/>
                  </a:schemeClr>
                </a:solidFill>
              </a:rPr>
              <a:t>Administrative</a:t>
            </a:r>
            <a:r>
              <a:rPr lang="pt-PT" sz="1200" b="1" dirty="0" smtClean="0">
                <a:solidFill>
                  <a:schemeClr val="accent6">
                    <a:lumMod val="75000"/>
                  </a:schemeClr>
                </a:solidFill>
              </a:rPr>
              <a:t>: </a:t>
            </a:r>
          </a:p>
          <a:p>
            <a:pPr lvl="1"/>
            <a:r>
              <a:rPr lang="pt-PT" sz="1200" dirty="0" smtClean="0"/>
              <a:t>Expérience précédente/Produtions scientifiques (coeff 2); </a:t>
            </a:r>
          </a:p>
          <a:p>
            <a:pPr lvl="1"/>
            <a:r>
              <a:rPr lang="pt-PT" sz="1200" dirty="0" err="1" smtClean="0"/>
              <a:t>Enseignement</a:t>
            </a:r>
            <a:r>
              <a:rPr lang="pt-PT" sz="1200" dirty="0" smtClean="0"/>
              <a:t>/</a:t>
            </a:r>
            <a:r>
              <a:rPr lang="pt-PT" sz="1200" dirty="0" err="1" smtClean="0"/>
              <a:t>Plan</a:t>
            </a:r>
            <a:r>
              <a:rPr lang="pt-PT" sz="1200" dirty="0" smtClean="0"/>
              <a:t> de </a:t>
            </a:r>
            <a:r>
              <a:rPr lang="pt-PT" sz="1200" dirty="0" err="1" smtClean="0"/>
              <a:t>travail</a:t>
            </a:r>
            <a:r>
              <a:rPr lang="pt-PT" sz="1200" dirty="0" smtClean="0"/>
              <a:t> (</a:t>
            </a:r>
            <a:r>
              <a:rPr lang="pt-PT" sz="1200" dirty="0" err="1" smtClean="0"/>
              <a:t>coeff</a:t>
            </a:r>
            <a:r>
              <a:rPr lang="pt-PT" sz="1200" dirty="0" smtClean="0"/>
              <a:t> </a:t>
            </a:r>
            <a:r>
              <a:rPr lang="pt-PT" sz="1200" dirty="0"/>
              <a:t>2); </a:t>
            </a:r>
            <a:endParaRPr lang="pt-PT" sz="1200" dirty="0" smtClean="0"/>
          </a:p>
          <a:p>
            <a:pPr lvl="1"/>
            <a:r>
              <a:rPr lang="pt-PT" sz="1200" dirty="0" err="1" smtClean="0"/>
              <a:t>Motivation</a:t>
            </a:r>
            <a:r>
              <a:rPr lang="pt-PT" sz="1200" dirty="0" smtClean="0"/>
              <a:t> (</a:t>
            </a:r>
            <a:r>
              <a:rPr lang="pt-PT" sz="1200" dirty="0" err="1" smtClean="0"/>
              <a:t>coeff</a:t>
            </a:r>
            <a:r>
              <a:rPr lang="pt-PT" sz="1200" dirty="0" smtClean="0"/>
              <a:t> </a:t>
            </a:r>
            <a:r>
              <a:rPr lang="pt-PT" sz="1200" dirty="0"/>
              <a:t>1), </a:t>
            </a:r>
            <a:endParaRPr lang="pt-PT" sz="1200" dirty="0" smtClean="0"/>
          </a:p>
          <a:p>
            <a:pPr lvl="1"/>
            <a:r>
              <a:rPr lang="pt-PT" sz="1200" dirty="0" err="1" smtClean="0"/>
              <a:t>Compétences</a:t>
            </a:r>
            <a:r>
              <a:rPr lang="pt-PT" sz="1200" dirty="0" smtClean="0"/>
              <a:t> </a:t>
            </a:r>
            <a:r>
              <a:rPr lang="pt-PT" sz="1200" dirty="0" err="1" smtClean="0"/>
              <a:t>linguistiques</a:t>
            </a:r>
            <a:r>
              <a:rPr lang="pt-PT" sz="1200" dirty="0" smtClean="0"/>
              <a:t>(</a:t>
            </a:r>
            <a:r>
              <a:rPr lang="pt-PT" sz="1200" dirty="0" err="1" smtClean="0"/>
              <a:t>coeff</a:t>
            </a:r>
            <a:r>
              <a:rPr lang="pt-PT" sz="1200" dirty="0" smtClean="0"/>
              <a:t> </a:t>
            </a:r>
            <a:r>
              <a:rPr lang="pt-PT" sz="1200" dirty="0"/>
              <a:t>1</a:t>
            </a:r>
            <a:r>
              <a:rPr lang="pt-PT" sz="1200" dirty="0" smtClean="0"/>
              <a:t>).</a:t>
            </a:r>
            <a:endParaRPr lang="pt-PT" sz="1200" dirty="0"/>
          </a:p>
          <a:p>
            <a:endParaRPr lang="pt-PT" sz="1200" dirty="0" smtClean="0"/>
          </a:p>
          <a:p>
            <a:endParaRPr lang="pt-PT" sz="1200" dirty="0"/>
          </a:p>
          <a:p>
            <a:endParaRPr lang="pt-PT" sz="1200" dirty="0"/>
          </a:p>
          <a:p>
            <a:pPr>
              <a:buNone/>
            </a:pPr>
            <a:endParaRPr lang="pt-P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476672"/>
            <a:ext cx="8229600" cy="1143000"/>
          </a:xfrm>
        </p:spPr>
        <p:txBody>
          <a:bodyPr>
            <a:normAutofit/>
          </a:bodyPr>
          <a:lstStyle/>
          <a:p>
            <a:r>
              <a:rPr lang="fr-FR" b="1" dirty="0" smtClean="0">
                <a:solidFill>
                  <a:schemeClr val="accent3">
                    <a:lumMod val="75000"/>
                  </a:schemeClr>
                </a:solidFill>
                <a:latin typeface="Helvetica Condensed" pitchFamily="34" charset="0"/>
                <a:ea typeface="BatangChe" pitchFamily="49" charset="-127"/>
                <a:cs typeface="Levenim MT" pitchFamily="2" charset="-79"/>
              </a:rPr>
              <a:t>Soutien fourni aux boursiers</a:t>
            </a:r>
            <a:endParaRPr lang="fr-FR" b="1" dirty="0">
              <a:solidFill>
                <a:schemeClr val="accent3">
                  <a:lumMod val="75000"/>
                </a:schemeClr>
              </a:solidFill>
              <a:latin typeface="Helvetica Condensed" pitchFamily="34" charset="0"/>
              <a:ea typeface="BatangChe" pitchFamily="49" charset="-127"/>
              <a:cs typeface="Levenim MT" pitchFamily="2" charset="-79"/>
            </a:endParaRPr>
          </a:p>
        </p:txBody>
      </p:sp>
      <p:sp>
        <p:nvSpPr>
          <p:cNvPr id="3" name="Marcador de Posição de Conteúdo 2"/>
          <p:cNvSpPr>
            <a:spLocks noGrp="1"/>
          </p:cNvSpPr>
          <p:nvPr>
            <p:ph idx="1"/>
          </p:nvPr>
        </p:nvSpPr>
        <p:spPr>
          <a:xfrm>
            <a:off x="457200" y="1600200"/>
            <a:ext cx="8229600" cy="4781128"/>
          </a:xfrm>
        </p:spPr>
        <p:txBody>
          <a:bodyPr>
            <a:normAutofit fontScale="77500" lnSpcReduction="20000"/>
          </a:bodyPr>
          <a:lstStyle/>
          <a:p>
            <a:pPr>
              <a:buClr>
                <a:schemeClr val="accent6"/>
              </a:buClr>
              <a:buNone/>
            </a:pPr>
            <a:r>
              <a:rPr lang="fr-FR" sz="4000" u="sng" dirty="0" smtClean="0">
                <a:solidFill>
                  <a:schemeClr val="accent6">
                    <a:lumMod val="75000"/>
                  </a:schemeClr>
                </a:solidFill>
                <a:latin typeface="Corbel" pitchFamily="34" charset="0"/>
              </a:rPr>
              <a:t>Par l’Institution d’Origine</a:t>
            </a:r>
          </a:p>
          <a:p>
            <a:pPr>
              <a:buClr>
                <a:schemeClr val="accent6"/>
              </a:buClr>
              <a:buFont typeface="Wingdings" pitchFamily="2" charset="2"/>
              <a:buChar char="Ø"/>
            </a:pPr>
            <a:endParaRPr lang="fr-FR" dirty="0" smtClean="0">
              <a:solidFill>
                <a:schemeClr val="accent6"/>
              </a:solidFill>
              <a:latin typeface="Corbel" pitchFamily="34" charset="0"/>
            </a:endParaRPr>
          </a:p>
          <a:p>
            <a:pPr marL="514350" indent="-514350" algn="just">
              <a:buClr>
                <a:schemeClr val="accent3"/>
              </a:buClr>
              <a:buFont typeface="Wingdings" pitchFamily="2" charset="2"/>
              <a:buChar char="Ø"/>
            </a:pPr>
            <a:r>
              <a:rPr lang="fr-FR" b="1" dirty="0" smtClean="0">
                <a:solidFill>
                  <a:schemeClr val="accent6">
                    <a:lumMod val="75000"/>
                  </a:schemeClr>
                </a:solidFill>
                <a:latin typeface="Corbel" pitchFamily="34" charset="0"/>
              </a:rPr>
              <a:t>Visa</a:t>
            </a:r>
            <a:r>
              <a:rPr lang="fr-FR" dirty="0" smtClean="0">
                <a:solidFill>
                  <a:srgbClr val="0070C0"/>
                </a:solidFill>
                <a:latin typeface="Corbel" pitchFamily="34" charset="0"/>
              </a:rPr>
              <a:t> </a:t>
            </a:r>
            <a:r>
              <a:rPr lang="fr-FR" dirty="0" smtClean="0">
                <a:latin typeface="Corbel" pitchFamily="34" charset="0"/>
              </a:rPr>
              <a:t>(e-mail/fax pour les consulats et les bureaux d'émigration)</a:t>
            </a:r>
          </a:p>
          <a:p>
            <a:pPr marL="514350" indent="-514350" algn="just">
              <a:buClr>
                <a:schemeClr val="accent3"/>
              </a:buClr>
              <a:buFont typeface="Wingdings" pitchFamily="2" charset="2"/>
              <a:buChar char="Ø"/>
            </a:pPr>
            <a:endParaRPr lang="fr-FR" sz="1100" dirty="0" smtClean="0">
              <a:latin typeface="Corbel" pitchFamily="34" charset="0"/>
            </a:endParaRPr>
          </a:p>
          <a:p>
            <a:pPr marL="514350" indent="-514350" algn="just">
              <a:buClr>
                <a:schemeClr val="accent3"/>
              </a:buClr>
              <a:buFont typeface="Wingdings" pitchFamily="2" charset="2"/>
              <a:buChar char="Ø"/>
            </a:pPr>
            <a:endParaRPr lang="fr-FR" sz="1100" dirty="0" smtClean="0">
              <a:latin typeface="Corbel" pitchFamily="34" charset="0"/>
            </a:endParaRPr>
          </a:p>
          <a:p>
            <a:pPr marL="514350" indent="-514350" algn="just">
              <a:buClr>
                <a:schemeClr val="accent3"/>
              </a:buClr>
              <a:buFont typeface="Wingdings" pitchFamily="2" charset="2"/>
              <a:buChar char="Ø"/>
            </a:pPr>
            <a:r>
              <a:rPr lang="fr-FR" dirty="0" smtClean="0">
                <a:latin typeface="Corbel" pitchFamily="34" charset="0"/>
              </a:rPr>
              <a:t>Préparation du </a:t>
            </a:r>
            <a:r>
              <a:rPr lang="fr-FR" sz="3100" b="1" dirty="0" smtClean="0">
                <a:solidFill>
                  <a:schemeClr val="accent6">
                    <a:lumMod val="75000"/>
                  </a:schemeClr>
                </a:solidFill>
                <a:latin typeface="Corbel" pitchFamily="34" charset="0"/>
              </a:rPr>
              <a:t>contrat d'études </a:t>
            </a:r>
            <a:r>
              <a:rPr lang="fr-FR" dirty="0" smtClean="0">
                <a:latin typeface="Corbel" pitchFamily="34" charset="0"/>
              </a:rPr>
              <a:t>(orientation, soutien à la reconnaissance académique) et du </a:t>
            </a:r>
            <a:r>
              <a:rPr lang="fr-FR" sz="3100" b="1" dirty="0" smtClean="0">
                <a:solidFill>
                  <a:schemeClr val="accent6">
                    <a:lumMod val="75000"/>
                  </a:schemeClr>
                </a:solidFill>
                <a:latin typeface="Corbel" pitchFamily="34" charset="0"/>
              </a:rPr>
              <a:t>programme de travail</a:t>
            </a:r>
          </a:p>
          <a:p>
            <a:pPr algn="just">
              <a:buClr>
                <a:schemeClr val="accent3"/>
              </a:buClr>
              <a:buFont typeface="Wingdings" pitchFamily="2" charset="2"/>
              <a:buChar char="Ø"/>
            </a:pPr>
            <a:endParaRPr lang="fr-FR" sz="1100" dirty="0" smtClean="0">
              <a:latin typeface="Corbel" pitchFamily="34" charset="0"/>
            </a:endParaRPr>
          </a:p>
          <a:p>
            <a:pPr algn="just">
              <a:buClr>
                <a:schemeClr val="accent3"/>
              </a:buClr>
              <a:buFont typeface="Wingdings" pitchFamily="2" charset="2"/>
              <a:buChar char="Ø"/>
            </a:pPr>
            <a:endParaRPr lang="fr-FR" sz="1100" dirty="0" smtClean="0">
              <a:latin typeface="Corbel" pitchFamily="34" charset="0"/>
            </a:endParaRPr>
          </a:p>
          <a:p>
            <a:pPr marL="514350" indent="-514350" algn="just">
              <a:buClr>
                <a:schemeClr val="accent3"/>
              </a:buClr>
              <a:buFont typeface="Wingdings" pitchFamily="2" charset="2"/>
              <a:buChar char="Ø"/>
            </a:pPr>
            <a:r>
              <a:rPr lang="fr-FR" sz="3100" b="1" dirty="0" smtClean="0">
                <a:solidFill>
                  <a:schemeClr val="accent6">
                    <a:lumMod val="75000"/>
                  </a:schemeClr>
                </a:solidFill>
                <a:latin typeface="Corbel" pitchFamily="34" charset="0"/>
              </a:rPr>
              <a:t>Surveillance</a:t>
            </a:r>
            <a:r>
              <a:rPr lang="fr-FR" dirty="0" smtClean="0">
                <a:latin typeface="Corbel" pitchFamily="34" charset="0"/>
              </a:rPr>
              <a:t> lors de sa mobilité pour éviter la fuite des cerveaux</a:t>
            </a:r>
            <a:endParaRPr lang="fr-FR" sz="1100" b="1" dirty="0" smtClean="0">
              <a:solidFill>
                <a:srgbClr val="0070C0"/>
              </a:solidFill>
              <a:latin typeface="Corbel" pitchFamily="34" charset="0"/>
            </a:endParaRPr>
          </a:p>
          <a:p>
            <a:pPr algn="just">
              <a:buClr>
                <a:schemeClr val="accent3"/>
              </a:buClr>
              <a:buNone/>
            </a:pPr>
            <a:endParaRPr lang="fr-FR" sz="1100" b="1" dirty="0" smtClean="0">
              <a:solidFill>
                <a:srgbClr val="0070C0"/>
              </a:solidFill>
              <a:latin typeface="Corbel" pitchFamily="34" charset="0"/>
            </a:endParaRPr>
          </a:p>
          <a:p>
            <a:pPr marL="514350" indent="-514350" algn="just">
              <a:buClr>
                <a:schemeClr val="accent3"/>
              </a:buClr>
              <a:buFont typeface="Wingdings" pitchFamily="2" charset="2"/>
              <a:buChar char="Ø"/>
            </a:pPr>
            <a:r>
              <a:rPr lang="fr-FR" b="1" dirty="0" smtClean="0">
                <a:solidFill>
                  <a:schemeClr val="accent6">
                    <a:lumMod val="75000"/>
                  </a:schemeClr>
                </a:solidFill>
                <a:latin typeface="Corbel" pitchFamily="34" charset="0"/>
              </a:rPr>
              <a:t>Séance préparatoire </a:t>
            </a:r>
            <a:r>
              <a:rPr lang="fr-FR" dirty="0" smtClean="0">
                <a:latin typeface="Corbel" pitchFamily="34" charset="0"/>
              </a:rPr>
              <a:t>avant la mobilité</a:t>
            </a:r>
            <a:endParaRPr lang="fr-FR" sz="1100" dirty="0" smtClean="0">
              <a:latin typeface="Corbel" pitchFamily="34" charset="0"/>
            </a:endParaRPr>
          </a:p>
          <a:p>
            <a:pPr algn="just">
              <a:buClr>
                <a:schemeClr val="accent3"/>
              </a:buClr>
              <a:buFont typeface="Wingdings" pitchFamily="2" charset="2"/>
              <a:buChar char="Ø"/>
            </a:pPr>
            <a:endParaRPr lang="fr-FR" sz="1100" dirty="0" smtClean="0">
              <a:solidFill>
                <a:schemeClr val="accent6">
                  <a:lumMod val="75000"/>
                </a:schemeClr>
              </a:solidFill>
              <a:latin typeface="Corbel" pitchFamily="34" charset="0"/>
            </a:endParaRPr>
          </a:p>
          <a:p>
            <a:pPr algn="just">
              <a:buClr>
                <a:schemeClr val="accent3"/>
              </a:buClr>
              <a:buFont typeface="Wingdings" pitchFamily="2" charset="2"/>
              <a:buChar char="Ø"/>
            </a:pPr>
            <a:endParaRPr lang="fr-FR" sz="1100" dirty="0" smtClean="0">
              <a:solidFill>
                <a:schemeClr val="accent6">
                  <a:lumMod val="75000"/>
                </a:schemeClr>
              </a:solidFill>
              <a:latin typeface="Corbel" pitchFamily="34" charset="0"/>
            </a:endParaRPr>
          </a:p>
          <a:p>
            <a:pPr marL="514350" indent="-514350" algn="just">
              <a:buClr>
                <a:schemeClr val="accent3"/>
              </a:buClr>
              <a:buFont typeface="Wingdings" pitchFamily="2" charset="2"/>
              <a:buChar char="Ø"/>
            </a:pPr>
            <a:r>
              <a:rPr lang="fr-FR" b="1" dirty="0" smtClean="0">
                <a:solidFill>
                  <a:schemeClr val="accent6">
                    <a:lumMod val="75000"/>
                  </a:schemeClr>
                </a:solidFill>
                <a:latin typeface="Corbel" pitchFamily="34" charset="0"/>
              </a:rPr>
              <a:t>Cours de langue </a:t>
            </a:r>
            <a:r>
              <a:rPr lang="fr-FR" dirty="0" smtClean="0">
                <a:latin typeface="Corbel" pitchFamily="34" charset="0"/>
              </a:rPr>
              <a:t>(si possible)</a:t>
            </a:r>
            <a:endParaRPr lang="pt-PT" dirty="0">
              <a:solidFill>
                <a:schemeClr val="accent6"/>
              </a:solidFill>
              <a:latin typeface="Corbe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lstStyle/>
          <a:p>
            <a:r>
              <a:rPr lang="fr-FR" b="1" dirty="0" smtClean="0">
                <a:solidFill>
                  <a:schemeClr val="accent3">
                    <a:lumMod val="75000"/>
                  </a:schemeClr>
                </a:solidFill>
                <a:latin typeface="Helvetica Condensed" pitchFamily="34" charset="0"/>
                <a:ea typeface="BatangChe" pitchFamily="49" charset="-127"/>
                <a:cs typeface="Levenim MT" pitchFamily="2" charset="-79"/>
              </a:rPr>
              <a:t>Soutien fournit aux boursiers</a:t>
            </a:r>
            <a:endParaRPr lang="pt-PT" dirty="0">
              <a:solidFill>
                <a:schemeClr val="accent3">
                  <a:lumMod val="75000"/>
                </a:schemeClr>
              </a:solidFill>
            </a:endParaRPr>
          </a:p>
        </p:txBody>
      </p:sp>
      <p:sp>
        <p:nvSpPr>
          <p:cNvPr id="3" name="Marcador de Posição de Conteúdo 2"/>
          <p:cNvSpPr>
            <a:spLocks noGrp="1"/>
          </p:cNvSpPr>
          <p:nvPr>
            <p:ph idx="1"/>
          </p:nvPr>
        </p:nvSpPr>
        <p:spPr>
          <a:xfrm>
            <a:off x="457200" y="1600200"/>
            <a:ext cx="8229600" cy="4997152"/>
          </a:xfrm>
        </p:spPr>
        <p:txBody>
          <a:bodyPr>
            <a:normAutofit fontScale="62500" lnSpcReduction="20000"/>
          </a:bodyPr>
          <a:lstStyle/>
          <a:p>
            <a:pPr>
              <a:buNone/>
            </a:pPr>
            <a:r>
              <a:rPr lang="fr-FR" sz="4500" u="sng" dirty="0" smtClean="0">
                <a:solidFill>
                  <a:schemeClr val="accent6">
                    <a:lumMod val="75000"/>
                  </a:schemeClr>
                </a:solidFill>
                <a:latin typeface="Corbel" pitchFamily="34" charset="0"/>
              </a:rPr>
              <a:t>Par l’Institution d’Accueil</a:t>
            </a:r>
          </a:p>
          <a:p>
            <a:pPr>
              <a:buNone/>
            </a:pPr>
            <a:endParaRPr lang="fr-FR" u="sng" dirty="0" smtClean="0">
              <a:solidFill>
                <a:schemeClr val="accent6">
                  <a:lumMod val="75000"/>
                </a:schemeClr>
              </a:solidFill>
              <a:latin typeface="Corbel" pitchFamily="34" charset="0"/>
            </a:endParaRPr>
          </a:p>
          <a:p>
            <a:pPr algn="just">
              <a:buClr>
                <a:schemeClr val="accent3"/>
              </a:buClr>
              <a:buFont typeface="Wingdings" pitchFamily="2" charset="2"/>
              <a:buChar char="Ø"/>
            </a:pPr>
            <a:r>
              <a:rPr lang="fr-FR" sz="3500" b="1" dirty="0" smtClean="0">
                <a:solidFill>
                  <a:schemeClr val="accent6">
                    <a:lumMod val="75000"/>
                  </a:schemeClr>
                </a:solidFill>
                <a:latin typeface="Corbel" pitchFamily="34" charset="0"/>
              </a:rPr>
              <a:t>Visa</a:t>
            </a:r>
            <a:r>
              <a:rPr lang="fr-FR" sz="3500" dirty="0" smtClean="0">
                <a:solidFill>
                  <a:schemeClr val="accent6">
                    <a:lumMod val="75000"/>
                  </a:schemeClr>
                </a:solidFill>
                <a:latin typeface="Corbel" pitchFamily="34" charset="0"/>
              </a:rPr>
              <a:t> </a:t>
            </a:r>
            <a:r>
              <a:rPr lang="fr-FR" sz="3500" dirty="0" smtClean="0">
                <a:latin typeface="Corbel" pitchFamily="34" charset="0"/>
              </a:rPr>
              <a:t>(e-mail/fax pour les consulats et les bureaux d'émigration)</a:t>
            </a:r>
          </a:p>
          <a:p>
            <a:pPr algn="just">
              <a:buClr>
                <a:schemeClr val="accent3"/>
              </a:buClr>
              <a:buFont typeface="Wingdings" pitchFamily="2" charset="2"/>
              <a:buChar char="Ø"/>
            </a:pPr>
            <a:endParaRPr lang="fr-FR" dirty="0" smtClean="0">
              <a:latin typeface="Corbel" pitchFamily="34" charset="0"/>
            </a:endParaRPr>
          </a:p>
          <a:p>
            <a:pPr algn="just">
              <a:buClr>
                <a:schemeClr val="accent3"/>
              </a:buClr>
              <a:buFont typeface="Wingdings" pitchFamily="2" charset="2"/>
              <a:buChar char="Ø"/>
            </a:pPr>
            <a:endParaRPr lang="fr-FR" sz="1100" dirty="0" smtClean="0">
              <a:latin typeface="Corbel" pitchFamily="34" charset="0"/>
            </a:endParaRPr>
          </a:p>
          <a:p>
            <a:pPr algn="just">
              <a:buClr>
                <a:schemeClr val="accent3"/>
              </a:buClr>
              <a:buFont typeface="Wingdings" pitchFamily="2" charset="2"/>
              <a:buChar char="Ø"/>
            </a:pPr>
            <a:r>
              <a:rPr lang="fr-FR" sz="3500" dirty="0" smtClean="0">
                <a:latin typeface="Corbel" pitchFamily="34" charset="0"/>
              </a:rPr>
              <a:t>Préparation du </a:t>
            </a:r>
            <a:r>
              <a:rPr lang="fr-FR" sz="3500" b="1" dirty="0" smtClean="0">
                <a:solidFill>
                  <a:schemeClr val="accent6">
                    <a:lumMod val="75000"/>
                  </a:schemeClr>
                </a:solidFill>
                <a:latin typeface="Corbel" pitchFamily="34" charset="0"/>
              </a:rPr>
              <a:t>contrat d'études </a:t>
            </a:r>
            <a:r>
              <a:rPr lang="fr-FR" sz="3500" dirty="0" smtClean="0">
                <a:latin typeface="Corbel" pitchFamily="34" charset="0"/>
              </a:rPr>
              <a:t>(orientation sur le choix des sujets) et le </a:t>
            </a:r>
            <a:r>
              <a:rPr lang="fr-FR" sz="3500" b="1" dirty="0" smtClean="0">
                <a:solidFill>
                  <a:schemeClr val="accent6">
                    <a:lumMod val="75000"/>
                  </a:schemeClr>
                </a:solidFill>
                <a:latin typeface="Corbel" pitchFamily="34" charset="0"/>
              </a:rPr>
              <a:t>programme de travail</a:t>
            </a:r>
          </a:p>
          <a:p>
            <a:pPr algn="just">
              <a:buClr>
                <a:schemeClr val="accent3"/>
              </a:buClr>
              <a:buFont typeface="Wingdings" pitchFamily="2" charset="2"/>
              <a:buChar char="Ø"/>
            </a:pPr>
            <a:endParaRPr lang="fr-FR" b="1" dirty="0" smtClean="0">
              <a:solidFill>
                <a:schemeClr val="accent6"/>
              </a:solidFill>
              <a:latin typeface="Corbel" pitchFamily="34" charset="0"/>
            </a:endParaRPr>
          </a:p>
          <a:p>
            <a:pPr algn="just">
              <a:buClr>
                <a:schemeClr val="accent3"/>
              </a:buClr>
              <a:buFont typeface="Wingdings" pitchFamily="2" charset="2"/>
              <a:buChar char="Ø"/>
            </a:pPr>
            <a:r>
              <a:rPr lang="fr-FR" sz="3500" b="1" dirty="0" smtClean="0">
                <a:solidFill>
                  <a:schemeClr val="accent6">
                    <a:lumMod val="75000"/>
                  </a:schemeClr>
                </a:solidFill>
                <a:latin typeface="Corbel" pitchFamily="34" charset="0"/>
              </a:rPr>
              <a:t>Logement</a:t>
            </a:r>
            <a:r>
              <a:rPr lang="fr-FR" sz="3500" b="1" dirty="0" smtClean="0">
                <a:solidFill>
                  <a:schemeClr val="accent6"/>
                </a:solidFill>
                <a:latin typeface="Corbel" pitchFamily="34" charset="0"/>
              </a:rPr>
              <a:t> </a:t>
            </a:r>
            <a:r>
              <a:rPr lang="fr-FR" sz="3600" dirty="0" smtClean="0">
                <a:latin typeface="Corbel" pitchFamily="34" charset="0"/>
              </a:rPr>
              <a:t>(résidences ou maisons privées avec conditions spéciales)</a:t>
            </a:r>
          </a:p>
          <a:p>
            <a:pPr algn="just">
              <a:buClr>
                <a:schemeClr val="accent3"/>
              </a:buClr>
              <a:buFont typeface="Wingdings" pitchFamily="2" charset="2"/>
              <a:buChar char="Ø"/>
            </a:pPr>
            <a:endParaRPr lang="fr-FR" sz="3600" dirty="0" smtClean="0">
              <a:latin typeface="Corbel" pitchFamily="34" charset="0"/>
            </a:endParaRPr>
          </a:p>
          <a:p>
            <a:pPr algn="just">
              <a:buClr>
                <a:schemeClr val="accent3"/>
              </a:buClr>
              <a:buFont typeface="Wingdings" pitchFamily="2" charset="2"/>
              <a:buChar char="Ø"/>
            </a:pPr>
            <a:r>
              <a:rPr lang="fr-FR" sz="3500" b="1" dirty="0" smtClean="0">
                <a:solidFill>
                  <a:schemeClr val="accent6">
                    <a:lumMod val="75000"/>
                  </a:schemeClr>
                </a:solidFill>
                <a:latin typeface="Corbel" pitchFamily="34" charset="0"/>
              </a:rPr>
              <a:t>Argent</a:t>
            </a:r>
            <a:r>
              <a:rPr lang="fr-FR" sz="3500" b="1" dirty="0" smtClean="0">
                <a:solidFill>
                  <a:schemeClr val="accent6"/>
                </a:solidFill>
                <a:latin typeface="Corbel" pitchFamily="34" charset="0"/>
              </a:rPr>
              <a:t> </a:t>
            </a:r>
            <a:r>
              <a:rPr lang="fr-FR" sz="3500" dirty="0" smtClean="0">
                <a:latin typeface="Corbel" pitchFamily="34" charset="0"/>
              </a:rPr>
              <a:t>(chèque/ouverture de compte bancaire) </a:t>
            </a:r>
          </a:p>
          <a:p>
            <a:pPr algn="just">
              <a:buClr>
                <a:schemeClr val="accent3"/>
              </a:buClr>
              <a:buFont typeface="Wingdings" pitchFamily="2" charset="2"/>
              <a:buChar char="Ø"/>
            </a:pPr>
            <a:endParaRPr lang="fr-FR" sz="1100" dirty="0" smtClean="0">
              <a:latin typeface="Corbel" pitchFamily="34" charset="0"/>
            </a:endParaRPr>
          </a:p>
          <a:p>
            <a:pPr algn="just">
              <a:buClr>
                <a:schemeClr val="accent3"/>
              </a:buClr>
              <a:buFont typeface="Wingdings" pitchFamily="2" charset="2"/>
              <a:buChar char="Ø"/>
            </a:pPr>
            <a:endParaRPr lang="fr-FR" b="1" dirty="0" smtClean="0">
              <a:solidFill>
                <a:schemeClr val="accent6"/>
              </a:solidFill>
              <a:latin typeface="Corbel" pitchFamily="34" charset="0"/>
            </a:endParaRPr>
          </a:p>
          <a:p>
            <a:pPr algn="just">
              <a:buClr>
                <a:schemeClr val="accent3"/>
              </a:buClr>
              <a:buFont typeface="Wingdings" pitchFamily="2" charset="2"/>
              <a:buChar char="Ø"/>
            </a:pPr>
            <a:r>
              <a:rPr lang="fr-FR" sz="3500" b="1" dirty="0" smtClean="0">
                <a:solidFill>
                  <a:schemeClr val="accent6">
                    <a:lumMod val="75000"/>
                  </a:schemeClr>
                </a:solidFill>
                <a:latin typeface="Corbel" pitchFamily="34" charset="0"/>
              </a:rPr>
              <a:t>Suivi</a:t>
            </a:r>
            <a:r>
              <a:rPr lang="fr-FR" sz="3500" b="1" dirty="0" smtClean="0">
                <a:solidFill>
                  <a:srgbClr val="0070C0"/>
                </a:solidFill>
                <a:latin typeface="Corbel" pitchFamily="34" charset="0"/>
              </a:rPr>
              <a:t> </a:t>
            </a:r>
            <a:r>
              <a:rPr lang="fr-FR" sz="3500" dirty="0" smtClean="0">
                <a:latin typeface="Corbel" pitchFamily="34" charset="0"/>
              </a:rPr>
              <a:t>(information régulière et évaluation de la mobilité)</a:t>
            </a:r>
            <a:endParaRPr lang="fr-FR" sz="3500" dirty="0">
              <a:latin typeface="Corbe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395536" y="476672"/>
            <a:ext cx="8229600" cy="1143000"/>
          </a:xfrm>
        </p:spPr>
        <p:txBody>
          <a:bodyPr/>
          <a:lstStyle/>
          <a:p>
            <a:r>
              <a:rPr lang="fr-FR" b="1" dirty="0" smtClean="0">
                <a:solidFill>
                  <a:schemeClr val="accent3">
                    <a:lumMod val="75000"/>
                  </a:schemeClr>
                </a:solidFill>
                <a:latin typeface="Helvetica Condensed" pitchFamily="34" charset="0"/>
                <a:ea typeface="BatangChe" pitchFamily="49" charset="-127"/>
                <a:cs typeface="Levenim MT" pitchFamily="2" charset="-79"/>
              </a:rPr>
              <a:t>Soutien fourni aux boursiers</a:t>
            </a:r>
            <a:endParaRPr lang="pt-PT" dirty="0">
              <a:solidFill>
                <a:schemeClr val="accent3">
                  <a:lumMod val="75000"/>
                </a:schemeClr>
              </a:solidFill>
            </a:endParaRPr>
          </a:p>
        </p:txBody>
      </p:sp>
      <p:sp>
        <p:nvSpPr>
          <p:cNvPr id="3" name="Marcador de Posição de Conteúdo 2"/>
          <p:cNvSpPr>
            <a:spLocks noGrp="1"/>
          </p:cNvSpPr>
          <p:nvPr>
            <p:ph idx="1"/>
          </p:nvPr>
        </p:nvSpPr>
        <p:spPr/>
        <p:txBody>
          <a:bodyPr>
            <a:normAutofit fontScale="85000" lnSpcReduction="10000"/>
          </a:bodyPr>
          <a:lstStyle/>
          <a:p>
            <a:pPr>
              <a:buNone/>
            </a:pPr>
            <a:r>
              <a:rPr lang="fr-FR" sz="3800" u="sng" dirty="0" smtClean="0">
                <a:solidFill>
                  <a:schemeClr val="accent6">
                    <a:lumMod val="75000"/>
                  </a:schemeClr>
                </a:solidFill>
                <a:latin typeface="Corbel" pitchFamily="34" charset="0"/>
              </a:rPr>
              <a:t>Par l’Institution d’Accueil</a:t>
            </a:r>
          </a:p>
          <a:p>
            <a:pPr>
              <a:buNone/>
            </a:pPr>
            <a:endParaRPr lang="fr-FR" u="sng" dirty="0" smtClean="0">
              <a:solidFill>
                <a:schemeClr val="accent6"/>
              </a:solidFill>
              <a:latin typeface="Corbel" pitchFamily="34" charset="0"/>
            </a:endParaRPr>
          </a:p>
          <a:p>
            <a:pPr algn="just">
              <a:spcAft>
                <a:spcPts val="600"/>
              </a:spcAft>
              <a:buClr>
                <a:schemeClr val="accent3"/>
              </a:buClr>
              <a:buFont typeface="Wingdings" pitchFamily="2" charset="2"/>
              <a:buChar char="Ø"/>
            </a:pPr>
            <a:r>
              <a:rPr lang="fr-FR" dirty="0" smtClean="0">
                <a:latin typeface="Corbel" pitchFamily="34" charset="0"/>
              </a:rPr>
              <a:t>Réunion </a:t>
            </a:r>
            <a:r>
              <a:rPr lang="fr-FR" dirty="0" err="1" smtClean="0">
                <a:latin typeface="Corbel" pitchFamily="34" charset="0"/>
              </a:rPr>
              <a:t>E.Mundus</a:t>
            </a:r>
            <a:r>
              <a:rPr lang="fr-FR" dirty="0" smtClean="0">
                <a:latin typeface="Corbel" pitchFamily="34" charset="0"/>
              </a:rPr>
              <a:t> avec des informations pratiques</a:t>
            </a:r>
          </a:p>
          <a:p>
            <a:pPr algn="just">
              <a:spcAft>
                <a:spcPts val="600"/>
              </a:spcAft>
              <a:buClr>
                <a:schemeClr val="accent3"/>
              </a:buClr>
              <a:buFont typeface="Wingdings" pitchFamily="2" charset="2"/>
              <a:buChar char="Ø"/>
            </a:pPr>
            <a:endParaRPr lang="fr-FR" sz="1100" dirty="0" smtClean="0">
              <a:latin typeface="Corbel" pitchFamily="34" charset="0"/>
            </a:endParaRPr>
          </a:p>
          <a:p>
            <a:pPr algn="just">
              <a:spcAft>
                <a:spcPts val="600"/>
              </a:spcAft>
              <a:buClr>
                <a:schemeClr val="accent3"/>
              </a:buClr>
              <a:buFont typeface="Wingdings" pitchFamily="2" charset="2"/>
              <a:buChar char="Ø"/>
            </a:pPr>
            <a:r>
              <a:rPr lang="fr-FR" dirty="0" smtClean="0"/>
              <a:t>Session de bienvenue spécifique aux E. </a:t>
            </a:r>
            <a:r>
              <a:rPr lang="fr-FR" dirty="0" err="1" smtClean="0"/>
              <a:t>Mundus</a:t>
            </a:r>
            <a:endParaRPr lang="fr-FR" sz="1100" dirty="0" smtClean="0">
              <a:latin typeface="Corbel" pitchFamily="34" charset="0"/>
            </a:endParaRPr>
          </a:p>
          <a:p>
            <a:pPr algn="just">
              <a:spcAft>
                <a:spcPts val="600"/>
              </a:spcAft>
              <a:buClr>
                <a:schemeClr val="accent3"/>
              </a:buClr>
              <a:buFont typeface="Wingdings" pitchFamily="2" charset="2"/>
              <a:buChar char="Ø"/>
            </a:pPr>
            <a:r>
              <a:rPr lang="fr-FR" dirty="0" smtClean="0"/>
              <a:t>Session de bienvenue pour tous les étudiants</a:t>
            </a:r>
            <a:endParaRPr lang="fr-FR" sz="1100" dirty="0" smtClean="0">
              <a:latin typeface="Corbel" pitchFamily="34" charset="0"/>
            </a:endParaRPr>
          </a:p>
          <a:p>
            <a:pPr algn="just">
              <a:spcAft>
                <a:spcPts val="600"/>
              </a:spcAft>
              <a:buClr>
                <a:schemeClr val="accent3"/>
              </a:buClr>
              <a:buFont typeface="Wingdings" pitchFamily="2" charset="2"/>
              <a:buChar char="Ø"/>
            </a:pPr>
            <a:r>
              <a:rPr lang="fr-FR" b="1" dirty="0" smtClean="0">
                <a:solidFill>
                  <a:schemeClr val="accent6">
                    <a:lumMod val="75000"/>
                  </a:schemeClr>
                </a:solidFill>
                <a:latin typeface="Corbel" pitchFamily="34" charset="0"/>
              </a:rPr>
              <a:t>Buddy-system/</a:t>
            </a:r>
            <a:r>
              <a:rPr lang="fr-FR" b="1" dirty="0" err="1" smtClean="0">
                <a:solidFill>
                  <a:schemeClr val="accent6">
                    <a:lumMod val="75000"/>
                  </a:schemeClr>
                </a:solidFill>
                <a:latin typeface="Corbel" pitchFamily="34" charset="0"/>
              </a:rPr>
              <a:t>Tutor</a:t>
            </a:r>
            <a:r>
              <a:rPr lang="fr-FR" b="1" dirty="0" smtClean="0">
                <a:solidFill>
                  <a:srgbClr val="0070C0"/>
                </a:solidFill>
                <a:latin typeface="Corbel" pitchFamily="34" charset="0"/>
              </a:rPr>
              <a:t> </a:t>
            </a:r>
            <a:r>
              <a:rPr lang="fr-FR" dirty="0" smtClean="0">
                <a:latin typeface="Corbel" pitchFamily="34" charset="0"/>
              </a:rPr>
              <a:t>Erasmus </a:t>
            </a:r>
            <a:r>
              <a:rPr lang="fr-FR" dirty="0" err="1" smtClean="0">
                <a:latin typeface="Corbel" pitchFamily="34" charset="0"/>
              </a:rPr>
              <a:t>Mundus</a:t>
            </a:r>
            <a:r>
              <a:rPr lang="fr-FR" dirty="0" smtClean="0">
                <a:latin typeface="Corbel" pitchFamily="34" charset="0"/>
              </a:rPr>
              <a:t> </a:t>
            </a:r>
            <a:endParaRPr lang="fr-FR" b="1" dirty="0" smtClean="0">
              <a:solidFill>
                <a:srgbClr val="0070C0"/>
              </a:solidFill>
              <a:latin typeface="Corbel" pitchFamily="34" charset="0"/>
            </a:endParaRPr>
          </a:p>
          <a:p>
            <a:r>
              <a:rPr lang="fr-FR" dirty="0" smtClean="0"/>
              <a:t>Surveillance de la mobilité - </a:t>
            </a:r>
            <a:r>
              <a:rPr lang="fr-FR" b="1" dirty="0" smtClean="0">
                <a:solidFill>
                  <a:schemeClr val="accent6">
                    <a:lumMod val="75000"/>
                  </a:schemeClr>
                </a:solidFill>
                <a:latin typeface="Corbel" pitchFamily="34" charset="0"/>
              </a:rPr>
              <a:t>réunions obligatoires </a:t>
            </a:r>
            <a:r>
              <a:rPr lang="fr-FR" dirty="0" smtClean="0"/>
              <a:t>(régulière / mensuelle)</a:t>
            </a:r>
            <a:endParaRPr lang="pt-PT" dirty="0" smtClean="0"/>
          </a:p>
          <a:p>
            <a:endParaRPr lang="pt-P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548680"/>
            <a:ext cx="8229600" cy="1143000"/>
          </a:xfrm>
        </p:spPr>
        <p:txBody>
          <a:bodyPr/>
          <a:lstStyle/>
          <a:p>
            <a:r>
              <a:rPr lang="fr-FR" b="1" dirty="0" smtClean="0">
                <a:solidFill>
                  <a:schemeClr val="accent3">
                    <a:lumMod val="75000"/>
                  </a:schemeClr>
                </a:solidFill>
                <a:latin typeface="Helvetica Condensed" pitchFamily="34" charset="0"/>
                <a:ea typeface="BatangChe" pitchFamily="49" charset="-127"/>
                <a:cs typeface="Levenim MT" pitchFamily="2" charset="-79"/>
              </a:rPr>
              <a:t>Soutien fourni aux boursiers</a:t>
            </a:r>
            <a:endParaRPr lang="pt-PT" dirty="0">
              <a:solidFill>
                <a:schemeClr val="accent3">
                  <a:lumMod val="75000"/>
                </a:schemeClr>
              </a:solidFill>
            </a:endParaRPr>
          </a:p>
        </p:txBody>
      </p:sp>
      <p:sp>
        <p:nvSpPr>
          <p:cNvPr id="3" name="Marcador de Posição de Conteúdo 2"/>
          <p:cNvSpPr>
            <a:spLocks noGrp="1"/>
          </p:cNvSpPr>
          <p:nvPr>
            <p:ph idx="1"/>
          </p:nvPr>
        </p:nvSpPr>
        <p:spPr/>
        <p:txBody>
          <a:bodyPr>
            <a:normAutofit fontScale="77500" lnSpcReduction="20000"/>
          </a:bodyPr>
          <a:lstStyle/>
          <a:p>
            <a:pPr>
              <a:buNone/>
            </a:pPr>
            <a:r>
              <a:rPr lang="fr-FR" sz="4100" u="sng" dirty="0" smtClean="0">
                <a:solidFill>
                  <a:schemeClr val="accent6">
                    <a:lumMod val="75000"/>
                  </a:schemeClr>
                </a:solidFill>
                <a:latin typeface="Corbel" pitchFamily="34" charset="0"/>
              </a:rPr>
              <a:t>Par l’Institution d’Accueil</a:t>
            </a:r>
          </a:p>
          <a:p>
            <a:pPr algn="just">
              <a:buClr>
                <a:srgbClr val="0070C0"/>
              </a:buClr>
              <a:buNone/>
            </a:pPr>
            <a:endParaRPr lang="es-ES" b="1" dirty="0">
              <a:solidFill>
                <a:srgbClr val="0070C0"/>
              </a:solidFill>
              <a:latin typeface="Corbel" pitchFamily="34" charset="0"/>
            </a:endParaRPr>
          </a:p>
          <a:p>
            <a:pPr algn="just">
              <a:buClr>
                <a:schemeClr val="accent3"/>
              </a:buClr>
              <a:buFont typeface="Wingdings" pitchFamily="2" charset="2"/>
              <a:buChar char="Ø"/>
            </a:pPr>
            <a:r>
              <a:rPr lang="fr-FR" sz="3100" b="1" dirty="0" smtClean="0">
                <a:solidFill>
                  <a:schemeClr val="accent6">
                    <a:lumMod val="75000"/>
                  </a:schemeClr>
                </a:solidFill>
                <a:latin typeface="Corbel" pitchFamily="34" charset="0"/>
              </a:rPr>
              <a:t>Cours de langue </a:t>
            </a:r>
            <a:r>
              <a:rPr lang="fr-FR" dirty="0" smtClean="0"/>
              <a:t>requis (langue d’enseignement ou autre)</a:t>
            </a:r>
          </a:p>
          <a:p>
            <a:pPr algn="just">
              <a:buClr>
                <a:schemeClr val="accent3"/>
              </a:buClr>
              <a:buFont typeface="Wingdings" pitchFamily="2" charset="2"/>
              <a:buChar char="Ø"/>
            </a:pPr>
            <a:endParaRPr lang="es-ES" sz="1100" dirty="0" smtClean="0">
              <a:solidFill>
                <a:schemeClr val="accent6">
                  <a:lumMod val="75000"/>
                </a:schemeClr>
              </a:solidFill>
              <a:latin typeface="Corbel" pitchFamily="34" charset="0"/>
            </a:endParaRPr>
          </a:p>
          <a:p>
            <a:pPr algn="just">
              <a:spcAft>
                <a:spcPts val="600"/>
              </a:spcAft>
              <a:buClr>
                <a:schemeClr val="accent3"/>
              </a:buClr>
              <a:buFont typeface="Wingdings" pitchFamily="2" charset="2"/>
              <a:buChar char="Ø"/>
            </a:pPr>
            <a:r>
              <a:rPr lang="fr-FR" sz="3100" b="1" dirty="0" smtClean="0">
                <a:solidFill>
                  <a:schemeClr val="accent6">
                    <a:lumMod val="75000"/>
                  </a:schemeClr>
                </a:solidFill>
                <a:latin typeface="Corbel" pitchFamily="34" charset="0"/>
              </a:rPr>
              <a:t>Soutien à l’arrivée </a:t>
            </a:r>
            <a:r>
              <a:rPr lang="fr-FR" dirty="0" smtClean="0"/>
              <a:t>(accueil à l'aéroport, l'appui administratif dans le bureau d'émigration, à la banque, dans la résidence et dans le cours de langue)</a:t>
            </a:r>
            <a:endParaRPr lang="es-ES" sz="1100" dirty="0" smtClean="0">
              <a:latin typeface="Corbel" pitchFamily="34" charset="0"/>
            </a:endParaRPr>
          </a:p>
          <a:p>
            <a:pPr algn="just">
              <a:spcAft>
                <a:spcPts val="600"/>
              </a:spcAft>
              <a:buClr>
                <a:schemeClr val="accent3"/>
              </a:buClr>
              <a:buFont typeface="Wingdings" pitchFamily="2" charset="2"/>
              <a:buChar char="Ø"/>
            </a:pPr>
            <a:r>
              <a:rPr lang="fr-FR" sz="3100" b="1" dirty="0" smtClean="0">
                <a:solidFill>
                  <a:schemeClr val="accent6">
                    <a:lumMod val="75000"/>
                  </a:schemeClr>
                </a:solidFill>
                <a:latin typeface="Corbel" pitchFamily="34" charset="0"/>
              </a:rPr>
              <a:t>Activités d'intégration et culturelles </a:t>
            </a:r>
            <a:r>
              <a:rPr lang="fr-FR" dirty="0" smtClean="0"/>
              <a:t>promues par les relations internationales ou par associations d’étudiantes internationales (par exemple ESN)</a:t>
            </a:r>
            <a:endParaRPr lang="es-ES" sz="1100" dirty="0" smtClean="0">
              <a:latin typeface="Corbel" pitchFamily="34" charset="0"/>
            </a:endParaRPr>
          </a:p>
          <a:p>
            <a:pPr algn="just">
              <a:spcAft>
                <a:spcPts val="600"/>
              </a:spcAft>
              <a:buClr>
                <a:schemeClr val="accent3"/>
              </a:buClr>
              <a:buFont typeface="Wingdings" pitchFamily="2" charset="2"/>
              <a:buChar char="Ø"/>
            </a:pPr>
            <a:r>
              <a:rPr lang="fr-FR" dirty="0" smtClean="0"/>
              <a:t>Suivi scolaire par le contact avec les facultés et les </a:t>
            </a:r>
            <a:r>
              <a:rPr lang="fr-FR" sz="3100" b="1" dirty="0" smtClean="0">
                <a:solidFill>
                  <a:schemeClr val="accent6">
                    <a:lumMod val="75000"/>
                  </a:schemeClr>
                </a:solidFill>
                <a:latin typeface="Corbel" pitchFamily="34" charset="0"/>
              </a:rPr>
              <a:t>rapports intermédiaires activités</a:t>
            </a:r>
            <a:endParaRPr lang="pt-PT" sz="3100" b="1" dirty="0">
              <a:solidFill>
                <a:schemeClr val="accent6">
                  <a:lumMod val="75000"/>
                </a:schemeClr>
              </a:solidFill>
              <a:latin typeface="Corbe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548680"/>
            <a:ext cx="8229600" cy="1143000"/>
          </a:xfrm>
        </p:spPr>
        <p:txBody>
          <a:bodyPr>
            <a:normAutofit/>
          </a:bodyPr>
          <a:lstStyle/>
          <a:p>
            <a:r>
              <a:rPr lang="fr-FR" b="1" dirty="0" smtClean="0">
                <a:solidFill>
                  <a:schemeClr val="accent3">
                    <a:lumMod val="75000"/>
                  </a:schemeClr>
                </a:solidFill>
                <a:latin typeface="Helvetica Condensed" pitchFamily="34" charset="0"/>
                <a:ea typeface="BatangChe" pitchFamily="49" charset="-127"/>
                <a:cs typeface="Levenim MT" pitchFamily="2" charset="-79"/>
              </a:rPr>
              <a:t>Merci de votre attention</a:t>
            </a:r>
            <a:endParaRPr lang="pt-PT" b="1" dirty="0">
              <a:solidFill>
                <a:schemeClr val="accent3">
                  <a:lumMod val="75000"/>
                </a:schemeClr>
              </a:solidFill>
              <a:latin typeface="Helvetica Condensed" pitchFamily="34" charset="0"/>
              <a:ea typeface="BatangChe" pitchFamily="49" charset="-127"/>
              <a:cs typeface="Levenim MT" pitchFamily="2" charset="-79"/>
            </a:endParaRPr>
          </a:p>
        </p:txBody>
      </p:sp>
      <p:pic>
        <p:nvPicPr>
          <p:cNvPr id="5" name="Picture 6" descr="43 Erasmus.jpg"/>
          <p:cNvPicPr>
            <a:picLocks noGrp="1" noChangeAspect="1"/>
          </p:cNvPicPr>
          <p:nvPr>
            <p:ph idx="1"/>
          </p:nvPr>
        </p:nvPicPr>
        <p:blipFill>
          <a:blip r:embed="rId3" cstate="print"/>
          <a:srcRect l="3538" t="15160" r="3538" b="8192"/>
          <a:stretch>
            <a:fillRect/>
          </a:stretch>
        </p:blipFill>
        <p:spPr>
          <a:xfrm>
            <a:off x="526596" y="1600200"/>
            <a:ext cx="8090808" cy="4525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539552" y="548680"/>
            <a:ext cx="8229600" cy="1143000"/>
          </a:xfrm>
        </p:spPr>
        <p:txBody>
          <a:bodyPr>
            <a:normAutofit/>
          </a:bodyPr>
          <a:lstStyle/>
          <a:p>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Le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programme</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Erasmus</a:t>
            </a:r>
            <a:r>
              <a:rPr lang="pt-PT" sz="4000" b="1" dirty="0" smtClean="0">
                <a:solidFill>
                  <a:schemeClr val="accent3">
                    <a:lumMod val="75000"/>
                  </a:schemeClr>
                </a:solidFill>
                <a:latin typeface="Helvetica Condensed" pitchFamily="34" charset="0"/>
                <a:ea typeface="BatangChe" pitchFamily="49" charset="-127"/>
                <a:cs typeface="Levenim MT" pitchFamily="2" charset="-79"/>
              </a:rPr>
              <a:t> </a:t>
            </a:r>
            <a:r>
              <a:rPr lang="pt-PT" sz="4000" b="1" dirty="0" err="1" smtClean="0">
                <a:solidFill>
                  <a:schemeClr val="accent3">
                    <a:lumMod val="75000"/>
                  </a:schemeClr>
                </a:solidFill>
                <a:latin typeface="Helvetica Condensed" pitchFamily="34" charset="0"/>
                <a:ea typeface="BatangChe" pitchFamily="49" charset="-127"/>
                <a:cs typeface="Levenim MT" pitchFamily="2" charset="-79"/>
              </a:rPr>
              <a:t>Mundus</a:t>
            </a:r>
            <a:endParaRPr lang="pt-PT" sz="4000" dirty="0">
              <a:solidFill>
                <a:schemeClr val="accent3">
                  <a:lumMod val="75000"/>
                </a:schemeClr>
              </a:solidFill>
            </a:endParaRPr>
          </a:p>
        </p:txBody>
      </p:sp>
      <p:sp>
        <p:nvSpPr>
          <p:cNvPr id="3" name="Marcador de Posição de Conteúdo 2"/>
          <p:cNvSpPr>
            <a:spLocks noGrp="1"/>
          </p:cNvSpPr>
          <p:nvPr>
            <p:ph idx="1"/>
          </p:nvPr>
        </p:nvSpPr>
        <p:spPr/>
        <p:txBody>
          <a:bodyPr>
            <a:normAutofit fontScale="77500" lnSpcReduction="20000"/>
          </a:bodyPr>
          <a:lstStyle/>
          <a:p>
            <a:pPr>
              <a:buNone/>
            </a:pPr>
            <a:r>
              <a:rPr lang="fr-FR" sz="2600" dirty="0" smtClean="0">
                <a:latin typeface="Corbel" pitchFamily="34" charset="0"/>
              </a:rPr>
              <a:t>Les principaux objectifs de l'EMA2 - Volet 1 sont les suivants:</a:t>
            </a:r>
          </a:p>
          <a:p>
            <a:pPr>
              <a:buNone/>
            </a:pPr>
            <a:endParaRPr lang="fr-FR" sz="2600" dirty="0" smtClean="0">
              <a:latin typeface="Corbel" pitchFamily="34" charset="0"/>
            </a:endParaRPr>
          </a:p>
          <a:p>
            <a:r>
              <a:rPr lang="fr-FR" sz="2600" dirty="0" smtClean="0">
                <a:latin typeface="Corbel" pitchFamily="34" charset="0"/>
              </a:rPr>
              <a:t>Promouvoir l'enseignement supérieur européen;</a:t>
            </a:r>
          </a:p>
          <a:p>
            <a:endParaRPr lang="fr-FR" sz="2600" dirty="0" smtClean="0">
              <a:latin typeface="Corbel" pitchFamily="34" charset="0"/>
            </a:endParaRPr>
          </a:p>
          <a:p>
            <a:r>
              <a:rPr lang="fr-FR" sz="2600" dirty="0">
                <a:latin typeface="Corbel" pitchFamily="34" charset="0"/>
              </a:rPr>
              <a:t>E</a:t>
            </a:r>
            <a:r>
              <a:rPr lang="fr-FR" sz="2600" dirty="0" smtClean="0">
                <a:latin typeface="Corbel" pitchFamily="34" charset="0"/>
              </a:rPr>
              <a:t>ncourager le renforcement et l'amélioration des perspectives de carrière des étudiants;</a:t>
            </a:r>
          </a:p>
          <a:p>
            <a:endParaRPr lang="fr-FR" sz="2600" dirty="0" smtClean="0">
              <a:latin typeface="Corbel" pitchFamily="34" charset="0"/>
            </a:endParaRPr>
          </a:p>
          <a:p>
            <a:r>
              <a:rPr lang="fr-FR" sz="2600" dirty="0">
                <a:latin typeface="Corbel" pitchFamily="34" charset="0"/>
              </a:rPr>
              <a:t>F</a:t>
            </a:r>
            <a:r>
              <a:rPr lang="fr-FR" sz="2600" dirty="0" smtClean="0">
                <a:latin typeface="Corbel" pitchFamily="34" charset="0"/>
              </a:rPr>
              <a:t>avoriser la compréhension interculturelle par la coopération avec les pays tiers, en harmonie avec les objectifs européens de politique extérieure, en vue de contribuer au développement durable des pays tiers de l'enseignement supérieur.</a:t>
            </a:r>
          </a:p>
          <a:p>
            <a:endParaRPr lang="fr-FR" sz="2600" dirty="0" smtClean="0">
              <a:latin typeface="Corbel" pitchFamily="34" charset="0"/>
            </a:endParaRPr>
          </a:p>
          <a:p>
            <a:r>
              <a:rPr lang="fr-FR" sz="2600" dirty="0" smtClean="0">
                <a:latin typeface="Corbel" pitchFamily="34" charset="0"/>
              </a:rPr>
              <a:t>Ce volet inclut des partenariats entre les pays européens et d’autres institutions d'enseignement supérieur, l'échange et la mobilité dans l'enseignement supérieur à plusieurs niveaux, et aussi un système de bourses.</a:t>
            </a:r>
          </a:p>
          <a:p>
            <a:endParaRPr lang="fr-F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a:xfrm>
            <a:off x="467544" y="692696"/>
            <a:ext cx="8229600" cy="1143000"/>
          </a:xfrm>
        </p:spPr>
        <p:txBody>
          <a:bodyPr>
            <a:normAutofit/>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Le</a:t>
            </a:r>
            <a:r>
              <a:rPr lang="pt-PT" b="1" dirty="0" smtClean="0">
                <a:solidFill>
                  <a:schemeClr val="accent3">
                    <a:lumMod val="75000"/>
                  </a:schemeClr>
                </a:solidFill>
                <a:latin typeface="Helvetica Condensed" pitchFamily="34" charset="0"/>
                <a:ea typeface="BatangChe" pitchFamily="49" charset="-127"/>
                <a:cs typeface="Levenim MT" pitchFamily="2" charset="-79"/>
              </a:rPr>
              <a:t> </a:t>
            </a:r>
            <a:r>
              <a:rPr lang="pt-PT" b="1" dirty="0" err="1" smtClean="0">
                <a:solidFill>
                  <a:schemeClr val="accent3">
                    <a:lumMod val="75000"/>
                  </a:schemeClr>
                </a:solidFill>
                <a:latin typeface="Helvetica Condensed" pitchFamily="34" charset="0"/>
                <a:ea typeface="BatangChe" pitchFamily="49" charset="-127"/>
                <a:cs typeface="Levenim MT" pitchFamily="2" charset="-79"/>
              </a:rPr>
              <a:t>Partenariat</a:t>
            </a:r>
            <a:r>
              <a:rPr lang="pt-PT" b="1" dirty="0" smtClean="0">
                <a:solidFill>
                  <a:schemeClr val="accent3">
                    <a:lumMod val="75000"/>
                  </a:schemeClr>
                </a:solidFill>
                <a:latin typeface="Helvetica Condensed" pitchFamily="34" charset="0"/>
                <a:ea typeface="BatangChe" pitchFamily="49" charset="-127"/>
                <a:cs typeface="Levenim MT" pitchFamily="2" charset="-79"/>
              </a:rPr>
              <a:t> ANGLE</a:t>
            </a:r>
          </a:p>
        </p:txBody>
      </p:sp>
      <p:sp>
        <p:nvSpPr>
          <p:cNvPr id="3" name="Marcador de Posição de Conteúdo 2"/>
          <p:cNvSpPr>
            <a:spLocks noGrp="1"/>
          </p:cNvSpPr>
          <p:nvPr>
            <p:ph idx="1"/>
          </p:nvPr>
        </p:nvSpPr>
        <p:spPr>
          <a:xfrm>
            <a:off x="179512" y="1600200"/>
            <a:ext cx="8784976" cy="4525963"/>
          </a:xfrm>
        </p:spPr>
        <p:txBody>
          <a:bodyPr>
            <a:normAutofit fontScale="77500" lnSpcReduction="20000"/>
          </a:bodyPr>
          <a:lstStyle/>
          <a:p>
            <a:pPr algn="just">
              <a:lnSpc>
                <a:spcPct val="150000"/>
              </a:lnSpc>
            </a:pPr>
            <a:endParaRPr lang="fr-FR" sz="3100" dirty="0" smtClean="0">
              <a:latin typeface="Corbel" pitchFamily="34" charset="0"/>
            </a:endParaRPr>
          </a:p>
          <a:p>
            <a:pPr algn="just">
              <a:lnSpc>
                <a:spcPct val="150000"/>
              </a:lnSpc>
            </a:pPr>
            <a:r>
              <a:rPr lang="fr-FR" sz="3100" dirty="0" smtClean="0">
                <a:latin typeface="Corbel" pitchFamily="34" charset="0"/>
              </a:rPr>
              <a:t>Le </a:t>
            </a:r>
            <a:r>
              <a:rPr lang="fr-FR" sz="3100" dirty="0" smtClean="0">
                <a:latin typeface="Corbel" pitchFamily="34" charset="0"/>
              </a:rPr>
              <a:t>Consortium ANGLE comprend 11 universités européennes, 9 Institutions d’enseignement supérieur (EES) des Pays ACP et 32 associations.</a:t>
            </a:r>
            <a:endParaRPr lang="pt-PT" sz="3100" dirty="0" smtClean="0">
              <a:latin typeface="Corbel" pitchFamily="34" charset="0"/>
            </a:endParaRPr>
          </a:p>
          <a:p>
            <a:pPr algn="just">
              <a:lnSpc>
                <a:spcPct val="150000"/>
              </a:lnSpc>
            </a:pPr>
            <a:r>
              <a:rPr lang="fr-FR" sz="3100" dirty="0" smtClean="0">
                <a:latin typeface="Corbel" pitchFamily="34" charset="0"/>
              </a:rPr>
              <a:t>le projet prévoit 113 mobilités de </a:t>
            </a:r>
            <a:r>
              <a:rPr lang="pt-PT" b="1" u="sng" dirty="0" smtClean="0">
                <a:solidFill>
                  <a:schemeClr val="accent3">
                    <a:lumMod val="75000"/>
                  </a:schemeClr>
                </a:solidFill>
                <a:latin typeface="Corbel" pitchFamily="34" charset="0"/>
              </a:rPr>
              <a:t>Master </a:t>
            </a:r>
            <a:r>
              <a:rPr lang="pt-PT" b="1" u="sng" dirty="0" err="1" smtClean="0">
                <a:solidFill>
                  <a:schemeClr val="accent3">
                    <a:lumMod val="75000"/>
                  </a:schemeClr>
                </a:solidFill>
                <a:latin typeface="Corbel" pitchFamily="34" charset="0"/>
              </a:rPr>
              <a:t>mobilité</a:t>
            </a:r>
            <a:r>
              <a:rPr lang="pt-PT" b="1" u="sng" dirty="0" smtClean="0">
                <a:solidFill>
                  <a:schemeClr val="accent3">
                    <a:lumMod val="75000"/>
                  </a:schemeClr>
                </a:solidFill>
                <a:latin typeface="Corbel" pitchFamily="34" charset="0"/>
              </a:rPr>
              <a:t>, Master </a:t>
            </a:r>
            <a:r>
              <a:rPr lang="pt-PT" b="1" u="sng" dirty="0" err="1" smtClean="0">
                <a:solidFill>
                  <a:schemeClr val="accent3">
                    <a:lumMod val="75000"/>
                  </a:schemeClr>
                </a:solidFill>
                <a:latin typeface="Corbel" pitchFamily="34" charset="0"/>
              </a:rPr>
              <a:t>complet</a:t>
            </a:r>
            <a:r>
              <a:rPr lang="pt-PT" b="1" u="sng" dirty="0" smtClean="0">
                <a:solidFill>
                  <a:schemeClr val="accent3">
                    <a:lumMod val="75000"/>
                  </a:schemeClr>
                </a:solidFill>
                <a:latin typeface="Corbel" pitchFamily="34" charset="0"/>
              </a:rPr>
              <a:t>, </a:t>
            </a:r>
            <a:r>
              <a:rPr lang="pt-PT" b="1" u="sng" dirty="0" err="1" smtClean="0">
                <a:solidFill>
                  <a:schemeClr val="accent3">
                    <a:lumMod val="75000"/>
                  </a:schemeClr>
                </a:solidFill>
                <a:latin typeface="Corbel" pitchFamily="34" charset="0"/>
              </a:rPr>
              <a:t>Doctorat</a:t>
            </a:r>
            <a:r>
              <a:rPr lang="pt-PT" b="1" u="sng" dirty="0" smtClean="0">
                <a:solidFill>
                  <a:schemeClr val="accent3">
                    <a:lumMod val="75000"/>
                  </a:schemeClr>
                </a:solidFill>
                <a:latin typeface="Corbel" pitchFamily="34" charset="0"/>
              </a:rPr>
              <a:t> </a:t>
            </a:r>
            <a:r>
              <a:rPr lang="pt-PT" b="1" u="sng" dirty="0" err="1" smtClean="0">
                <a:solidFill>
                  <a:schemeClr val="accent3">
                    <a:lumMod val="75000"/>
                  </a:schemeClr>
                </a:solidFill>
                <a:latin typeface="Corbel" pitchFamily="34" charset="0"/>
              </a:rPr>
              <a:t>et</a:t>
            </a:r>
            <a:r>
              <a:rPr lang="pt-PT" b="1" u="sng" dirty="0" smtClean="0">
                <a:solidFill>
                  <a:schemeClr val="accent3">
                    <a:lumMod val="75000"/>
                  </a:schemeClr>
                </a:solidFill>
                <a:latin typeface="Corbel" pitchFamily="34" charset="0"/>
              </a:rPr>
              <a:t> </a:t>
            </a:r>
            <a:r>
              <a:rPr lang="fr-FR" b="1" u="sng" dirty="0" smtClean="0">
                <a:solidFill>
                  <a:schemeClr val="accent3">
                    <a:lumMod val="75000"/>
                  </a:schemeClr>
                </a:solidFill>
                <a:latin typeface="Corbel" pitchFamily="34" charset="0"/>
              </a:rPr>
              <a:t>personnel académique et administratif</a:t>
            </a:r>
            <a:endParaRPr lang="pt-PT" b="1" u="sng" dirty="0" smtClean="0">
              <a:solidFill>
                <a:schemeClr val="accent3">
                  <a:lumMod val="75000"/>
                </a:schemeClr>
              </a:solidFill>
              <a:latin typeface="Corbel" pitchFamily="34" charset="0"/>
            </a:endParaRPr>
          </a:p>
          <a:p>
            <a:pPr>
              <a:lnSpc>
                <a:spcPct val="150000"/>
              </a:lnSpc>
            </a:pPr>
            <a:endParaRPr lang="pt-PT" b="1" dirty="0" smtClean="0">
              <a:solidFill>
                <a:schemeClr val="accent6"/>
              </a:solidFill>
              <a:latin typeface="Corbel" pitchFamily="34" charset="0"/>
            </a:endParaRPr>
          </a:p>
          <a:p>
            <a:pPr algn="ctr">
              <a:lnSpc>
                <a:spcPct val="150000"/>
              </a:lnSpc>
            </a:pPr>
            <a:r>
              <a:rPr lang="pt-PT" b="1" dirty="0" smtClean="0">
                <a:solidFill>
                  <a:schemeClr val="accent6">
                    <a:lumMod val="75000"/>
                  </a:schemeClr>
                </a:solidFill>
                <a:latin typeface="Corbel" pitchFamily="34" charset="0"/>
              </a:rPr>
              <a:t>Flux des mobilités: ACP » Europe – Europe » ACP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Partenariat</a:t>
            </a:r>
            <a:endParaRPr lang="pt-PT" dirty="0">
              <a:solidFill>
                <a:schemeClr val="accent3">
                  <a:lumMod val="75000"/>
                </a:schemeClr>
              </a:solidFill>
            </a:endParaRP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xmlns="" val="2680885483"/>
              </p:ext>
            </p:extLst>
          </p:nvPr>
        </p:nvGraphicFramePr>
        <p:xfrm>
          <a:off x="285720" y="1285863"/>
          <a:ext cx="8429684" cy="4897287"/>
        </p:xfrm>
        <a:graphic>
          <a:graphicData uri="http://schemas.openxmlformats.org/drawingml/2006/table">
            <a:tbl>
              <a:tblPr firstRow="1" bandRow="1">
                <a:tableStyleId>{08FB837D-C827-4EFA-A057-4D05807E0F7C}</a:tableStyleId>
              </a:tblPr>
              <a:tblGrid>
                <a:gridCol w="4214842"/>
                <a:gridCol w="4214842"/>
              </a:tblGrid>
              <a:tr h="418312">
                <a:tc gridSpan="2">
                  <a:txBody>
                    <a:bodyPr/>
                    <a:lstStyle/>
                    <a:p>
                      <a:pPr algn="ctr"/>
                      <a:r>
                        <a:rPr lang="pt-PT" sz="2400" b="1" dirty="0" err="1" smtClean="0">
                          <a:latin typeface="Corbel" pitchFamily="34" charset="0"/>
                        </a:rPr>
                        <a:t>Partenaires</a:t>
                      </a:r>
                      <a:r>
                        <a:rPr lang="pt-PT" sz="2400" b="1" dirty="0" smtClean="0">
                          <a:latin typeface="Corbel" pitchFamily="34" charset="0"/>
                        </a:rPr>
                        <a:t> ACP</a:t>
                      </a:r>
                      <a:endParaRPr lang="pt-PT" sz="2400" b="1" dirty="0">
                        <a:latin typeface="Corbel" pitchFamily="34" charset="0"/>
                      </a:endParaRPr>
                    </a:p>
                  </a:txBody>
                  <a:tcPr/>
                </a:tc>
                <a:tc hMerge="1">
                  <a:txBody>
                    <a:bodyPr/>
                    <a:lstStyle/>
                    <a:p>
                      <a:endParaRPr lang="pt-PT" dirty="0"/>
                    </a:p>
                  </a:txBody>
                  <a:tcPr/>
                </a:tc>
              </a:tr>
              <a:tr h="406814">
                <a:tc>
                  <a:txBody>
                    <a:bodyPr/>
                    <a:lstStyle/>
                    <a:p>
                      <a:pPr algn="ctr"/>
                      <a:r>
                        <a:rPr lang="pt-PT" dirty="0" smtClean="0"/>
                        <a:t>Angola</a:t>
                      </a:r>
                      <a:endParaRPr lang="pt-PT" dirty="0"/>
                    </a:p>
                  </a:txBody>
                  <a:tcPr/>
                </a:tc>
                <a:tc>
                  <a:txBody>
                    <a:bodyPr/>
                    <a:lstStyle/>
                    <a:p>
                      <a:r>
                        <a:rPr lang="pt-PT" dirty="0" smtClean="0"/>
                        <a:t>Universidade</a:t>
                      </a:r>
                      <a:r>
                        <a:rPr lang="pt-PT" baseline="0" dirty="0" smtClean="0"/>
                        <a:t> Agostinho Neto</a:t>
                      </a:r>
                      <a:endParaRPr lang="pt-PT" dirty="0"/>
                    </a:p>
                  </a:txBody>
                  <a:tcPr/>
                </a:tc>
              </a:tr>
              <a:tr h="406814">
                <a:tc>
                  <a:txBody>
                    <a:bodyPr/>
                    <a:lstStyle/>
                    <a:p>
                      <a:pPr algn="ctr"/>
                      <a:r>
                        <a:rPr lang="pt-PT" dirty="0" err="1" smtClean="0"/>
                        <a:t>Cap-Vert</a:t>
                      </a:r>
                      <a:endParaRPr lang="pt-PT" dirty="0"/>
                    </a:p>
                  </a:txBody>
                  <a:tcPr/>
                </a:tc>
                <a:tc>
                  <a:txBody>
                    <a:bodyPr/>
                    <a:lstStyle/>
                    <a:p>
                      <a:r>
                        <a:rPr lang="pt-PT" dirty="0" smtClean="0"/>
                        <a:t>Universidade de Cabo Verde</a:t>
                      </a:r>
                      <a:endParaRPr lang="pt-PT" dirty="0"/>
                    </a:p>
                  </a:txBody>
                  <a:tcPr/>
                </a:tc>
              </a:tr>
              <a:tr h="406814">
                <a:tc>
                  <a:txBody>
                    <a:bodyPr/>
                    <a:lstStyle/>
                    <a:p>
                      <a:pPr algn="ctr"/>
                      <a:r>
                        <a:rPr lang="pt-PT" dirty="0" err="1" smtClean="0"/>
                        <a:t>Cameroun</a:t>
                      </a:r>
                      <a:endParaRPr lang="pt-PT" dirty="0"/>
                    </a:p>
                  </a:txBody>
                  <a:tcPr/>
                </a:tc>
                <a:tc>
                  <a:txBody>
                    <a:bodyPr/>
                    <a:lstStyle/>
                    <a:p>
                      <a:r>
                        <a:rPr lang="pt-PT" dirty="0" err="1" smtClean="0"/>
                        <a:t>Université</a:t>
                      </a:r>
                      <a:r>
                        <a:rPr lang="pt-PT" dirty="0" smtClean="0"/>
                        <a:t> de Yaoundé 1 </a:t>
                      </a:r>
                      <a:endParaRPr lang="pt-PT" dirty="0"/>
                    </a:p>
                  </a:txBody>
                  <a:tcPr/>
                </a:tc>
              </a:tr>
              <a:tr h="406814">
                <a:tc>
                  <a:txBody>
                    <a:bodyPr/>
                    <a:lstStyle/>
                    <a:p>
                      <a:pPr algn="ctr"/>
                      <a:r>
                        <a:rPr lang="pt-PT" dirty="0" err="1" smtClean="0"/>
                        <a:t>Fidji</a:t>
                      </a:r>
                      <a:endParaRPr lang="pt-PT" dirty="0"/>
                    </a:p>
                  </a:txBody>
                  <a:tcPr/>
                </a:tc>
                <a:tc>
                  <a:txBody>
                    <a:bodyPr/>
                    <a:lstStyle/>
                    <a:p>
                      <a:r>
                        <a:rPr lang="pt-PT" dirty="0" err="1" smtClean="0"/>
                        <a:t>The</a:t>
                      </a:r>
                      <a:r>
                        <a:rPr lang="pt-PT" dirty="0" smtClean="0"/>
                        <a:t> University </a:t>
                      </a:r>
                      <a:r>
                        <a:rPr lang="pt-PT" dirty="0" err="1" smtClean="0"/>
                        <a:t>of</a:t>
                      </a:r>
                      <a:r>
                        <a:rPr lang="pt-PT" dirty="0" smtClean="0"/>
                        <a:t> </a:t>
                      </a:r>
                      <a:r>
                        <a:rPr lang="pt-PT" dirty="0" err="1" smtClean="0"/>
                        <a:t>South</a:t>
                      </a:r>
                      <a:r>
                        <a:rPr lang="pt-PT" dirty="0" smtClean="0"/>
                        <a:t> </a:t>
                      </a:r>
                      <a:r>
                        <a:rPr lang="pt-PT" dirty="0" err="1" smtClean="0"/>
                        <a:t>Pacific</a:t>
                      </a:r>
                      <a:endParaRPr lang="pt-PT" dirty="0"/>
                    </a:p>
                  </a:txBody>
                  <a:tcPr/>
                </a:tc>
              </a:tr>
              <a:tr h="406814">
                <a:tc>
                  <a:txBody>
                    <a:bodyPr/>
                    <a:lstStyle/>
                    <a:p>
                      <a:pPr algn="ctr"/>
                      <a:r>
                        <a:rPr lang="pt-PT" dirty="0" err="1" smtClean="0"/>
                        <a:t>Madagascar</a:t>
                      </a:r>
                      <a:endParaRPr lang="pt-PT" dirty="0"/>
                    </a:p>
                  </a:txBody>
                  <a:tcPr/>
                </a:tc>
                <a:tc>
                  <a:txBody>
                    <a:bodyPr/>
                    <a:lstStyle/>
                    <a:p>
                      <a:r>
                        <a:rPr lang="pt-PT" dirty="0" err="1" smtClean="0"/>
                        <a:t>Université</a:t>
                      </a:r>
                      <a:r>
                        <a:rPr lang="pt-PT" dirty="0" smtClean="0"/>
                        <a:t> </a:t>
                      </a:r>
                      <a:r>
                        <a:rPr lang="pt-PT" dirty="0" err="1" smtClean="0"/>
                        <a:t>d’Antananarivo</a:t>
                      </a:r>
                      <a:endParaRPr lang="pt-PT" dirty="0"/>
                    </a:p>
                  </a:txBody>
                  <a:tcPr/>
                </a:tc>
              </a:tr>
              <a:tr h="371947">
                <a:tc>
                  <a:txBody>
                    <a:bodyPr/>
                    <a:lstStyle/>
                    <a:p>
                      <a:pPr algn="ctr"/>
                      <a:r>
                        <a:rPr lang="pt-PT" dirty="0" err="1" smtClean="0"/>
                        <a:t>Mozambique</a:t>
                      </a:r>
                      <a:endParaRPr lang="pt-PT" dirty="0"/>
                    </a:p>
                  </a:txBody>
                  <a:tcPr/>
                </a:tc>
                <a:tc>
                  <a:txBody>
                    <a:bodyPr/>
                    <a:lstStyle/>
                    <a:p>
                      <a:r>
                        <a:rPr lang="pt-PT" dirty="0" smtClean="0"/>
                        <a:t>Universidade Pedagógica</a:t>
                      </a:r>
                      <a:r>
                        <a:rPr lang="pt-PT" baseline="0" dirty="0" smtClean="0"/>
                        <a:t> de Moçambique</a:t>
                      </a:r>
                      <a:endParaRPr lang="pt-PT" dirty="0"/>
                    </a:p>
                  </a:txBody>
                  <a:tcPr/>
                </a:tc>
              </a:tr>
              <a:tr h="406814">
                <a:tc>
                  <a:txBody>
                    <a:bodyPr/>
                    <a:lstStyle/>
                    <a:p>
                      <a:pPr algn="ctr"/>
                      <a:r>
                        <a:rPr lang="pt-PT" dirty="0" err="1" smtClean="0"/>
                        <a:t>Kenya</a:t>
                      </a:r>
                      <a:endParaRPr lang="pt-PT" dirty="0"/>
                    </a:p>
                  </a:txBody>
                  <a:tcPr/>
                </a:tc>
                <a:tc>
                  <a:txBody>
                    <a:bodyPr/>
                    <a:lstStyle/>
                    <a:p>
                      <a:r>
                        <a:rPr lang="pt-PT" dirty="0" smtClean="0"/>
                        <a:t>University </a:t>
                      </a:r>
                      <a:r>
                        <a:rPr lang="pt-PT" dirty="0" err="1" smtClean="0"/>
                        <a:t>of</a:t>
                      </a:r>
                      <a:r>
                        <a:rPr lang="pt-PT" baseline="0" dirty="0" smtClean="0"/>
                        <a:t> Nairobi</a:t>
                      </a:r>
                      <a:endParaRPr lang="pt-PT" dirty="0"/>
                    </a:p>
                  </a:txBody>
                  <a:tcPr/>
                </a:tc>
              </a:tr>
              <a:tr h="406814">
                <a:tc>
                  <a:txBody>
                    <a:bodyPr/>
                    <a:lstStyle/>
                    <a:p>
                      <a:pPr algn="ctr"/>
                      <a:r>
                        <a:rPr lang="pt-PT" dirty="0" err="1" smtClean="0"/>
                        <a:t>Congo-Brazzaville</a:t>
                      </a:r>
                      <a:endParaRPr lang="pt-PT" dirty="0"/>
                    </a:p>
                  </a:txBody>
                  <a:tcPr/>
                </a:tc>
                <a:tc>
                  <a:txBody>
                    <a:bodyPr/>
                    <a:lstStyle/>
                    <a:p>
                      <a:r>
                        <a:rPr lang="pt-PT" dirty="0" err="1" smtClean="0"/>
                        <a:t>Université</a:t>
                      </a:r>
                      <a:r>
                        <a:rPr lang="pt-PT" dirty="0" smtClean="0"/>
                        <a:t> </a:t>
                      </a:r>
                      <a:r>
                        <a:rPr lang="pt-PT" dirty="0" err="1" smtClean="0"/>
                        <a:t>Marien</a:t>
                      </a:r>
                      <a:r>
                        <a:rPr lang="pt-PT" dirty="0" smtClean="0"/>
                        <a:t> </a:t>
                      </a:r>
                      <a:r>
                        <a:rPr lang="pt-PT" dirty="0" err="1" smtClean="0"/>
                        <a:t>Ngouabi</a:t>
                      </a:r>
                      <a:endParaRPr lang="pt-PT" dirty="0"/>
                    </a:p>
                  </a:txBody>
                  <a:tcPr/>
                </a:tc>
              </a:tr>
              <a:tr h="406814">
                <a:tc>
                  <a:txBody>
                    <a:bodyPr/>
                    <a:lstStyle/>
                    <a:p>
                      <a:pPr algn="ctr"/>
                      <a:r>
                        <a:rPr lang="pt-PT" dirty="0" err="1" smtClean="0"/>
                        <a:t>Sénégal</a:t>
                      </a:r>
                      <a:endParaRPr lang="pt-PT" dirty="0"/>
                    </a:p>
                  </a:txBody>
                  <a:tcPr/>
                </a:tc>
                <a:tc>
                  <a:txBody>
                    <a:bodyPr/>
                    <a:lstStyle/>
                    <a:p>
                      <a:r>
                        <a:rPr lang="pt-PT" dirty="0" err="1" smtClean="0"/>
                        <a:t>Université</a:t>
                      </a:r>
                      <a:r>
                        <a:rPr lang="pt-PT" dirty="0" smtClean="0"/>
                        <a:t> </a:t>
                      </a:r>
                      <a:r>
                        <a:rPr lang="pt-PT" dirty="0" err="1" smtClean="0"/>
                        <a:t>Cheikh</a:t>
                      </a:r>
                      <a:r>
                        <a:rPr lang="pt-PT" baseline="0" dirty="0" smtClean="0"/>
                        <a:t> Anta </a:t>
                      </a:r>
                      <a:r>
                        <a:rPr lang="pt-PT" baseline="0" dirty="0" err="1" smtClean="0"/>
                        <a:t>Diop</a:t>
                      </a:r>
                      <a:endParaRPr lang="pt-PT" dirty="0"/>
                    </a:p>
                  </a:txBody>
                  <a:tcPr/>
                </a:tc>
              </a:tr>
              <a:tr h="406814">
                <a:tc>
                  <a:txBody>
                    <a:bodyPr/>
                    <a:lstStyle/>
                    <a:p>
                      <a:pPr algn="ctr"/>
                      <a:r>
                        <a:rPr lang="pt-PT" dirty="0" smtClean="0"/>
                        <a:t>Timor</a:t>
                      </a:r>
                      <a:r>
                        <a:rPr lang="pt-PT" baseline="0" dirty="0" smtClean="0"/>
                        <a:t> oriental</a:t>
                      </a:r>
                      <a:endParaRPr lang="pt-PT" dirty="0"/>
                    </a:p>
                  </a:txBody>
                  <a:tcPr/>
                </a:tc>
                <a:tc>
                  <a:txBody>
                    <a:bodyPr/>
                    <a:lstStyle/>
                    <a:p>
                      <a:r>
                        <a:rPr lang="pt-PT" dirty="0" smtClean="0"/>
                        <a:t>Universidade Nacional Timor </a:t>
                      </a:r>
                      <a:r>
                        <a:rPr lang="pt-PT" dirty="0" err="1" smtClean="0"/>
                        <a:t>Lorosa’e</a:t>
                      </a:r>
                      <a:endParaRPr lang="pt-PT" dirty="0"/>
                    </a:p>
                  </a:txBody>
                  <a:tcPr/>
                </a:tc>
              </a:tr>
              <a:tr h="406814">
                <a:tc>
                  <a:txBody>
                    <a:bodyPr/>
                    <a:lstStyle/>
                    <a:p>
                      <a:pPr algn="ctr"/>
                      <a:r>
                        <a:rPr lang="pt-PT" dirty="0" err="1" smtClean="0"/>
                        <a:t>Trinté-et-Tobago</a:t>
                      </a:r>
                      <a:endParaRPr lang="pt-PT" dirty="0"/>
                    </a:p>
                  </a:txBody>
                  <a:tcPr/>
                </a:tc>
                <a:tc>
                  <a:txBody>
                    <a:bodyPr/>
                    <a:lstStyle/>
                    <a:p>
                      <a:r>
                        <a:rPr lang="pt-PT" dirty="0" smtClean="0"/>
                        <a:t>University </a:t>
                      </a:r>
                      <a:r>
                        <a:rPr lang="pt-PT" dirty="0" err="1" smtClean="0"/>
                        <a:t>of</a:t>
                      </a:r>
                      <a:r>
                        <a:rPr lang="pt-PT" dirty="0" smtClean="0"/>
                        <a:t> </a:t>
                      </a:r>
                      <a:r>
                        <a:rPr lang="pt-PT" dirty="0" err="1" smtClean="0"/>
                        <a:t>the</a:t>
                      </a:r>
                      <a:r>
                        <a:rPr lang="pt-PT" dirty="0" smtClean="0"/>
                        <a:t> </a:t>
                      </a:r>
                      <a:r>
                        <a:rPr lang="pt-PT" dirty="0" err="1" smtClean="0"/>
                        <a:t>West</a:t>
                      </a:r>
                      <a:r>
                        <a:rPr lang="pt-PT" dirty="0" smtClean="0"/>
                        <a:t> </a:t>
                      </a:r>
                      <a:r>
                        <a:rPr lang="pt-PT" dirty="0" err="1" smtClean="0"/>
                        <a:t>Indies</a:t>
                      </a:r>
                      <a:endParaRPr lang="pt-PT"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lide_dream_22.jpg"/>
          <p:cNvPicPr>
            <a:picLocks noChangeAspect="1"/>
          </p:cNvPicPr>
          <p:nvPr/>
        </p:nvPicPr>
        <p:blipFill>
          <a:blip r:embed="rId2" cstate="print"/>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Partenariat</a:t>
            </a:r>
            <a:endParaRPr lang="pt-PT" dirty="0">
              <a:solidFill>
                <a:schemeClr val="accent3">
                  <a:lumMod val="75000"/>
                </a:schemeClr>
              </a:solidFill>
            </a:endParaRPr>
          </a:p>
        </p:txBody>
      </p:sp>
      <p:graphicFrame>
        <p:nvGraphicFramePr>
          <p:cNvPr id="7" name="Marcador de Posição de Conteúdo 6"/>
          <p:cNvGraphicFramePr>
            <a:graphicFrameLocks noGrp="1"/>
          </p:cNvGraphicFramePr>
          <p:nvPr>
            <p:ph idx="1"/>
            <p:extLst>
              <p:ext uri="{D42A27DB-BD31-4B8C-83A1-F6EECF244321}">
                <p14:modId xmlns:p14="http://schemas.microsoft.com/office/powerpoint/2010/main" xmlns="" val="1716678615"/>
              </p:ext>
            </p:extLst>
          </p:nvPr>
        </p:nvGraphicFramePr>
        <p:xfrm>
          <a:off x="457200" y="1600200"/>
          <a:ext cx="8229600" cy="3855720"/>
        </p:xfrm>
        <a:graphic>
          <a:graphicData uri="http://schemas.openxmlformats.org/drawingml/2006/table">
            <a:tbl>
              <a:tblPr firstRow="1" bandRow="1">
                <a:tableStyleId>{08FB837D-C827-4EFA-A057-4D05807E0F7C}</a:tableStyleId>
              </a:tblPr>
              <a:tblGrid>
                <a:gridCol w="4114800"/>
                <a:gridCol w="4114800"/>
              </a:tblGrid>
              <a:tr h="370840">
                <a:tc gridSpan="2">
                  <a:txBody>
                    <a:bodyPr/>
                    <a:lstStyle/>
                    <a:p>
                      <a:pPr algn="ctr"/>
                      <a:r>
                        <a:rPr lang="pt-PT" sz="2800" b="1" dirty="0" err="1" smtClean="0">
                          <a:latin typeface="Corbel" pitchFamily="34" charset="0"/>
                        </a:rPr>
                        <a:t>Partenaires</a:t>
                      </a:r>
                      <a:r>
                        <a:rPr lang="pt-PT" sz="2800" b="1" dirty="0" smtClean="0">
                          <a:latin typeface="Corbel" pitchFamily="34" charset="0"/>
                        </a:rPr>
                        <a:t> </a:t>
                      </a:r>
                      <a:r>
                        <a:rPr lang="pt-PT" sz="2800" b="1" dirty="0" err="1" smtClean="0">
                          <a:latin typeface="Corbel" pitchFamily="34" charset="0"/>
                        </a:rPr>
                        <a:t>Européens</a:t>
                      </a:r>
                      <a:endParaRPr lang="pt-PT" sz="2800" b="1" dirty="0">
                        <a:latin typeface="Corbel" pitchFamily="34" charset="0"/>
                      </a:endParaRPr>
                    </a:p>
                  </a:txBody>
                  <a:tcPr/>
                </a:tc>
                <a:tc hMerge="1">
                  <a:txBody>
                    <a:bodyPr/>
                    <a:lstStyle/>
                    <a:p>
                      <a:endParaRPr lang="pt-PT" dirty="0"/>
                    </a:p>
                  </a:txBody>
                  <a:tcPr/>
                </a:tc>
              </a:tr>
              <a:tr h="370840">
                <a:tc>
                  <a:txBody>
                    <a:bodyPr/>
                    <a:lstStyle/>
                    <a:p>
                      <a:pPr algn="ctr"/>
                      <a:r>
                        <a:rPr lang="pt-PT" dirty="0" err="1" smtClean="0"/>
                        <a:t>Allemagne</a:t>
                      </a:r>
                      <a:endParaRPr lang="pt-PT" dirty="0"/>
                    </a:p>
                  </a:txBody>
                  <a:tcPr/>
                </a:tc>
                <a:tc>
                  <a:txBody>
                    <a:bodyPr/>
                    <a:lstStyle/>
                    <a:p>
                      <a:r>
                        <a:rPr lang="pt-PT" dirty="0" err="1" smtClean="0"/>
                        <a:t>Georg-August</a:t>
                      </a:r>
                      <a:r>
                        <a:rPr lang="pt-PT" dirty="0" smtClean="0"/>
                        <a:t> </a:t>
                      </a:r>
                      <a:r>
                        <a:rPr lang="pt-PT" dirty="0" err="1" smtClean="0"/>
                        <a:t>Universität</a:t>
                      </a:r>
                      <a:r>
                        <a:rPr lang="pt-PT" dirty="0" smtClean="0"/>
                        <a:t> </a:t>
                      </a:r>
                      <a:r>
                        <a:rPr lang="pt-PT" dirty="0" err="1" smtClean="0"/>
                        <a:t>Göettingen</a:t>
                      </a:r>
                      <a:endParaRPr lang="pt-PT" dirty="0"/>
                    </a:p>
                  </a:txBody>
                  <a:tcPr/>
                </a:tc>
              </a:tr>
              <a:tr h="370840">
                <a:tc>
                  <a:txBody>
                    <a:bodyPr/>
                    <a:lstStyle/>
                    <a:p>
                      <a:pPr algn="ctr"/>
                      <a:r>
                        <a:rPr lang="pt-PT" dirty="0" err="1" smtClean="0"/>
                        <a:t>Belgique</a:t>
                      </a:r>
                      <a:endParaRPr lang="pt-PT" dirty="0"/>
                    </a:p>
                  </a:txBody>
                  <a:tcPr/>
                </a:tc>
                <a:tc>
                  <a:txBody>
                    <a:bodyPr/>
                    <a:lstStyle/>
                    <a:p>
                      <a:r>
                        <a:rPr lang="pt-PT" dirty="0" err="1" smtClean="0"/>
                        <a:t>Université</a:t>
                      </a:r>
                      <a:r>
                        <a:rPr lang="pt-PT" dirty="0" smtClean="0"/>
                        <a:t> de </a:t>
                      </a:r>
                      <a:r>
                        <a:rPr lang="pt-PT" dirty="0" err="1" smtClean="0"/>
                        <a:t>Liège</a:t>
                      </a:r>
                      <a:endParaRPr lang="pt-PT" dirty="0"/>
                    </a:p>
                  </a:txBody>
                  <a:tcPr/>
                </a:tc>
              </a:tr>
              <a:tr h="370840">
                <a:tc>
                  <a:txBody>
                    <a:bodyPr/>
                    <a:lstStyle/>
                    <a:p>
                      <a:pPr algn="ctr"/>
                      <a:r>
                        <a:rPr lang="pt-PT" dirty="0" err="1" smtClean="0"/>
                        <a:t>Espagne</a:t>
                      </a:r>
                      <a:endParaRPr lang="pt-PT" dirty="0"/>
                    </a:p>
                  </a:txBody>
                  <a:tcPr/>
                </a:tc>
                <a:tc>
                  <a:txBody>
                    <a:bodyPr/>
                    <a:lstStyle/>
                    <a:p>
                      <a:r>
                        <a:rPr lang="pt-PT" dirty="0" smtClean="0"/>
                        <a:t>Universidad </a:t>
                      </a:r>
                      <a:r>
                        <a:rPr lang="pt-PT" dirty="0" err="1" smtClean="0"/>
                        <a:t>Complutense</a:t>
                      </a:r>
                      <a:r>
                        <a:rPr lang="pt-PT" dirty="0" smtClean="0"/>
                        <a:t> de Madrid</a:t>
                      </a:r>
                      <a:endParaRPr lang="pt-PT" dirty="0"/>
                    </a:p>
                  </a:txBody>
                  <a:tcPr/>
                </a:tc>
              </a:tr>
              <a:tr h="370840">
                <a:tc>
                  <a:txBody>
                    <a:bodyPr/>
                    <a:lstStyle/>
                    <a:p>
                      <a:pPr algn="ctr"/>
                      <a:r>
                        <a:rPr lang="pt-PT" dirty="0" err="1" smtClean="0"/>
                        <a:t>Espagne</a:t>
                      </a:r>
                      <a:endParaRPr lang="pt-PT" dirty="0"/>
                    </a:p>
                  </a:txBody>
                  <a:tcPr/>
                </a:tc>
                <a:tc>
                  <a:txBody>
                    <a:bodyPr/>
                    <a:lstStyle/>
                    <a:p>
                      <a:r>
                        <a:rPr lang="pt-PT" dirty="0" smtClean="0"/>
                        <a:t>Universidad de </a:t>
                      </a:r>
                      <a:r>
                        <a:rPr lang="pt-PT" dirty="0" err="1" smtClean="0"/>
                        <a:t>Deusto</a:t>
                      </a:r>
                      <a:endParaRPr lang="pt-PT" dirty="0"/>
                    </a:p>
                  </a:txBody>
                  <a:tcPr/>
                </a:tc>
              </a:tr>
              <a:tr h="370840">
                <a:tc>
                  <a:txBody>
                    <a:bodyPr/>
                    <a:lstStyle/>
                    <a:p>
                      <a:pPr algn="ctr"/>
                      <a:r>
                        <a:rPr lang="pt-PT" dirty="0" err="1" smtClean="0"/>
                        <a:t>Espagne</a:t>
                      </a:r>
                      <a:endParaRPr lang="pt-PT" dirty="0"/>
                    </a:p>
                  </a:txBody>
                  <a:tcPr/>
                </a:tc>
                <a:tc>
                  <a:txBody>
                    <a:bodyPr/>
                    <a:lstStyle/>
                    <a:p>
                      <a:r>
                        <a:rPr lang="pt-PT" dirty="0" smtClean="0"/>
                        <a:t>Universidad</a:t>
                      </a:r>
                      <a:r>
                        <a:rPr lang="pt-PT" baseline="0" dirty="0" smtClean="0"/>
                        <a:t> Politécnica de </a:t>
                      </a:r>
                      <a:r>
                        <a:rPr lang="pt-PT" baseline="0" dirty="0" err="1" smtClean="0"/>
                        <a:t>València</a:t>
                      </a:r>
                      <a:endParaRPr lang="pt-PT" dirty="0"/>
                    </a:p>
                  </a:txBody>
                  <a:tcPr/>
                </a:tc>
              </a:tr>
              <a:tr h="370840">
                <a:tc>
                  <a:txBody>
                    <a:bodyPr/>
                    <a:lstStyle/>
                    <a:p>
                      <a:pPr algn="ctr"/>
                      <a:r>
                        <a:rPr lang="pt-PT" dirty="0" err="1" smtClean="0"/>
                        <a:t>France</a:t>
                      </a:r>
                      <a:endParaRPr lang="pt-PT" dirty="0"/>
                    </a:p>
                  </a:txBody>
                  <a:tcPr/>
                </a:tc>
                <a:tc>
                  <a:txBody>
                    <a:bodyPr/>
                    <a:lstStyle/>
                    <a:p>
                      <a:r>
                        <a:rPr lang="pt-PT" dirty="0" err="1" smtClean="0"/>
                        <a:t>Université</a:t>
                      </a:r>
                      <a:r>
                        <a:rPr lang="pt-PT" dirty="0" smtClean="0"/>
                        <a:t> de Lille</a:t>
                      </a:r>
                      <a:endParaRPr lang="pt-PT" dirty="0"/>
                    </a:p>
                  </a:txBody>
                  <a:tcPr/>
                </a:tc>
              </a:tr>
              <a:tr h="370840">
                <a:tc>
                  <a:txBody>
                    <a:bodyPr/>
                    <a:lstStyle/>
                    <a:p>
                      <a:pPr algn="ctr"/>
                      <a:r>
                        <a:rPr lang="pt-PT" baseline="0" dirty="0" err="1" smtClean="0"/>
                        <a:t>Pays-Bas</a:t>
                      </a:r>
                      <a:endParaRPr lang="pt-PT" dirty="0"/>
                    </a:p>
                  </a:txBody>
                  <a:tcPr/>
                </a:tc>
                <a:tc>
                  <a:txBody>
                    <a:bodyPr/>
                    <a:lstStyle/>
                    <a:p>
                      <a:r>
                        <a:rPr lang="pt-PT" sz="1800" kern="1200" baseline="0" dirty="0" err="1" smtClean="0"/>
                        <a:t>Rijksuniversiteit</a:t>
                      </a:r>
                      <a:r>
                        <a:rPr lang="pt-PT" sz="1800" kern="1200" baseline="0" dirty="0" smtClean="0"/>
                        <a:t> Gröningen</a:t>
                      </a:r>
                      <a:endParaRPr lang="pt-PT" sz="1800" kern="1200" baseline="0" dirty="0" smtClean="0">
                        <a:solidFill>
                          <a:schemeClr val="dk1"/>
                        </a:solidFill>
                        <a:latin typeface="+mn-lt"/>
                        <a:ea typeface="+mn-ea"/>
                        <a:cs typeface="+mn-cs"/>
                      </a:endParaRPr>
                    </a:p>
                  </a:txBody>
                  <a:tcPr/>
                </a:tc>
              </a:tr>
              <a:tr h="370840">
                <a:tc>
                  <a:txBody>
                    <a:bodyPr/>
                    <a:lstStyle/>
                    <a:p>
                      <a:pPr algn="ctr"/>
                      <a:r>
                        <a:rPr lang="pt-PT" dirty="0" smtClean="0"/>
                        <a:t>Portugal</a:t>
                      </a:r>
                      <a:endParaRPr lang="pt-PT" dirty="0"/>
                    </a:p>
                  </a:txBody>
                  <a:tcPr/>
                </a:tc>
                <a:tc>
                  <a:txBody>
                    <a:bodyPr/>
                    <a:lstStyle/>
                    <a:p>
                      <a:r>
                        <a:rPr lang="pt-PT" sz="1800" kern="1200" baseline="0" dirty="0" smtClean="0"/>
                        <a:t>Instituto Superior Técnico</a:t>
                      </a:r>
                      <a:endParaRPr lang="pt-PT" sz="1800" kern="1200" baseline="0" dirty="0" smtClean="0">
                        <a:solidFill>
                          <a:schemeClr val="dk1"/>
                        </a:solidFill>
                        <a:latin typeface="+mn-lt"/>
                        <a:ea typeface="+mn-ea"/>
                        <a:cs typeface="+mn-cs"/>
                      </a:endParaRPr>
                    </a:p>
                  </a:txBody>
                  <a:tcPr/>
                </a:tc>
              </a:tr>
              <a:tr h="370840">
                <a:tc>
                  <a:txBody>
                    <a:bodyPr/>
                    <a:lstStyle/>
                    <a:p>
                      <a:pPr algn="ctr"/>
                      <a:r>
                        <a:rPr lang="pt-PT" dirty="0" smtClean="0"/>
                        <a:t>Portugal</a:t>
                      </a:r>
                      <a:endParaRPr lang="pt-PT" dirty="0"/>
                    </a:p>
                  </a:txBody>
                  <a:tcPr/>
                </a:tc>
                <a:tc>
                  <a:txBody>
                    <a:bodyPr/>
                    <a:lstStyle/>
                    <a:p>
                      <a:r>
                        <a:rPr lang="pt-PT" sz="1800" kern="1200" baseline="0" dirty="0" smtClean="0"/>
                        <a:t>Universidade do Porto</a:t>
                      </a:r>
                      <a:endParaRPr lang="pt-PT" sz="1800" kern="1200" baseline="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p14="http://schemas.microsoft.com/office/powerpoint/2010/main" xmlns="" val="3543209703"/>
              </p:ext>
            </p:extLst>
          </p:nvPr>
        </p:nvGraphicFramePr>
        <p:xfrm>
          <a:off x="467544" y="1412240"/>
          <a:ext cx="8291264" cy="5445760"/>
        </p:xfrm>
        <a:graphic>
          <a:graphicData uri="http://schemas.openxmlformats.org/drawingml/2006/table">
            <a:tbl>
              <a:tblPr firstRow="1" bandRow="1">
                <a:tableStyleId>{08FB837D-C827-4EFA-A057-4D05807E0F7C}</a:tableStyleId>
              </a:tblPr>
              <a:tblGrid>
                <a:gridCol w="2458616"/>
                <a:gridCol w="5832648"/>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400" b="1" kern="1200" dirty="0" err="1" smtClean="0">
                          <a:solidFill>
                            <a:schemeClr val="bg1"/>
                          </a:solidFill>
                          <a:latin typeface="Helvetica Condensed" pitchFamily="34" charset="0"/>
                          <a:ea typeface="BatangChe" pitchFamily="49" charset="-127"/>
                          <a:cs typeface="Levenim MT" pitchFamily="2" charset="-79"/>
                        </a:rPr>
                        <a:t>Associés</a:t>
                      </a:r>
                      <a:endParaRPr lang="pt-PT" sz="2400" b="1" kern="1200" dirty="0" smtClean="0">
                        <a:solidFill>
                          <a:schemeClr val="bg1"/>
                        </a:solidFill>
                        <a:latin typeface="Helvetica Condensed" pitchFamily="34" charset="0"/>
                        <a:ea typeface="BatangChe" pitchFamily="49" charset="-127"/>
                        <a:cs typeface="Levenim MT" pitchFamily="2" charset="-79"/>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PT" b="0" dirty="0" smtClean="0">
                        <a:solidFill>
                          <a:schemeClr val="bg1"/>
                        </a:solidFill>
                      </a:endParaRPr>
                    </a:p>
                  </a:txBody>
                  <a:tcPr/>
                </a:tc>
              </a:tr>
              <a:tr h="370840">
                <a:tc>
                  <a:txBody>
                    <a:bodyPr/>
                    <a:lstStyle/>
                    <a:p>
                      <a:pPr algn="ctr"/>
                      <a:r>
                        <a:rPr lang="pt-PT" sz="1800" kern="1200" dirty="0" smtClean="0"/>
                        <a:t>Angola</a:t>
                      </a:r>
                      <a:endParaRPr lang="pt-PT" sz="1800" b="0" kern="1200" dirty="0" smtClean="0">
                        <a:solidFill>
                          <a:schemeClr val="dk1"/>
                        </a:solidFill>
                        <a:latin typeface="+mn-lt"/>
                        <a:ea typeface="+mn-ea"/>
                        <a:cs typeface="+mn-cs"/>
                      </a:endParaRPr>
                    </a:p>
                  </a:txBody>
                  <a:tcPr/>
                </a:tc>
                <a:tc>
                  <a:txBody>
                    <a:bodyPr/>
                    <a:lstStyle/>
                    <a:p>
                      <a:r>
                        <a:rPr lang="pt-PT" sz="1800" kern="1200" dirty="0" smtClean="0"/>
                        <a:t>Escola Superior Politécnica do </a:t>
                      </a:r>
                      <a:r>
                        <a:rPr lang="pt-PT" sz="1800" kern="1200" dirty="0" err="1" smtClean="0"/>
                        <a:t>Namibe</a:t>
                      </a:r>
                      <a:r>
                        <a:rPr lang="pt-PT" sz="1800" kern="1200" dirty="0" smtClean="0"/>
                        <a:t>. Universidade Mandume </a:t>
                      </a:r>
                      <a:r>
                        <a:rPr lang="pt-PT" sz="1800" kern="1200" dirty="0" err="1" smtClean="0"/>
                        <a:t>ya</a:t>
                      </a:r>
                      <a:r>
                        <a:rPr lang="pt-PT" sz="1800" kern="1200" dirty="0" smtClean="0"/>
                        <a:t> Ndemofayo</a:t>
                      </a:r>
                      <a:endParaRPr lang="pt-PT" sz="1800" b="0" kern="1200" dirty="0" smtClean="0">
                        <a:solidFill>
                          <a:schemeClr val="dk1"/>
                        </a:solidFill>
                        <a:latin typeface="+mn-lt"/>
                        <a:ea typeface="+mn-ea"/>
                        <a:cs typeface="+mn-cs"/>
                      </a:endParaRPr>
                    </a:p>
                  </a:txBody>
                  <a:tcPr/>
                </a:tc>
              </a:tr>
              <a:tr h="370840">
                <a:tc>
                  <a:txBody>
                    <a:bodyPr/>
                    <a:lstStyle/>
                    <a:p>
                      <a:pPr algn="ctr"/>
                      <a:r>
                        <a:rPr lang="pt-PT" dirty="0" err="1" smtClean="0"/>
                        <a:t>Belgique</a:t>
                      </a:r>
                      <a:endParaRPr lang="pt-PT" dirty="0"/>
                    </a:p>
                  </a:txBody>
                  <a:tcPr/>
                </a:tc>
                <a:tc>
                  <a:txBody>
                    <a:bodyPr/>
                    <a:lstStyle/>
                    <a:p>
                      <a:r>
                        <a:rPr lang="pt-PT" dirty="0" smtClean="0"/>
                        <a:t>ACP Civil Society </a:t>
                      </a:r>
                      <a:r>
                        <a:rPr lang="pt-PT" dirty="0" err="1" smtClean="0"/>
                        <a:t>Forum</a:t>
                      </a:r>
                      <a:endParaRPr lang="pt-PT"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err="1" smtClean="0"/>
                        <a:t>Belgique</a:t>
                      </a:r>
                      <a:endParaRPr lang="pt-PT" dirty="0" smtClean="0"/>
                    </a:p>
                  </a:txBody>
                  <a:tcPr/>
                </a:tc>
                <a:tc>
                  <a:txBody>
                    <a:bodyPr/>
                    <a:lstStyle/>
                    <a:p>
                      <a:r>
                        <a:rPr lang="pt-PT" dirty="0" err="1" smtClean="0"/>
                        <a:t>Santander</a:t>
                      </a:r>
                      <a:r>
                        <a:rPr lang="pt-PT" dirty="0" smtClean="0"/>
                        <a:t> </a:t>
                      </a:r>
                      <a:r>
                        <a:rPr lang="pt-PT" dirty="0" err="1" smtClean="0"/>
                        <a:t>Group</a:t>
                      </a:r>
                      <a:r>
                        <a:rPr lang="pt-PT" dirty="0" smtClean="0"/>
                        <a:t> </a:t>
                      </a:r>
                      <a:r>
                        <a:rPr lang="pt-PT" dirty="0" err="1" smtClean="0"/>
                        <a:t>of</a:t>
                      </a:r>
                      <a:r>
                        <a:rPr lang="pt-PT" dirty="0" smtClean="0"/>
                        <a:t> Universities</a:t>
                      </a:r>
                      <a:endParaRPr lang="pt-PT" dirty="0"/>
                    </a:p>
                  </a:txBody>
                  <a:tcPr/>
                </a:tc>
              </a:tr>
              <a:tr h="370840">
                <a:tc>
                  <a:txBody>
                    <a:bodyPr/>
                    <a:lstStyle/>
                    <a:p>
                      <a:pPr algn="ctr"/>
                      <a:r>
                        <a:rPr lang="pt-PT" dirty="0" smtClean="0"/>
                        <a:t>Belize</a:t>
                      </a:r>
                      <a:endParaRPr lang="pt-PT" dirty="0"/>
                    </a:p>
                  </a:txBody>
                  <a:tcPr/>
                </a:tc>
                <a:tc>
                  <a:txBody>
                    <a:bodyPr/>
                    <a:lstStyle/>
                    <a:p>
                      <a:r>
                        <a:rPr lang="pt-PT" dirty="0" smtClean="0"/>
                        <a:t>University </a:t>
                      </a:r>
                      <a:r>
                        <a:rPr lang="pt-PT" dirty="0" err="1" smtClean="0"/>
                        <a:t>of</a:t>
                      </a:r>
                      <a:r>
                        <a:rPr lang="pt-PT" dirty="0" smtClean="0"/>
                        <a:t> Belize</a:t>
                      </a:r>
                      <a:endParaRPr lang="pt-PT" dirty="0"/>
                    </a:p>
                  </a:txBody>
                  <a:tcPr/>
                </a:tc>
              </a:tr>
              <a:tr h="370840">
                <a:tc>
                  <a:txBody>
                    <a:bodyPr/>
                    <a:lstStyle/>
                    <a:p>
                      <a:pPr algn="ctr"/>
                      <a:r>
                        <a:rPr lang="pt-PT" dirty="0" err="1" smtClean="0"/>
                        <a:t>Espagne</a:t>
                      </a:r>
                      <a:endParaRPr lang="pt-PT" dirty="0"/>
                    </a:p>
                  </a:txBody>
                  <a:tcPr/>
                </a:tc>
                <a:tc>
                  <a:txBody>
                    <a:bodyPr/>
                    <a:lstStyle/>
                    <a:p>
                      <a:r>
                        <a:rPr lang="pt-PT" dirty="0" smtClean="0"/>
                        <a:t>Grupo Compostela</a:t>
                      </a:r>
                      <a:endParaRPr lang="pt-PT" dirty="0"/>
                    </a:p>
                  </a:txBody>
                  <a:tcPr/>
                </a:tc>
              </a:tr>
              <a:tr h="370840">
                <a:tc>
                  <a:txBody>
                    <a:bodyPr/>
                    <a:lstStyle/>
                    <a:p>
                      <a:pPr algn="ctr"/>
                      <a:r>
                        <a:rPr lang="pt-PT" dirty="0" err="1" smtClean="0"/>
                        <a:t>Éthiopie</a:t>
                      </a:r>
                      <a:endParaRPr lang="pt-PT" dirty="0"/>
                    </a:p>
                  </a:txBody>
                  <a:tcPr/>
                </a:tc>
                <a:tc>
                  <a:txBody>
                    <a:bodyPr/>
                    <a:lstStyle/>
                    <a:p>
                      <a:r>
                        <a:rPr lang="pt-PT" dirty="0" err="1" smtClean="0"/>
                        <a:t>Mekelle</a:t>
                      </a:r>
                      <a:r>
                        <a:rPr lang="pt-PT" baseline="0" dirty="0" smtClean="0"/>
                        <a:t> University</a:t>
                      </a:r>
                      <a:r>
                        <a:rPr lang="pt-PT" dirty="0" smtClean="0"/>
                        <a:t> </a:t>
                      </a:r>
                      <a:endParaRPr lang="pt-PT" dirty="0"/>
                    </a:p>
                  </a:txBody>
                  <a:tcPr/>
                </a:tc>
              </a:tr>
              <a:tr h="370840">
                <a:tc>
                  <a:txBody>
                    <a:bodyPr/>
                    <a:lstStyle/>
                    <a:p>
                      <a:pPr algn="ctr"/>
                      <a:r>
                        <a:rPr lang="pt-PT" dirty="0" err="1" smtClean="0"/>
                        <a:t>France</a:t>
                      </a:r>
                      <a:endParaRPr lang="pt-PT" dirty="0"/>
                    </a:p>
                  </a:txBody>
                  <a:tcPr/>
                </a:tc>
                <a:tc>
                  <a:txBody>
                    <a:bodyPr/>
                    <a:lstStyle/>
                    <a:p>
                      <a:r>
                        <a:rPr lang="pt-PT" dirty="0" err="1" smtClean="0"/>
                        <a:t>International</a:t>
                      </a:r>
                      <a:r>
                        <a:rPr lang="pt-PT" dirty="0" smtClean="0"/>
                        <a:t> </a:t>
                      </a:r>
                      <a:r>
                        <a:rPr lang="pt-PT" dirty="0" err="1" smtClean="0"/>
                        <a:t>Association</a:t>
                      </a:r>
                      <a:r>
                        <a:rPr lang="pt-PT" dirty="0" smtClean="0"/>
                        <a:t> </a:t>
                      </a:r>
                      <a:r>
                        <a:rPr lang="pt-PT" dirty="0" err="1" smtClean="0"/>
                        <a:t>of</a:t>
                      </a:r>
                      <a:r>
                        <a:rPr lang="pt-PT" dirty="0" smtClean="0"/>
                        <a:t> Universities</a:t>
                      </a:r>
                      <a:endParaRPr lang="pt-PT" dirty="0"/>
                    </a:p>
                  </a:txBody>
                  <a:tcPr/>
                </a:tc>
              </a:tr>
              <a:tr h="370840">
                <a:tc>
                  <a:txBody>
                    <a:bodyPr/>
                    <a:lstStyle/>
                    <a:p>
                      <a:pPr algn="ctr"/>
                      <a:r>
                        <a:rPr lang="pt-PT" dirty="0" err="1" smtClean="0"/>
                        <a:t>Haïti</a:t>
                      </a:r>
                      <a:endParaRPr lang="pt-PT" dirty="0"/>
                    </a:p>
                  </a:txBody>
                  <a:tcPr/>
                </a:tc>
                <a:tc>
                  <a:txBody>
                    <a:bodyPr/>
                    <a:lstStyle/>
                    <a:p>
                      <a:r>
                        <a:rPr lang="pt-PT" dirty="0" smtClean="0"/>
                        <a:t>Université d'État d'Haiti</a:t>
                      </a:r>
                      <a:endParaRPr lang="pt-PT" dirty="0"/>
                    </a:p>
                  </a:txBody>
                  <a:tcPr/>
                </a:tc>
              </a:tr>
              <a:tr h="370840">
                <a:tc>
                  <a:txBody>
                    <a:bodyPr/>
                    <a:lstStyle/>
                    <a:p>
                      <a:pPr algn="ctr"/>
                      <a:r>
                        <a:rPr lang="pt-PT" dirty="0" err="1" smtClean="0"/>
                        <a:t>Jamaïque</a:t>
                      </a:r>
                      <a:endParaRPr lang="pt-PT" dirty="0"/>
                    </a:p>
                  </a:txBody>
                  <a:tcPr/>
                </a:tc>
                <a:tc>
                  <a:txBody>
                    <a:bodyPr/>
                    <a:lstStyle/>
                    <a:p>
                      <a:r>
                        <a:rPr lang="en-US" dirty="0" smtClean="0"/>
                        <a:t>Association of Universities and Research Institutions of the Caribbean</a:t>
                      </a:r>
                      <a:endParaRPr lang="pt-PT" dirty="0"/>
                    </a:p>
                  </a:txBody>
                  <a:tcPr/>
                </a:tc>
              </a:tr>
              <a:tr h="370840">
                <a:tc>
                  <a:txBody>
                    <a:bodyPr/>
                    <a:lstStyle/>
                    <a:p>
                      <a:pPr algn="ctr"/>
                      <a:r>
                        <a:rPr lang="pt-PT" dirty="0" err="1" smtClean="0"/>
                        <a:t>Jamaïque</a:t>
                      </a:r>
                      <a:endParaRPr lang="pt-PT" dirty="0"/>
                    </a:p>
                  </a:txBody>
                  <a:tcPr/>
                </a:tc>
                <a:tc>
                  <a:txBody>
                    <a:bodyPr/>
                    <a:lstStyle/>
                    <a:p>
                      <a:r>
                        <a:rPr lang="en-US" dirty="0" smtClean="0"/>
                        <a:t>International University of the Caribbean</a:t>
                      </a:r>
                      <a:endParaRPr lang="pt-PT" dirty="0"/>
                    </a:p>
                  </a:txBody>
                  <a:tcPr/>
                </a:tc>
              </a:tr>
              <a:tr h="370840">
                <a:tc>
                  <a:txBody>
                    <a:bodyPr/>
                    <a:lstStyle/>
                    <a:p>
                      <a:pPr algn="ctr"/>
                      <a:r>
                        <a:rPr lang="pt-PT" dirty="0" err="1" smtClean="0"/>
                        <a:t>Madagascar</a:t>
                      </a:r>
                      <a:endParaRPr lang="pt-PT" dirty="0"/>
                    </a:p>
                  </a:txBody>
                  <a:tcPr/>
                </a:tc>
                <a:tc>
                  <a:txBody>
                    <a:bodyPr/>
                    <a:lstStyle/>
                    <a:p>
                      <a:r>
                        <a:rPr lang="fr-FR" dirty="0" smtClean="0"/>
                        <a:t>Agence Universitaire de la Francophonie</a:t>
                      </a:r>
                      <a:endParaRPr lang="pt-PT" dirty="0"/>
                    </a:p>
                  </a:txBody>
                  <a:tcPr/>
                </a:tc>
              </a:tr>
              <a:tr h="370840">
                <a:tc>
                  <a:txBody>
                    <a:bodyPr/>
                    <a:lstStyle/>
                    <a:p>
                      <a:pPr algn="ctr"/>
                      <a:r>
                        <a:rPr lang="pt-PT" dirty="0" err="1" smtClean="0"/>
                        <a:t>Mozambique</a:t>
                      </a:r>
                      <a:endParaRPr lang="pt-PT" dirty="0"/>
                    </a:p>
                  </a:txBody>
                  <a:tcPr/>
                </a:tc>
                <a:tc>
                  <a:txBody>
                    <a:bodyPr/>
                    <a:lstStyle/>
                    <a:p>
                      <a:r>
                        <a:rPr lang="pt-PT" dirty="0" smtClean="0"/>
                        <a:t>Universidade Eduardo </a:t>
                      </a:r>
                      <a:r>
                        <a:rPr lang="pt-PT" dirty="0" err="1" smtClean="0"/>
                        <a:t>Mondlane</a:t>
                      </a:r>
                      <a:endParaRPr lang="pt-PT" dirty="0"/>
                    </a:p>
                  </a:txBody>
                  <a:tcPr/>
                </a:tc>
              </a:tr>
            </a:tbl>
          </a:graphicData>
        </a:graphic>
      </p:graphicFrame>
      <p:sp>
        <p:nvSpPr>
          <p:cNvPr id="6" name="Título 1"/>
          <p:cNvSpPr>
            <a:spLocks noGrp="1"/>
          </p:cNvSpPr>
          <p:nvPr>
            <p:ph type="title"/>
          </p:nvPr>
        </p:nvSpPr>
        <p:spPr>
          <a:xfrm>
            <a:off x="395536" y="332656"/>
            <a:ext cx="8229600" cy="1143000"/>
          </a:xfrm>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Partenariat</a:t>
            </a:r>
            <a:endParaRPr lang="pt-PT"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p14="http://schemas.microsoft.com/office/powerpoint/2010/main" xmlns="" val="2381273465"/>
              </p:ext>
            </p:extLst>
          </p:nvPr>
        </p:nvGraphicFramePr>
        <p:xfrm>
          <a:off x="285720" y="1571612"/>
          <a:ext cx="8501122" cy="4232184"/>
        </p:xfrm>
        <a:graphic>
          <a:graphicData uri="http://schemas.openxmlformats.org/drawingml/2006/table">
            <a:tbl>
              <a:tblPr firstRow="1" bandRow="1">
                <a:tableStyleId>{08FB837D-C827-4EFA-A057-4D05807E0F7C}</a:tableStyleId>
              </a:tblPr>
              <a:tblGrid>
                <a:gridCol w="3206160"/>
                <a:gridCol w="5294962"/>
              </a:tblGrid>
              <a:tr h="2388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400" b="1" kern="1200" dirty="0" err="1" smtClean="0">
                          <a:solidFill>
                            <a:schemeClr val="bg1"/>
                          </a:solidFill>
                          <a:latin typeface="Helvetica Condensed" pitchFamily="34" charset="0"/>
                          <a:ea typeface="BatangChe" pitchFamily="49" charset="-127"/>
                          <a:cs typeface="Levenim MT" pitchFamily="2" charset="-79"/>
                        </a:rPr>
                        <a:t>Associés</a:t>
                      </a:r>
                      <a:endParaRPr lang="pt-PT" sz="2400" b="1" kern="1200" dirty="0" smtClean="0">
                        <a:solidFill>
                          <a:schemeClr val="bg1"/>
                        </a:solidFill>
                        <a:latin typeface="Helvetica Condensed" pitchFamily="34" charset="0"/>
                        <a:ea typeface="BatangChe" pitchFamily="49" charset="-127"/>
                        <a:cs typeface="Levenim MT" pitchFamily="2" charset="-79"/>
                      </a:endParaRPr>
                    </a:p>
                  </a:txBody>
                  <a:tcPr/>
                </a:tc>
                <a:tc hMerge="1">
                  <a:txBody>
                    <a:bodyPr/>
                    <a:lstStyle/>
                    <a:p>
                      <a:endParaRPr lang="pt-PT" sz="1800" b="0" kern="1200" dirty="0" smtClean="0">
                        <a:solidFill>
                          <a:schemeClr val="dk1"/>
                        </a:solidFill>
                        <a:latin typeface="+mn-lt"/>
                        <a:ea typeface="+mn-ea"/>
                        <a:cs typeface="+mn-cs"/>
                      </a:endParaRPr>
                    </a:p>
                  </a:txBody>
                  <a:tcPr/>
                </a:tc>
              </a:tr>
              <a:tr h="238837">
                <a:tc>
                  <a:txBody>
                    <a:bodyPr/>
                    <a:lstStyle/>
                    <a:p>
                      <a:pPr algn="ctr"/>
                      <a:r>
                        <a:rPr lang="pt-PT" sz="1800" kern="1200" dirty="0" err="1" smtClean="0"/>
                        <a:t>Nigeria</a:t>
                      </a:r>
                      <a:endParaRPr lang="pt-PT" sz="1800" b="0" kern="1200" dirty="0" smtClean="0">
                        <a:solidFill>
                          <a:schemeClr val="dk1"/>
                        </a:solidFill>
                        <a:latin typeface="+mn-lt"/>
                        <a:ea typeface="+mn-ea"/>
                        <a:cs typeface="+mn-cs"/>
                      </a:endParaRPr>
                    </a:p>
                  </a:txBody>
                  <a:tcPr/>
                </a:tc>
                <a:tc>
                  <a:txBody>
                    <a:bodyPr/>
                    <a:lstStyle/>
                    <a:p>
                      <a:r>
                        <a:rPr lang="pt-PT" sz="1800" kern="1200" dirty="0" smtClean="0"/>
                        <a:t>University </a:t>
                      </a:r>
                      <a:r>
                        <a:rPr lang="pt-PT" sz="1800" kern="1200" dirty="0" err="1" smtClean="0"/>
                        <a:t>of</a:t>
                      </a:r>
                      <a:r>
                        <a:rPr lang="pt-PT" sz="1800" kern="1200" dirty="0" smtClean="0"/>
                        <a:t> </a:t>
                      </a:r>
                      <a:r>
                        <a:rPr lang="pt-PT" sz="1800" kern="1200" dirty="0" err="1" smtClean="0"/>
                        <a:t>Nigeria</a:t>
                      </a:r>
                      <a:r>
                        <a:rPr lang="pt-PT" sz="1800" kern="1200" dirty="0" smtClean="0"/>
                        <a:t> - </a:t>
                      </a:r>
                      <a:r>
                        <a:rPr lang="pt-PT" sz="1800" kern="1200" dirty="0" err="1" smtClean="0"/>
                        <a:t>Nsukka</a:t>
                      </a:r>
                      <a:endParaRPr lang="pt-PT" sz="1800" b="0" kern="1200" dirty="0" smtClean="0">
                        <a:solidFill>
                          <a:schemeClr val="dk1"/>
                        </a:solidFill>
                        <a:latin typeface="+mn-lt"/>
                        <a:ea typeface="+mn-ea"/>
                        <a:cs typeface="+mn-cs"/>
                      </a:endParaRPr>
                    </a:p>
                  </a:txBody>
                  <a:tcPr/>
                </a:tc>
              </a:tr>
              <a:tr h="417966">
                <a:tc>
                  <a:txBody>
                    <a:bodyPr/>
                    <a:lstStyle/>
                    <a:p>
                      <a:pPr algn="ctr"/>
                      <a:r>
                        <a:rPr lang="pt-PT" dirty="0" err="1" smtClean="0"/>
                        <a:t>Papouasie-Nouvelle-Guinée</a:t>
                      </a:r>
                      <a:endParaRPr lang="pt-PT" dirty="0"/>
                    </a:p>
                  </a:txBody>
                  <a:tcPr/>
                </a:tc>
                <a:tc>
                  <a:txBody>
                    <a:bodyPr/>
                    <a:lstStyle/>
                    <a:p>
                      <a:r>
                        <a:rPr lang="en-US" dirty="0" smtClean="0"/>
                        <a:t>Papua New Guinea University of Technology</a:t>
                      </a:r>
                      <a:endParaRPr lang="pt-PT" dirty="0"/>
                    </a:p>
                  </a:txBody>
                  <a:tcPr/>
                </a:tc>
              </a:tr>
              <a:tr h="417966">
                <a:tc>
                  <a:txBody>
                    <a:bodyPr/>
                    <a:lstStyle/>
                    <a:p>
                      <a:pPr algn="ctr"/>
                      <a:r>
                        <a:rPr lang="pt-PT" dirty="0" smtClean="0"/>
                        <a:t>Portugal</a:t>
                      </a:r>
                      <a:endParaRPr lang="pt-PT" dirty="0"/>
                    </a:p>
                  </a:txBody>
                  <a:tcPr/>
                </a:tc>
                <a:tc>
                  <a:txBody>
                    <a:bodyPr/>
                    <a:lstStyle/>
                    <a:p>
                      <a:r>
                        <a:rPr lang="pt-PT" dirty="0" smtClean="0"/>
                        <a:t>Associação de Universidades de Língua Portuguesa</a:t>
                      </a:r>
                      <a:endParaRPr lang="pt-PT" dirty="0"/>
                    </a:p>
                  </a:txBody>
                  <a:tcPr/>
                </a:tc>
              </a:tr>
              <a:tr h="417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t>Portugal</a:t>
                      </a:r>
                    </a:p>
                  </a:txBody>
                  <a:tcPr/>
                </a:tc>
                <a:tc>
                  <a:txBody>
                    <a:bodyPr/>
                    <a:lstStyle/>
                    <a:p>
                      <a:r>
                        <a:rPr lang="pt-PT" dirty="0" smtClean="0"/>
                        <a:t>Centro de Estudos Africanos da Universidade do Porto</a:t>
                      </a:r>
                      <a:endParaRPr lang="pt-PT" dirty="0"/>
                    </a:p>
                  </a:txBody>
                  <a:tcPr/>
                </a:tc>
              </a:tr>
              <a:tr h="417966">
                <a:tc>
                  <a:txBody>
                    <a:bodyPr/>
                    <a:lstStyle/>
                    <a:p>
                      <a:pPr algn="ctr"/>
                      <a:r>
                        <a:rPr lang="pt-PT" dirty="0" err="1" smtClean="0"/>
                        <a:t>Kenya</a:t>
                      </a:r>
                      <a:endParaRPr lang="pt-PT" dirty="0"/>
                    </a:p>
                  </a:txBody>
                  <a:tcPr/>
                </a:tc>
                <a:tc>
                  <a:txBody>
                    <a:bodyPr/>
                    <a:lstStyle/>
                    <a:p>
                      <a:r>
                        <a:rPr lang="en-US" dirty="0" smtClean="0"/>
                        <a:t>African Network for Internationalization of Education</a:t>
                      </a:r>
                      <a:endParaRPr lang="pt-PT" dirty="0"/>
                    </a:p>
                  </a:txBody>
                  <a:tcPr/>
                </a:tc>
              </a:tr>
              <a:tr h="417966">
                <a:tc>
                  <a:txBody>
                    <a:bodyPr/>
                    <a:lstStyle/>
                    <a:p>
                      <a:pPr algn="ctr"/>
                      <a:r>
                        <a:rPr lang="pt-PT" dirty="0" smtClean="0"/>
                        <a:t>Congo-Kinshasa</a:t>
                      </a:r>
                      <a:r>
                        <a:rPr lang="pt-PT" baseline="0" dirty="0" smtClean="0"/>
                        <a:t> (République Démocratique du Congo)</a:t>
                      </a:r>
                      <a:endParaRPr lang="pt-PT" dirty="0"/>
                    </a:p>
                  </a:txBody>
                  <a:tcPr/>
                </a:tc>
                <a:tc>
                  <a:txBody>
                    <a:bodyPr/>
                    <a:lstStyle/>
                    <a:p>
                      <a:r>
                        <a:rPr lang="fr-FR" dirty="0" smtClean="0"/>
                        <a:t>Université Progressiste des Pays des Grands Lacs </a:t>
                      </a:r>
                      <a:endParaRPr lang="pt-PT" dirty="0"/>
                    </a:p>
                  </a:txBody>
                  <a:tcPr/>
                </a:tc>
              </a:tr>
              <a:tr h="238837">
                <a:tc>
                  <a:txBody>
                    <a:bodyPr/>
                    <a:lstStyle/>
                    <a:p>
                      <a:pPr algn="ctr"/>
                      <a:r>
                        <a:rPr lang="pt-PT" dirty="0" smtClean="0"/>
                        <a:t>République Dominicaine</a:t>
                      </a:r>
                      <a:endParaRPr lang="pt-PT" dirty="0"/>
                    </a:p>
                  </a:txBody>
                  <a:tcPr/>
                </a:tc>
                <a:tc>
                  <a:txBody>
                    <a:bodyPr/>
                    <a:lstStyle/>
                    <a:p>
                      <a:r>
                        <a:rPr lang="pt-PT" dirty="0" smtClean="0"/>
                        <a:t>Instituto Tecnológico de Santo Domingo</a:t>
                      </a:r>
                      <a:endParaRPr lang="pt-PT" dirty="0"/>
                    </a:p>
                  </a:txBody>
                  <a:tcPr/>
                </a:tc>
              </a:tr>
              <a:tr h="238837">
                <a:tc>
                  <a:txBody>
                    <a:bodyPr/>
                    <a:lstStyle/>
                    <a:p>
                      <a:pPr algn="ctr"/>
                      <a:r>
                        <a:rPr lang="pt-PT" dirty="0" smtClean="0"/>
                        <a:t>République Dominicaine</a:t>
                      </a:r>
                      <a:endParaRPr lang="pt-PT" dirty="0"/>
                    </a:p>
                  </a:txBody>
                  <a:tcPr/>
                </a:tc>
                <a:tc>
                  <a:txBody>
                    <a:bodyPr/>
                    <a:lstStyle/>
                    <a:p>
                      <a:r>
                        <a:rPr lang="es-ES" dirty="0" smtClean="0"/>
                        <a:t>Pontificia Universidad Católica Madre y Maestra</a:t>
                      </a:r>
                      <a:endParaRPr lang="pt-PT" dirty="0"/>
                    </a:p>
                  </a:txBody>
                  <a:tcPr/>
                </a:tc>
              </a:tr>
              <a:tr h="238837">
                <a:tc>
                  <a:txBody>
                    <a:bodyPr/>
                    <a:lstStyle/>
                    <a:p>
                      <a:pPr algn="ctr"/>
                      <a:r>
                        <a:rPr lang="pt-PT" dirty="0" smtClean="0"/>
                        <a:t>République Dominicaine</a:t>
                      </a:r>
                      <a:endParaRPr lang="pt-PT" dirty="0"/>
                    </a:p>
                  </a:txBody>
                  <a:tcPr/>
                </a:tc>
                <a:tc>
                  <a:txBody>
                    <a:bodyPr/>
                    <a:lstStyle/>
                    <a:p>
                      <a:r>
                        <a:rPr lang="pt-PT" dirty="0" smtClean="0"/>
                        <a:t>Universidad APEC</a:t>
                      </a:r>
                      <a:endParaRPr lang="pt-PT" dirty="0"/>
                    </a:p>
                  </a:txBody>
                  <a:tcPr/>
                </a:tc>
              </a:tr>
            </a:tbl>
          </a:graphicData>
        </a:graphic>
      </p:graphicFrame>
      <p:sp>
        <p:nvSpPr>
          <p:cNvPr id="6" name="Título 1"/>
          <p:cNvSpPr txBox="1">
            <a:spLocks/>
          </p:cNvSpPr>
          <p:nvPr/>
        </p:nvSpPr>
        <p:spPr>
          <a:xfrm>
            <a:off x="467544"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Partenariat</a:t>
            </a:r>
            <a:endParaRPr lang="pt-PT"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lide_dream_2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Marcador de Posição de Conteúdo 4"/>
          <p:cNvGraphicFramePr>
            <a:graphicFrameLocks noGrp="1"/>
          </p:cNvGraphicFramePr>
          <p:nvPr>
            <p:ph idx="1"/>
            <p:extLst>
              <p:ext uri="{D42A27DB-BD31-4B8C-83A1-F6EECF244321}">
                <p14:modId xmlns:p14="http://schemas.microsoft.com/office/powerpoint/2010/main" xmlns="" val="4114404633"/>
              </p:ext>
            </p:extLst>
          </p:nvPr>
        </p:nvGraphicFramePr>
        <p:xfrm>
          <a:off x="457200" y="1600200"/>
          <a:ext cx="8229600" cy="4805680"/>
        </p:xfrm>
        <a:graphic>
          <a:graphicData uri="http://schemas.openxmlformats.org/drawingml/2006/table">
            <a:tbl>
              <a:tblPr firstRow="1" bandRow="1">
                <a:tableStyleId>{08FB837D-C827-4EFA-A057-4D05807E0F7C}</a:tableStyleId>
              </a:tblPr>
              <a:tblGrid>
                <a:gridCol w="2674640"/>
                <a:gridCol w="555496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400" b="1" kern="1200" dirty="0" err="1" smtClean="0">
                          <a:solidFill>
                            <a:schemeClr val="bg1"/>
                          </a:solidFill>
                          <a:latin typeface="Helvetica Condensed" pitchFamily="34" charset="0"/>
                          <a:ea typeface="BatangChe" pitchFamily="49" charset="-127"/>
                          <a:cs typeface="Levenim MT" pitchFamily="2" charset="-79"/>
                        </a:rPr>
                        <a:t>Associés</a:t>
                      </a:r>
                      <a:endParaRPr lang="pt-PT" sz="2400" b="1" kern="1200" dirty="0" smtClean="0">
                        <a:solidFill>
                          <a:schemeClr val="bg1"/>
                        </a:solidFill>
                        <a:latin typeface="Helvetica Condensed" pitchFamily="34" charset="0"/>
                        <a:ea typeface="BatangChe" pitchFamily="49" charset="-127"/>
                        <a:cs typeface="Levenim MT" pitchFamily="2" charset="-79"/>
                      </a:endParaRPr>
                    </a:p>
                  </a:txBody>
                  <a:tcPr/>
                </a:tc>
                <a:tc hMerge="1">
                  <a:txBody>
                    <a:bodyPr/>
                    <a:lstStyle/>
                    <a:p>
                      <a:endParaRPr lang="pt-PT" b="0" dirty="0">
                        <a:solidFill>
                          <a:schemeClr val="bg1"/>
                        </a:solidFill>
                      </a:endParaRPr>
                    </a:p>
                  </a:txBody>
                  <a:tcPr/>
                </a:tc>
              </a:tr>
              <a:tr h="370840">
                <a:tc>
                  <a:txBody>
                    <a:bodyPr/>
                    <a:lstStyle/>
                    <a:p>
                      <a:pPr algn="l"/>
                      <a:r>
                        <a:rPr lang="pt-PT" dirty="0" smtClean="0"/>
                        <a:t>République Dominicaine</a:t>
                      </a:r>
                      <a:endParaRPr lang="pt-PT" dirty="0"/>
                    </a:p>
                  </a:txBody>
                  <a:tcPr/>
                </a:tc>
                <a:tc>
                  <a:txBody>
                    <a:bodyPr/>
                    <a:lstStyle/>
                    <a:p>
                      <a:r>
                        <a:rPr lang="pt-PT" dirty="0" smtClean="0"/>
                        <a:t>Universidad Autónoma de Santo Domingo</a:t>
                      </a:r>
                      <a:endParaRPr lang="pt-PT"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République Dominicaine</a:t>
                      </a:r>
                    </a:p>
                  </a:txBody>
                  <a:tcPr/>
                </a:tc>
                <a:tc>
                  <a:txBody>
                    <a:bodyPr/>
                    <a:lstStyle/>
                    <a:p>
                      <a:r>
                        <a:rPr lang="pt-PT" dirty="0" smtClean="0"/>
                        <a:t>Universidad Católica Tecnológica de </a:t>
                      </a:r>
                      <a:r>
                        <a:rPr lang="pt-PT" dirty="0" err="1" smtClean="0"/>
                        <a:t>Cibao</a:t>
                      </a:r>
                      <a:endParaRPr lang="pt-P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République Dominicaine</a:t>
                      </a:r>
                    </a:p>
                  </a:txBody>
                  <a:tcPr/>
                </a:tc>
                <a:tc>
                  <a:txBody>
                    <a:bodyPr/>
                    <a:lstStyle/>
                    <a:p>
                      <a:r>
                        <a:rPr lang="pt-PT" dirty="0" smtClean="0"/>
                        <a:t>Universidad Central </a:t>
                      </a:r>
                      <a:r>
                        <a:rPr lang="pt-PT" dirty="0" err="1" smtClean="0"/>
                        <a:t>del</a:t>
                      </a:r>
                      <a:r>
                        <a:rPr lang="pt-PT" dirty="0" smtClean="0"/>
                        <a:t> Este</a:t>
                      </a:r>
                      <a:endParaRPr lang="pt-P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République Dominicaine</a:t>
                      </a:r>
                    </a:p>
                  </a:txBody>
                  <a:tcPr/>
                </a:tc>
                <a:tc>
                  <a:txBody>
                    <a:bodyPr/>
                    <a:lstStyle/>
                    <a:p>
                      <a:r>
                        <a:rPr lang="pt-PT" dirty="0" smtClean="0"/>
                        <a:t>Universidad </a:t>
                      </a:r>
                      <a:r>
                        <a:rPr lang="pt-PT" dirty="0" err="1" smtClean="0"/>
                        <a:t>Iberoamericana</a:t>
                      </a:r>
                      <a:endParaRPr lang="pt-P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République Dominicaine</a:t>
                      </a:r>
                    </a:p>
                  </a:txBody>
                  <a:tcPr/>
                </a:tc>
                <a:tc>
                  <a:txBody>
                    <a:bodyPr/>
                    <a:lstStyle/>
                    <a:p>
                      <a:r>
                        <a:rPr lang="pt-PT" dirty="0" smtClean="0"/>
                        <a:t>Universidad Nacional Pedro </a:t>
                      </a:r>
                      <a:r>
                        <a:rPr lang="pt-PT" dirty="0" err="1" smtClean="0"/>
                        <a:t>Henriquez</a:t>
                      </a:r>
                      <a:r>
                        <a:rPr lang="pt-PT" dirty="0" smtClean="0"/>
                        <a:t> </a:t>
                      </a:r>
                      <a:r>
                        <a:rPr lang="pt-PT" dirty="0" err="1" smtClean="0"/>
                        <a:t>Ureña</a:t>
                      </a:r>
                      <a:endParaRPr lang="pt-P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République Dominicaine</a:t>
                      </a:r>
                    </a:p>
                  </a:txBody>
                  <a:tcPr/>
                </a:tc>
                <a:tc>
                  <a:txBody>
                    <a:bodyPr/>
                    <a:lstStyle/>
                    <a:p>
                      <a:r>
                        <a:rPr lang="pt-PT" dirty="0" smtClean="0"/>
                        <a:t>Universidad </a:t>
                      </a:r>
                      <a:r>
                        <a:rPr lang="pt-PT" dirty="0" err="1" smtClean="0"/>
                        <a:t>Tecnologica</a:t>
                      </a:r>
                      <a:r>
                        <a:rPr lang="pt-PT" dirty="0" smtClean="0"/>
                        <a:t> de Santiago</a:t>
                      </a:r>
                      <a:endParaRPr lang="pt-PT" dirty="0"/>
                    </a:p>
                  </a:txBody>
                  <a:tcPr/>
                </a:tc>
              </a:tr>
              <a:tr h="370840">
                <a:tc>
                  <a:txBody>
                    <a:bodyPr/>
                    <a:lstStyle/>
                    <a:p>
                      <a:r>
                        <a:rPr lang="pt-PT" dirty="0" smtClean="0"/>
                        <a:t>Samoa </a:t>
                      </a:r>
                      <a:endParaRPr lang="pt-PT" dirty="0"/>
                    </a:p>
                  </a:txBody>
                  <a:tcPr/>
                </a:tc>
                <a:tc>
                  <a:txBody>
                    <a:bodyPr/>
                    <a:lstStyle/>
                    <a:p>
                      <a:r>
                        <a:rPr lang="pt-PT" dirty="0" err="1" smtClean="0"/>
                        <a:t>National</a:t>
                      </a:r>
                      <a:r>
                        <a:rPr lang="pt-PT" dirty="0" smtClean="0"/>
                        <a:t> University </a:t>
                      </a:r>
                      <a:r>
                        <a:rPr lang="pt-PT" dirty="0" err="1" smtClean="0"/>
                        <a:t>of</a:t>
                      </a:r>
                      <a:r>
                        <a:rPr lang="pt-PT" dirty="0" smtClean="0"/>
                        <a:t> Samoa</a:t>
                      </a:r>
                      <a:endParaRPr lang="pt-PT" dirty="0"/>
                    </a:p>
                  </a:txBody>
                  <a:tcPr/>
                </a:tc>
              </a:tr>
              <a:tr h="370840">
                <a:tc>
                  <a:txBody>
                    <a:bodyPr/>
                    <a:lstStyle/>
                    <a:p>
                      <a:r>
                        <a:rPr lang="pt-PT" dirty="0" smtClean="0"/>
                        <a:t>São </a:t>
                      </a:r>
                      <a:r>
                        <a:rPr lang="pt-PT" dirty="0" err="1" smtClean="0"/>
                        <a:t>Tomé-et-Principe</a:t>
                      </a:r>
                      <a:endParaRPr lang="pt-PT" dirty="0"/>
                    </a:p>
                  </a:txBody>
                  <a:tcPr/>
                </a:tc>
                <a:tc>
                  <a:txBody>
                    <a:bodyPr/>
                    <a:lstStyle/>
                    <a:p>
                      <a:r>
                        <a:rPr lang="pt-PT" dirty="0" smtClean="0"/>
                        <a:t>Associação </a:t>
                      </a:r>
                      <a:r>
                        <a:rPr lang="pt-PT" dirty="0" err="1" smtClean="0"/>
                        <a:t>Roçamundo</a:t>
                      </a:r>
                      <a:endParaRPr lang="pt-PT" dirty="0"/>
                    </a:p>
                  </a:txBody>
                  <a:tcPr/>
                </a:tc>
              </a:tr>
              <a:tr h="370840">
                <a:tc>
                  <a:txBody>
                    <a:bodyPr/>
                    <a:lstStyle/>
                    <a:p>
                      <a:r>
                        <a:rPr lang="pt-PT" dirty="0" err="1" smtClean="0"/>
                        <a:t>Ouganda</a:t>
                      </a:r>
                      <a:endParaRPr lang="pt-PT" dirty="0"/>
                    </a:p>
                  </a:txBody>
                  <a:tcPr/>
                </a:tc>
                <a:tc>
                  <a:txBody>
                    <a:bodyPr/>
                    <a:lstStyle/>
                    <a:p>
                      <a:r>
                        <a:rPr lang="pt-PT" dirty="0" smtClean="0"/>
                        <a:t>Makerere University</a:t>
                      </a:r>
                      <a:endParaRPr lang="pt-P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err="1" smtClean="0"/>
                        <a:t>Ouganda</a:t>
                      </a:r>
                      <a:endParaRPr lang="pt-PT" dirty="0" smtClean="0"/>
                    </a:p>
                  </a:txBody>
                  <a:tcPr/>
                </a:tc>
                <a:tc>
                  <a:txBody>
                    <a:bodyPr/>
                    <a:lstStyle/>
                    <a:p>
                      <a:r>
                        <a:rPr lang="en-US" dirty="0" smtClean="0"/>
                        <a:t>Regional Universities Forum for Capacity Building in Agriculture</a:t>
                      </a:r>
                      <a:endParaRPr lang="pt-PT" dirty="0"/>
                    </a:p>
                  </a:txBody>
                  <a:tcPr/>
                </a:tc>
              </a:tr>
              <a:tr h="370840">
                <a:tc>
                  <a:txBody>
                    <a:bodyPr/>
                    <a:lstStyle/>
                    <a:p>
                      <a:r>
                        <a:rPr lang="pt-PT" dirty="0" smtClean="0"/>
                        <a:t>Zimbabwe</a:t>
                      </a:r>
                      <a:endParaRPr lang="pt-PT" dirty="0"/>
                    </a:p>
                  </a:txBody>
                  <a:tcPr/>
                </a:tc>
                <a:tc>
                  <a:txBody>
                    <a:bodyPr/>
                    <a:lstStyle/>
                    <a:p>
                      <a:r>
                        <a:rPr lang="pt-PT" dirty="0" smtClean="0"/>
                        <a:t>University </a:t>
                      </a:r>
                      <a:r>
                        <a:rPr lang="pt-PT" dirty="0" err="1" smtClean="0"/>
                        <a:t>of</a:t>
                      </a:r>
                      <a:r>
                        <a:rPr lang="pt-PT" dirty="0" smtClean="0"/>
                        <a:t> Zimbabwe</a:t>
                      </a:r>
                      <a:endParaRPr lang="pt-PT" dirty="0"/>
                    </a:p>
                  </a:txBody>
                  <a:tcPr/>
                </a:tc>
              </a:tr>
            </a:tbl>
          </a:graphicData>
        </a:graphic>
      </p:graphicFrame>
      <p:sp>
        <p:nvSpPr>
          <p:cNvPr id="6" name="Título 1"/>
          <p:cNvSpPr>
            <a:spLocks noGrp="1"/>
          </p:cNvSpPr>
          <p:nvPr>
            <p:ph type="title"/>
          </p:nvPr>
        </p:nvSpPr>
        <p:spPr>
          <a:xfrm>
            <a:off x="467544" y="404664"/>
            <a:ext cx="8229600" cy="1143000"/>
          </a:xfrm>
        </p:spPr>
        <p:txBody>
          <a:bodyPr/>
          <a:lstStyle/>
          <a:p>
            <a:r>
              <a:rPr lang="pt-PT" b="1" dirty="0" err="1" smtClean="0">
                <a:solidFill>
                  <a:schemeClr val="accent3">
                    <a:lumMod val="75000"/>
                  </a:schemeClr>
                </a:solidFill>
                <a:latin typeface="Helvetica Condensed" pitchFamily="34" charset="0"/>
                <a:ea typeface="BatangChe" pitchFamily="49" charset="-127"/>
                <a:cs typeface="Levenim MT" pitchFamily="2" charset="-79"/>
              </a:rPr>
              <a:t>Partenariat</a:t>
            </a:r>
            <a:endParaRPr lang="pt-PT" dirty="0">
              <a:solidFill>
                <a:schemeClr val="accent3">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1528</Words>
  <Application>Microsoft Office PowerPoint</Application>
  <PresentationFormat>Apresentação no Ecrã (4:3)</PresentationFormat>
  <Paragraphs>358</Paragraphs>
  <Slides>28</Slides>
  <Notes>1</Notes>
  <HiddenSlides>0</HiddenSlides>
  <MMClips>0</MMClips>
  <ScaleCrop>false</ScaleCrop>
  <HeadingPairs>
    <vt:vector size="4" baseType="variant">
      <vt:variant>
        <vt:lpstr>Tema</vt:lpstr>
      </vt:variant>
      <vt:variant>
        <vt:i4>1</vt:i4>
      </vt:variant>
      <vt:variant>
        <vt:lpstr>Títulos dos diapositivos</vt:lpstr>
      </vt:variant>
      <vt:variant>
        <vt:i4>28</vt:i4>
      </vt:variant>
    </vt:vector>
  </HeadingPairs>
  <TitlesOfParts>
    <vt:vector size="29" baseType="lpstr">
      <vt:lpstr>Tema do Office</vt:lpstr>
      <vt:lpstr>Diapositivo 1</vt:lpstr>
      <vt:lpstr> Le programme Erasmus Mundus</vt:lpstr>
      <vt:lpstr>Le programme Erasmus Mundus</vt:lpstr>
      <vt:lpstr>Le Partenariat ANGLE</vt:lpstr>
      <vt:lpstr>Partenariat</vt:lpstr>
      <vt:lpstr>Partenariat</vt:lpstr>
      <vt:lpstr>Partenariat</vt:lpstr>
      <vt:lpstr>Diapositivo 8</vt:lpstr>
      <vt:lpstr>Partenariat</vt:lpstr>
      <vt:lpstr>Projet ANGLE</vt:lpstr>
      <vt:lpstr>Projet ANGLE</vt:lpstr>
      <vt:lpstr>Qui peut poser sa candidature?</vt:lpstr>
      <vt:lpstr>Qui peut poser sa candidature?</vt:lpstr>
      <vt:lpstr>Qui peut poser sa candidature?</vt:lpstr>
      <vt:lpstr>Qui peut poser sa candidature?</vt:lpstr>
      <vt:lpstr>Qui peut poser sa candidature?</vt:lpstr>
      <vt:lpstr>Qui peut poser sa candidature?</vt:lpstr>
      <vt:lpstr>Diapositivo 18</vt:lpstr>
      <vt:lpstr>Diapositivo 19</vt:lpstr>
      <vt:lpstr>Diapositivo 20</vt:lpstr>
      <vt:lpstr>Poser sa Candidature</vt:lpstr>
      <vt:lpstr>Formulaire de demande - Langue</vt:lpstr>
      <vt:lpstr>Sélection – Évaluation </vt:lpstr>
      <vt:lpstr>Soutien fourni aux boursiers</vt:lpstr>
      <vt:lpstr>Soutien fournit aux boursiers</vt:lpstr>
      <vt:lpstr>Soutien fourni aux boursiers</vt:lpstr>
      <vt:lpstr>Soutien fourni aux boursiers</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rmsantos</dc:creator>
  <cp:lastModifiedBy>sfmartins</cp:lastModifiedBy>
  <cp:revision>89</cp:revision>
  <dcterms:created xsi:type="dcterms:W3CDTF">2012-11-22T09:51:12Z</dcterms:created>
  <dcterms:modified xsi:type="dcterms:W3CDTF">2013-10-22T10:54:47Z</dcterms:modified>
</cp:coreProperties>
</file>