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80" r:id="rId22"/>
    <p:sldId id="281" r:id="rId23"/>
    <p:sldId id="282" r:id="rId24"/>
    <p:sldId id="285" r:id="rId25"/>
    <p:sldId id="286" r:id="rId26"/>
    <p:sldId id="287" r:id="rId27"/>
    <p:sldId id="288" r:id="rId28"/>
    <p:sldId id="289" r:id="rId2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édio 4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A2CCD-794A-4411-8870-EB1CDD09D721}" type="datetimeFigureOut">
              <a:rPr lang="pt-PT" smtClean="0"/>
              <a:pPr/>
              <a:t>22-10-2013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767C-F889-41CB-96E9-AF6582173FC2}" type="slidenum">
              <a:rPr lang="pt-PT" smtClean="0"/>
              <a:pPr/>
              <a:t>‹nº›</a:t>
            </a:fld>
            <a:endParaRPr lang="pt-PT"/>
          </a:p>
        </p:txBody>
      </p:sp>
    </p:spTree>
    <p:extLst>
      <p:ext uri="{BB962C8B-B14F-4D97-AF65-F5344CB8AC3E}">
        <p14:creationId xmlns="" xmlns:p14="http://schemas.microsoft.com/office/powerpoint/2010/main" val="257882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B2D767C-F889-41CB-96E9-AF6582173FC2}" type="slidenum">
              <a:rPr lang="pt-PT" smtClean="0"/>
              <a:pPr/>
              <a:t>12</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2E67-D3C1-4CE2-890B-4C8FBCF4555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ngle.up.p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jpg"/>
          <p:cNvPicPr>
            <a:picLocks noChangeAspect="1"/>
          </p:cNvPicPr>
          <p:nvPr/>
        </p:nvPicPr>
        <p:blipFill>
          <a:blip r:embed="rId2" cstate="print"/>
          <a:stretch>
            <a:fillRect/>
          </a:stretch>
        </p:blipFill>
        <p:spPr>
          <a:xfrm>
            <a:off x="0" y="0"/>
            <a:ext cx="9144000" cy="6858000"/>
          </a:xfrm>
          <a:prstGeom prst="rect">
            <a:avLst/>
          </a:prstGeom>
        </p:spPr>
      </p:pic>
      <p:sp>
        <p:nvSpPr>
          <p:cNvPr id="8" name="CaixaDeTexto 7"/>
          <p:cNvSpPr txBox="1"/>
          <p:nvPr/>
        </p:nvSpPr>
        <p:spPr>
          <a:xfrm>
            <a:off x="-180528" y="4293096"/>
            <a:ext cx="7893171" cy="1077218"/>
          </a:xfrm>
          <a:prstGeom prst="rect">
            <a:avLst/>
          </a:prstGeom>
          <a:noFill/>
        </p:spPr>
        <p:txBody>
          <a:bodyPr wrap="square" rtlCol="0">
            <a:spAutoFit/>
          </a:bodyPr>
          <a:lstStyle/>
          <a:p>
            <a:pPr algn="ctr"/>
            <a:r>
              <a:rPr lang="pt-PT" sz="3200" dirty="0" smtClean="0">
                <a:solidFill>
                  <a:schemeClr val="accent5">
                    <a:lumMod val="50000"/>
                  </a:schemeClr>
                </a:solidFill>
                <a:latin typeface="Jokerman" pitchFamily="82" charset="0"/>
              </a:rPr>
              <a:t>Una </a:t>
            </a:r>
            <a:r>
              <a:rPr lang="pt-PT" sz="3200" dirty="0" err="1" smtClean="0">
                <a:solidFill>
                  <a:schemeClr val="accent5">
                    <a:lumMod val="50000"/>
                  </a:schemeClr>
                </a:solidFill>
                <a:latin typeface="Jokerman" pitchFamily="82" charset="0"/>
              </a:rPr>
              <a:t>oportunidad</a:t>
            </a:r>
            <a:r>
              <a:rPr lang="pt-PT" sz="3200" dirty="0" smtClean="0">
                <a:solidFill>
                  <a:schemeClr val="accent5">
                    <a:lumMod val="50000"/>
                  </a:schemeClr>
                </a:solidFill>
                <a:latin typeface="Jokerman" pitchFamily="82" charset="0"/>
              </a:rPr>
              <a:t> para </a:t>
            </a:r>
            <a:r>
              <a:rPr lang="pt-PT" sz="3200" dirty="0" err="1" smtClean="0">
                <a:solidFill>
                  <a:schemeClr val="accent5">
                    <a:lumMod val="50000"/>
                  </a:schemeClr>
                </a:solidFill>
                <a:latin typeface="Jokerman" pitchFamily="82" charset="0"/>
              </a:rPr>
              <a:t>estudiar</a:t>
            </a:r>
            <a:r>
              <a:rPr lang="pt-PT" sz="3200" dirty="0" smtClean="0">
                <a:solidFill>
                  <a:schemeClr val="accent5">
                    <a:lumMod val="50000"/>
                  </a:schemeClr>
                </a:solidFill>
                <a:latin typeface="Jokerman" pitchFamily="82" charset="0"/>
              </a:rPr>
              <a:t> </a:t>
            </a:r>
            <a:r>
              <a:rPr lang="pt-PT" sz="3200" dirty="0" err="1" smtClean="0">
                <a:solidFill>
                  <a:schemeClr val="accent5">
                    <a:lumMod val="50000"/>
                  </a:schemeClr>
                </a:solidFill>
                <a:latin typeface="Jokerman" pitchFamily="82" charset="0"/>
              </a:rPr>
              <a:t>en</a:t>
            </a:r>
            <a:r>
              <a:rPr lang="pt-PT" sz="3200" dirty="0" smtClean="0">
                <a:solidFill>
                  <a:schemeClr val="accent5">
                    <a:lumMod val="50000"/>
                  </a:schemeClr>
                </a:solidFill>
                <a:latin typeface="Jokerman" pitchFamily="82" charset="0"/>
              </a:rPr>
              <a:t> Europa</a:t>
            </a:r>
            <a:endParaRPr lang="pt-PT" sz="3200" dirty="0">
              <a:solidFill>
                <a:schemeClr val="accent5">
                  <a:lumMod val="50000"/>
                </a:schemeClr>
              </a:solidFill>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Proyecto ANGLE</a:t>
            </a:r>
            <a:endParaRPr lang="es-ES_tradnl" sz="3500" dirty="0">
              <a:solidFill>
                <a:schemeClr val="accent3">
                  <a:lumMod val="75000"/>
                </a:schemeClr>
              </a:solidFill>
            </a:endParaRPr>
          </a:p>
        </p:txBody>
      </p:sp>
      <p:graphicFrame>
        <p:nvGraphicFramePr>
          <p:cNvPr id="4" name="Tabela 3"/>
          <p:cNvGraphicFramePr>
            <a:graphicFrameLocks noGrp="1"/>
          </p:cNvGraphicFramePr>
          <p:nvPr>
            <p:extLst>
              <p:ext uri="{D42A27DB-BD31-4B8C-83A1-F6EECF244321}">
                <p14:modId xmlns="" xmlns:p14="http://schemas.microsoft.com/office/powerpoint/2010/main" val="1846377442"/>
              </p:ext>
            </p:extLst>
          </p:nvPr>
        </p:nvGraphicFramePr>
        <p:xfrm>
          <a:off x="1000100" y="1807304"/>
          <a:ext cx="7262856" cy="4084320"/>
        </p:xfrm>
        <a:graphic>
          <a:graphicData uri="http://schemas.openxmlformats.org/drawingml/2006/table">
            <a:tbl>
              <a:tblPr firstRow="1" bandRow="1">
                <a:tableStyleId>{08FB837D-C827-4EFA-A057-4D05807E0F7C}</a:tableStyleId>
              </a:tblPr>
              <a:tblGrid>
                <a:gridCol w="4255610"/>
                <a:gridCol w="3007246"/>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noProof="0" dirty="0" smtClean="0">
                          <a:latin typeface="Corbel" pitchFamily="34" charset="0"/>
                        </a:rPr>
                        <a:t>Equipo de coordinación del proyecto</a:t>
                      </a:r>
                    </a:p>
                  </a:txBody>
                  <a:tcPr/>
                </a:tc>
                <a:tc hMerge="1">
                  <a:txBody>
                    <a:bodyPr/>
                    <a:lstStyle/>
                    <a:p>
                      <a:pPr algn="ctr"/>
                      <a:endParaRPr kumimoji="0" lang="es-ES" sz="1600" b="0" kern="1200" noProof="0" dirty="0" smtClean="0">
                        <a:solidFill>
                          <a:schemeClr val="tx1"/>
                        </a:solidFill>
                        <a:latin typeface="Corbel" pitchFamily="34" charset="0"/>
                        <a:ea typeface="+mn-ea"/>
                        <a:cs typeface="+mn-cs"/>
                      </a:endParaRPr>
                    </a:p>
                  </a:txBody>
                  <a:tcPr/>
                </a:tc>
              </a:tr>
              <a:tr h="370840">
                <a:tc>
                  <a:txBody>
                    <a:bodyPr/>
                    <a:lstStyle/>
                    <a:p>
                      <a:r>
                        <a:rPr lang="es-ES_tradnl" noProof="0" dirty="0" smtClean="0"/>
                        <a:t>Coordinador</a:t>
                      </a:r>
                      <a:r>
                        <a:rPr lang="es-ES_tradnl" baseline="0" noProof="0" dirty="0" smtClean="0"/>
                        <a:t> de proyecto</a:t>
                      </a:r>
                      <a:endParaRPr lang="es-ES_tradnl" b="0" noProof="0" dirty="0">
                        <a:latin typeface="Corbel" pitchFamily="34" charset="0"/>
                      </a:endParaRPr>
                    </a:p>
                  </a:txBody>
                  <a:tcPr anchor="ctr"/>
                </a:tc>
                <a:tc>
                  <a:txBody>
                    <a:bodyPr/>
                    <a:lstStyle/>
                    <a:p>
                      <a:pPr algn="ctr"/>
                      <a:r>
                        <a:rPr kumimoji="0" lang="es-ES_tradnl" sz="1800" kern="1200" noProof="0" smtClean="0"/>
                        <a:t>Prof. António Marques</a:t>
                      </a:r>
                    </a:p>
                    <a:p>
                      <a:pPr algn="ctr"/>
                      <a:r>
                        <a:rPr kumimoji="0" lang="es-ES_tradnl" sz="1600" kern="1200" noProof="0" smtClean="0"/>
                        <a:t>sri@reit.up.pt</a:t>
                      </a:r>
                      <a:endParaRPr kumimoji="0" lang="es-ES_tradnl" sz="1600" b="0" kern="1200" noProof="0" smtClean="0">
                        <a:solidFill>
                          <a:schemeClr val="tx1"/>
                        </a:solidFill>
                        <a:latin typeface="Corbel" pitchFamily="34" charset="0"/>
                        <a:ea typeface="+mn-ea"/>
                        <a:cs typeface="+mn-cs"/>
                      </a:endParaRPr>
                    </a:p>
                  </a:txBody>
                  <a:tcPr/>
                </a:tc>
              </a:tr>
              <a:tr h="370840">
                <a:tc>
                  <a:txBody>
                    <a:bodyPr/>
                    <a:lstStyle/>
                    <a:p>
                      <a:r>
                        <a:rPr lang="es-ES_tradnl" noProof="0" dirty="0" smtClean="0"/>
                        <a:t>Coordinador del Comité</a:t>
                      </a:r>
                      <a:r>
                        <a:rPr lang="es-ES_tradnl" baseline="0" noProof="0" dirty="0" smtClean="0"/>
                        <a:t> Científico </a:t>
                      </a:r>
                      <a:endParaRPr lang="es-ES_tradnl" noProof="0" dirty="0">
                        <a:latin typeface="Corbel" pitchFamily="34" charset="0"/>
                      </a:endParaRPr>
                    </a:p>
                  </a:txBody>
                  <a:tcPr anchor="ctr"/>
                </a:tc>
                <a:tc>
                  <a:txBody>
                    <a:bodyPr/>
                    <a:lstStyle/>
                    <a:p>
                      <a:pPr algn="ctr"/>
                      <a:r>
                        <a:rPr kumimoji="0" lang="es-ES_tradnl" sz="1800" kern="1200" noProof="0" smtClean="0"/>
                        <a:t>Prof. Jorge Mota</a:t>
                      </a:r>
                    </a:p>
                    <a:p>
                      <a:pPr algn="ctr"/>
                      <a:r>
                        <a:rPr kumimoji="0" lang="es-ES_tradnl" sz="1600" kern="1200" noProof="0" smtClean="0"/>
                        <a:t>jmota@fade.up.pt</a:t>
                      </a:r>
                      <a:endParaRPr kumimoji="0" lang="es-ES_tradnl" sz="1600" b="0" kern="1200" noProof="0" smtClean="0">
                        <a:solidFill>
                          <a:schemeClr val="tx1"/>
                        </a:solidFill>
                        <a:latin typeface="Corbel" pitchFamily="34" charset="0"/>
                        <a:ea typeface="+mn-ea"/>
                        <a:cs typeface="+mn-cs"/>
                      </a:endParaRPr>
                    </a:p>
                  </a:txBody>
                  <a:tcPr/>
                </a:tc>
              </a:tr>
              <a:tr h="370840">
                <a:tc>
                  <a:txBody>
                    <a:bodyPr/>
                    <a:lstStyle/>
                    <a:p>
                      <a:r>
                        <a:rPr lang="es-ES_tradnl" sz="1800" kern="1200" baseline="0" noProof="0" dirty="0" smtClean="0"/>
                        <a:t>Gestora de proyecto</a:t>
                      </a:r>
                      <a:endParaRPr lang="es-ES_tradnl" sz="1800" b="0" kern="1200" baseline="0" noProof="0" dirty="0" smtClean="0">
                        <a:solidFill>
                          <a:schemeClr val="dk1"/>
                        </a:solidFill>
                        <a:latin typeface="Corbel" pitchFamily="34" charset="0"/>
                        <a:ea typeface="+mn-ea"/>
                        <a:cs typeface="+mn-cs"/>
                      </a:endParaRPr>
                    </a:p>
                  </a:txBody>
                  <a:tcPr anchor="ctr"/>
                </a:tc>
                <a:tc>
                  <a:txBody>
                    <a:bodyPr/>
                    <a:lstStyle/>
                    <a:p>
                      <a:pPr algn="ctr"/>
                      <a:r>
                        <a:rPr kumimoji="0" lang="es-ES_tradnl" sz="1800" kern="1200" noProof="0" smtClean="0"/>
                        <a:t>Bárbara Costa</a:t>
                      </a:r>
                    </a:p>
                    <a:p>
                      <a:pPr algn="ctr"/>
                      <a:r>
                        <a:rPr kumimoji="0" lang="es-ES_tradnl" sz="1600" kern="1200" noProof="0" smtClean="0"/>
                        <a:t>bcosta@reit.up.pt</a:t>
                      </a:r>
                      <a:endParaRPr kumimoji="0" lang="es-ES_tradnl" sz="1600" b="0" kern="1200" noProof="0" smtClean="0">
                        <a:solidFill>
                          <a:schemeClr val="tx1"/>
                        </a:solidFill>
                        <a:latin typeface="Corbel" pitchFamily="34" charset="0"/>
                        <a:ea typeface="+mn-ea"/>
                        <a:cs typeface="+mn-cs"/>
                      </a:endParaRPr>
                    </a:p>
                  </a:txBody>
                  <a:tcPr/>
                </a:tc>
              </a:tr>
              <a:tr h="370840">
                <a:tc>
                  <a:txBody>
                    <a:bodyPr/>
                    <a:lstStyle/>
                    <a:p>
                      <a:r>
                        <a:rPr lang="es-ES_tradnl" sz="1800" kern="1200" baseline="0" noProof="0" dirty="0" smtClean="0"/>
                        <a:t>Técnica de proyecto</a:t>
                      </a:r>
                      <a:endParaRPr lang="es-ES_tradnl" sz="1800" b="0" kern="1200" baseline="0" noProof="0" dirty="0" smtClean="0">
                        <a:solidFill>
                          <a:schemeClr val="dk1"/>
                        </a:solidFill>
                        <a:latin typeface="Corbel" pitchFamily="34" charset="0"/>
                        <a:ea typeface="+mn-ea"/>
                        <a:cs typeface="+mn-cs"/>
                      </a:endParaRPr>
                    </a:p>
                  </a:txBody>
                  <a:tcPr anchor="ctr"/>
                </a:tc>
                <a:tc>
                  <a:txBody>
                    <a:bodyPr/>
                    <a:lstStyle/>
                    <a:p>
                      <a:pPr algn="ctr"/>
                      <a:r>
                        <a:rPr kumimoji="0" lang="es-ES_tradnl" sz="1800" kern="1200" noProof="0" smtClean="0"/>
                        <a:t>Sara Martins</a:t>
                      </a:r>
                      <a:r>
                        <a:rPr kumimoji="0" lang="es-ES_tradnl" sz="2000" kern="1200" noProof="0" smtClean="0"/>
                        <a:t/>
                      </a:r>
                      <a:br>
                        <a:rPr kumimoji="0" lang="es-ES_tradnl" sz="2000" kern="1200" noProof="0" smtClean="0"/>
                      </a:br>
                      <a:r>
                        <a:rPr kumimoji="0" lang="es-ES_tradnl" sz="1600" kern="1200" noProof="0" smtClean="0"/>
                        <a:t>angle@reit.up.pt</a:t>
                      </a:r>
                      <a:endParaRPr kumimoji="0" lang="es-ES_tradnl" sz="2000" b="0" kern="1200" noProof="0" smtClean="0">
                        <a:solidFill>
                          <a:schemeClr val="tx1"/>
                        </a:solidFill>
                        <a:latin typeface="Corbel" pitchFamily="34" charset="0"/>
                        <a:ea typeface="+mn-ea"/>
                        <a:cs typeface="+mn-cs"/>
                      </a:endParaRPr>
                    </a:p>
                  </a:txBody>
                  <a:tcPr/>
                </a:tc>
              </a:tr>
              <a:tr h="370840">
                <a:tc>
                  <a:txBody>
                    <a:bodyPr/>
                    <a:lstStyle/>
                    <a:p>
                      <a:r>
                        <a:rPr lang="es-ES_tradnl" sz="1800" kern="1200" baseline="0" noProof="0" dirty="0" smtClean="0"/>
                        <a:t>Persona de contacto</a:t>
                      </a:r>
                      <a:endParaRPr lang="es-ES_tradnl" sz="1800" b="0" kern="1200" baseline="0" noProof="0" dirty="0" smtClean="0">
                        <a:solidFill>
                          <a:schemeClr val="dk1"/>
                        </a:solidFill>
                        <a:latin typeface="Corbel" pitchFamily="34" charset="0"/>
                        <a:ea typeface="+mn-ea"/>
                        <a:cs typeface="+mn-cs"/>
                      </a:endParaRPr>
                    </a:p>
                  </a:txBody>
                  <a:tcPr anchor="ctr"/>
                </a:tc>
                <a:tc>
                  <a:txBody>
                    <a:bodyPr/>
                    <a:lstStyle/>
                    <a:p>
                      <a:pPr algn="ctr"/>
                      <a:r>
                        <a:rPr kumimoji="0" lang="es-ES_tradnl" sz="1800" kern="1200" noProof="0" smtClean="0"/>
                        <a:t>Ana Paiva</a:t>
                      </a:r>
                    </a:p>
                    <a:p>
                      <a:pPr algn="ctr"/>
                      <a:r>
                        <a:rPr kumimoji="0" lang="es-ES_tradnl" sz="1600" kern="1200" noProof="0" smtClean="0"/>
                        <a:t>apaiva@reit.up.pt</a:t>
                      </a:r>
                      <a:endParaRPr kumimoji="0" lang="es-ES_tradnl" sz="1600" b="0" kern="1200" noProof="0" smtClean="0">
                        <a:solidFill>
                          <a:schemeClr val="tx1"/>
                        </a:solidFill>
                        <a:latin typeface="Corbel" pitchFamily="34" charset="0"/>
                        <a:ea typeface="+mn-ea"/>
                        <a:cs typeface="+mn-cs"/>
                      </a:endParaRPr>
                    </a:p>
                  </a:txBody>
                  <a:tcPr/>
                </a:tc>
              </a:tr>
              <a:tr h="370840">
                <a:tc>
                  <a:txBody>
                    <a:bodyPr/>
                    <a:lstStyle/>
                    <a:p>
                      <a:r>
                        <a:rPr lang="es-ES_tradnl" sz="1800" kern="1200" baseline="0" noProof="0" dirty="0" smtClean="0"/>
                        <a:t>Apoyo técnico</a:t>
                      </a:r>
                      <a:endParaRPr lang="es-ES_tradnl" sz="1800" b="0" kern="1200" baseline="0" noProof="0" dirty="0" smtClean="0">
                        <a:solidFill>
                          <a:schemeClr val="dk1"/>
                        </a:solidFill>
                        <a:latin typeface="Corbel" pitchFamily="34" charset="0"/>
                        <a:ea typeface="+mn-ea"/>
                        <a:cs typeface="+mn-cs"/>
                      </a:endParaRPr>
                    </a:p>
                  </a:txBody>
                  <a:tcPr anchor="ctr"/>
                </a:tc>
                <a:tc>
                  <a:txBody>
                    <a:bodyPr/>
                    <a:lstStyle/>
                    <a:p>
                      <a:pPr algn="ctr"/>
                      <a:r>
                        <a:rPr kumimoji="0" lang="es-ES_tradnl" sz="1600" kern="1200" noProof="0" dirty="0" smtClean="0"/>
                        <a:t>Rita Santos</a:t>
                      </a:r>
                    </a:p>
                    <a:p>
                      <a:pPr algn="ctr"/>
                      <a:r>
                        <a:rPr kumimoji="0" lang="es-ES_tradnl" sz="1600" kern="1200" noProof="0" dirty="0" smtClean="0"/>
                        <a:t>rmsantos@reit.up.pt</a:t>
                      </a:r>
                      <a:endParaRPr kumimoji="0" lang="es-ES_tradnl" sz="1600" b="0" kern="1200" noProof="0" dirty="0" smtClean="0">
                        <a:solidFill>
                          <a:schemeClr val="tx1"/>
                        </a:solidFill>
                        <a:latin typeface="Corbel"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Proyecto ANGLE</a:t>
            </a:r>
            <a:endParaRPr lang="es-ES_tradnl" sz="3500" dirty="0">
              <a:solidFill>
                <a:schemeClr val="accent3">
                  <a:lumMod val="75000"/>
                </a:schemeClr>
              </a:solidFill>
            </a:endParaRPr>
          </a:p>
        </p:txBody>
      </p:sp>
      <p:graphicFrame>
        <p:nvGraphicFramePr>
          <p:cNvPr id="5" name="Tabela 4"/>
          <p:cNvGraphicFramePr>
            <a:graphicFrameLocks noGrp="1"/>
          </p:cNvGraphicFramePr>
          <p:nvPr>
            <p:extLst>
              <p:ext uri="{D42A27DB-BD31-4B8C-83A1-F6EECF244321}">
                <p14:modId xmlns="" xmlns:p14="http://schemas.microsoft.com/office/powerpoint/2010/main" val="279551795"/>
              </p:ext>
            </p:extLst>
          </p:nvPr>
        </p:nvGraphicFramePr>
        <p:xfrm>
          <a:off x="1187624" y="1944504"/>
          <a:ext cx="6762790" cy="1066800"/>
        </p:xfrm>
        <a:graphic>
          <a:graphicData uri="http://schemas.openxmlformats.org/drawingml/2006/table">
            <a:tbl>
              <a:tblPr firstRow="1" bandRow="1">
                <a:tableStyleId>{08FB837D-C827-4EFA-A057-4D05807E0F7C}</a:tableStyleId>
              </a:tblPr>
              <a:tblGrid>
                <a:gridCol w="3381395"/>
                <a:gridCol w="3381395"/>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noProof="0" dirty="0" err="1" smtClean="0">
                          <a:latin typeface="Corbel" pitchFamily="34" charset="0"/>
                        </a:rPr>
                        <a:t>Cocoordinación</a:t>
                      </a:r>
                      <a:r>
                        <a:rPr lang="es-ES_tradnl" sz="2400" noProof="0" dirty="0" smtClean="0">
                          <a:latin typeface="Corbel" pitchFamily="34" charset="0"/>
                        </a:rPr>
                        <a:t> del proyecto</a:t>
                      </a:r>
                    </a:p>
                  </a:txBody>
                  <a:tcPr/>
                </a:tc>
                <a:tc hMerge="1">
                  <a:txBody>
                    <a:bodyPr/>
                    <a:lstStyle/>
                    <a:p>
                      <a:endParaRPr lang="pt-PT" dirty="0"/>
                    </a:p>
                  </a:txBody>
                  <a:tcPr/>
                </a:tc>
              </a:tr>
              <a:tr h="370840">
                <a:tc>
                  <a:txBody>
                    <a:bodyPr/>
                    <a:lstStyle/>
                    <a:p>
                      <a:pPr algn="ctr"/>
                      <a:r>
                        <a:rPr lang="es-ES_tradnl" noProof="0" dirty="0" err="1" smtClean="0"/>
                        <a:t>The</a:t>
                      </a:r>
                      <a:r>
                        <a:rPr lang="es-ES_tradnl" noProof="0" dirty="0" smtClean="0"/>
                        <a:t> University of South </a:t>
                      </a:r>
                      <a:r>
                        <a:rPr lang="es-ES_tradnl" noProof="0" dirty="0" err="1" smtClean="0"/>
                        <a:t>Pacific</a:t>
                      </a:r>
                      <a:r>
                        <a:rPr lang="es-ES_tradnl" noProof="0" dirty="0" smtClean="0"/>
                        <a:t>, </a:t>
                      </a:r>
                      <a:r>
                        <a:rPr lang="es-ES_tradnl" noProof="0" dirty="0" err="1" smtClean="0"/>
                        <a:t>Fiji</a:t>
                      </a:r>
                      <a:endParaRPr lang="es-ES_tradnl" noProof="0" dirty="0">
                        <a:latin typeface="Corbel" pitchFamily="34" charset="0"/>
                      </a:endParaRPr>
                    </a:p>
                  </a:txBody>
                  <a:tcPr anchor="ctr"/>
                </a:tc>
                <a:tc>
                  <a:txBody>
                    <a:bodyPr/>
                    <a:lstStyle/>
                    <a:p>
                      <a:pPr algn="ctr"/>
                      <a:r>
                        <a:rPr lang="es-ES_tradnl" noProof="0" dirty="0" smtClean="0"/>
                        <a:t>Poonam</a:t>
                      </a:r>
                      <a:r>
                        <a:rPr lang="es-ES_tradnl" baseline="0" noProof="0" dirty="0" smtClean="0"/>
                        <a:t> Santiago </a:t>
                      </a:r>
                      <a:r>
                        <a:rPr lang="es-ES_tradnl" noProof="0" dirty="0" smtClean="0"/>
                        <a:t/>
                      </a:r>
                      <a:br>
                        <a:rPr lang="es-ES_tradnl" noProof="0" dirty="0" smtClean="0"/>
                      </a:br>
                      <a:r>
                        <a:rPr lang="es-ES_tradnl" sz="1600" noProof="0" dirty="0" smtClean="0"/>
                        <a:t>poonam.santiago@usp.ac.fj</a:t>
                      </a:r>
                      <a:endParaRPr lang="es-ES_tradnl" noProof="0"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lide_dream_22.jpg"/>
          <p:cNvPicPr>
            <a:picLocks noChangeAspect="1"/>
          </p:cNvPicPr>
          <p:nvPr/>
        </p:nvPicPr>
        <p:blipFill>
          <a:blip r:embed="rId3"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764704"/>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Quién puede presentar candidatura</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7" name="Marcador de Posição de Conteúdo 6"/>
          <p:cNvSpPr>
            <a:spLocks noGrp="1"/>
          </p:cNvSpPr>
          <p:nvPr>
            <p:ph sz="half" idx="1"/>
          </p:nvPr>
        </p:nvSpPr>
        <p:spPr>
          <a:xfrm>
            <a:off x="395536" y="2060848"/>
            <a:ext cx="1400156" cy="3500462"/>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pPr marL="0" indent="0" algn="ctr">
              <a:buNone/>
            </a:pPr>
            <a:endParaRPr lang="es-ES_tradnl" sz="2400" dirty="0" smtClean="0">
              <a:latin typeface="Corbel" pitchFamily="34" charset="0"/>
            </a:endParaRPr>
          </a:p>
          <a:p>
            <a:pPr marL="0" indent="0" algn="ctr">
              <a:buNone/>
            </a:pPr>
            <a:endParaRPr lang="es-ES_tradnl" sz="2400" dirty="0" smtClean="0">
              <a:latin typeface="Corbel" pitchFamily="34" charset="0"/>
            </a:endParaRPr>
          </a:p>
          <a:p>
            <a:pPr marL="0" indent="0" algn="ctr">
              <a:buNone/>
            </a:pPr>
            <a:endParaRPr lang="es-ES_tradnl" sz="2400" dirty="0" smtClean="0">
              <a:latin typeface="Corbel" pitchFamily="34" charset="0"/>
            </a:endParaRPr>
          </a:p>
          <a:p>
            <a:pPr marL="0" indent="0" algn="ctr">
              <a:buNone/>
            </a:pPr>
            <a:endParaRPr lang="es-ES_tradnl" sz="2400" dirty="0" smtClean="0">
              <a:latin typeface="Corbel" pitchFamily="34" charset="0"/>
            </a:endParaRPr>
          </a:p>
          <a:p>
            <a:pPr marL="0" indent="0" algn="ctr">
              <a:buNone/>
            </a:pPr>
            <a:r>
              <a:rPr lang="es-ES_tradnl" dirty="0" smtClean="0">
                <a:latin typeface="Corbel" pitchFamily="34" charset="0"/>
              </a:rPr>
              <a:t>Grupo objetivo I</a:t>
            </a:r>
          </a:p>
        </p:txBody>
      </p:sp>
      <p:sp>
        <p:nvSpPr>
          <p:cNvPr id="8" name="Marcador de Posição de Conteúdo 7"/>
          <p:cNvSpPr>
            <a:spLocks noGrp="1"/>
          </p:cNvSpPr>
          <p:nvPr>
            <p:ph sz="half" idx="2"/>
          </p:nvPr>
        </p:nvSpPr>
        <p:spPr>
          <a:xfrm>
            <a:off x="1835696" y="2060848"/>
            <a:ext cx="6829444" cy="3500462"/>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pPr algn="just">
              <a:lnSpc>
                <a:spcPct val="150000"/>
              </a:lnSpc>
            </a:pPr>
            <a:r>
              <a:rPr lang="es-ES_tradnl" dirty="0" smtClean="0">
                <a:latin typeface="Corbel" pitchFamily="34" charset="0"/>
              </a:rPr>
              <a:t>Candidatos/as inscritos/as o con vínculo formal a una institución socia en el momento de candidatura.</a:t>
            </a:r>
          </a:p>
          <a:p>
            <a:pPr algn="just">
              <a:lnSpc>
                <a:spcPct val="150000"/>
              </a:lnSpc>
            </a:pPr>
            <a:r>
              <a:rPr lang="es-ES_tradnl" dirty="0" smtClean="0">
                <a:latin typeface="Corbel" pitchFamily="34" charset="0"/>
              </a:rPr>
              <a:t>En ambos casos, los/as candidatos/as deben tener el apoyo formal de la institución (a través de una carta de apoyo formal) para enviar la candidatura.</a:t>
            </a:r>
          </a:p>
          <a:p>
            <a:endParaRPr lang="es-ES_trad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Quién puede presentar candidatura</a:t>
            </a:r>
            <a:endParaRPr lang="es-ES_tradnl" sz="3500" dirty="0">
              <a:solidFill>
                <a:schemeClr val="accent3">
                  <a:lumMod val="75000"/>
                </a:schemeClr>
              </a:solidFill>
            </a:endParaRPr>
          </a:p>
        </p:txBody>
      </p:sp>
      <p:sp>
        <p:nvSpPr>
          <p:cNvPr id="3" name="Marcador de Posição de Conteúdo 2"/>
          <p:cNvSpPr>
            <a:spLocks noGrp="1"/>
          </p:cNvSpPr>
          <p:nvPr>
            <p:ph sz="half" idx="1"/>
          </p:nvPr>
        </p:nvSpPr>
        <p:spPr>
          <a:xfrm>
            <a:off x="457200" y="1600200"/>
            <a:ext cx="1614470" cy="4525963"/>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pPr algn="ctr">
              <a:buNone/>
            </a:pPr>
            <a:endParaRPr lang="es-ES_tradnl" sz="2400" dirty="0" smtClean="0">
              <a:latin typeface="Corbel" pitchFamily="34" charset="0"/>
            </a:endParaRPr>
          </a:p>
          <a:p>
            <a:pPr algn="ctr">
              <a:buNone/>
            </a:pPr>
            <a:endParaRPr lang="es-ES_tradnl" sz="2400" dirty="0" smtClean="0">
              <a:latin typeface="Corbel" pitchFamily="34" charset="0"/>
            </a:endParaRPr>
          </a:p>
          <a:p>
            <a:pPr algn="ctr">
              <a:buNone/>
            </a:pPr>
            <a:endParaRPr lang="es-ES_tradnl" sz="2400" dirty="0" smtClean="0">
              <a:latin typeface="Corbel" pitchFamily="34" charset="0"/>
            </a:endParaRPr>
          </a:p>
          <a:p>
            <a:pPr algn="ctr">
              <a:buNone/>
            </a:pPr>
            <a:endParaRPr lang="es-ES_tradnl" sz="2400" dirty="0" smtClean="0">
              <a:latin typeface="Corbel" pitchFamily="34" charset="0"/>
            </a:endParaRPr>
          </a:p>
          <a:p>
            <a:pPr algn="ctr">
              <a:buNone/>
            </a:pPr>
            <a:endParaRPr lang="es-ES_tradnl" sz="2400" dirty="0" smtClean="0">
              <a:latin typeface="Corbel" pitchFamily="34" charset="0"/>
            </a:endParaRPr>
          </a:p>
          <a:p>
            <a:pPr algn="ctr">
              <a:buNone/>
            </a:pPr>
            <a:endParaRPr lang="es-ES_tradnl" sz="2400" dirty="0" smtClean="0">
              <a:latin typeface="Corbel" pitchFamily="34" charset="0"/>
            </a:endParaRPr>
          </a:p>
          <a:p>
            <a:pPr marL="0" indent="0" algn="ctr">
              <a:buNone/>
            </a:pPr>
            <a:endParaRPr lang="es-ES_tradnl" sz="2900" dirty="0" smtClean="0">
              <a:latin typeface="Corbel" pitchFamily="34" charset="0"/>
            </a:endParaRPr>
          </a:p>
          <a:p>
            <a:pPr marL="0" indent="0" algn="ctr">
              <a:buNone/>
            </a:pPr>
            <a:r>
              <a:rPr lang="es-ES_tradnl" sz="2900" dirty="0" smtClean="0">
                <a:latin typeface="Corbel" pitchFamily="34" charset="0"/>
              </a:rPr>
              <a:t>Grupo </a:t>
            </a:r>
            <a:r>
              <a:rPr lang="es-ES_tradnl" sz="2900" dirty="0" smtClean="0">
                <a:latin typeface="Corbel" pitchFamily="34" charset="0"/>
              </a:rPr>
              <a:t>objetivo II</a:t>
            </a:r>
            <a:endParaRPr lang="es-ES_tradnl" sz="2900" dirty="0"/>
          </a:p>
        </p:txBody>
      </p:sp>
      <p:sp>
        <p:nvSpPr>
          <p:cNvPr id="4" name="Marcador de Posição de Conteúdo 3"/>
          <p:cNvSpPr>
            <a:spLocks noGrp="1"/>
          </p:cNvSpPr>
          <p:nvPr>
            <p:ph sz="half" idx="2"/>
          </p:nvPr>
        </p:nvSpPr>
        <p:spPr>
          <a:xfrm>
            <a:off x="2071670" y="1600200"/>
            <a:ext cx="6615130" cy="4525963"/>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pPr algn="just"/>
            <a:r>
              <a:rPr lang="es-ES_tradnl" dirty="0" smtClean="0">
                <a:latin typeface="Corbel" pitchFamily="34" charset="0"/>
              </a:rPr>
              <a:t>Candidatos/as inscritos/as en una institución no perteneciente al consorcio;</a:t>
            </a:r>
          </a:p>
          <a:p>
            <a:pPr algn="just">
              <a:buNone/>
            </a:pPr>
            <a:r>
              <a:rPr lang="es-ES_tradnl" dirty="0" smtClean="0">
                <a:latin typeface="Corbel" pitchFamily="34" charset="0"/>
              </a:rPr>
              <a:t> </a:t>
            </a:r>
          </a:p>
          <a:p>
            <a:pPr algn="just"/>
            <a:r>
              <a:rPr lang="es-ES_tradnl" dirty="0" smtClean="0">
                <a:latin typeface="Corbel" pitchFamily="34" charset="0"/>
              </a:rPr>
              <a:t>Candidatos/as que hayan concluido un grado universitario o equivalente en una institución ACP (socia o no) pero que actualmente no estén inscritos/as, </a:t>
            </a:r>
            <a:r>
              <a:rPr lang="es-ES_tradnl" b="1" dirty="0" smtClean="0">
                <a:latin typeface="Corbel" pitchFamily="34" charset="0"/>
              </a:rPr>
              <a:t>o</a:t>
            </a:r>
            <a:r>
              <a:rPr lang="es-ES_tradnl" dirty="0" smtClean="0">
                <a:latin typeface="Corbel" pitchFamily="34" charset="0"/>
              </a:rPr>
              <a:t/>
            </a:r>
            <a:br>
              <a:rPr lang="es-ES_tradnl" dirty="0" smtClean="0">
                <a:latin typeface="Corbel" pitchFamily="34" charset="0"/>
              </a:rPr>
            </a:br>
            <a:r>
              <a:rPr lang="es-ES_tradnl" dirty="0" smtClean="0">
                <a:latin typeface="Corbel" pitchFamily="34" charset="0"/>
              </a:rPr>
              <a:t> </a:t>
            </a:r>
          </a:p>
          <a:p>
            <a:pPr algn="just"/>
            <a:r>
              <a:rPr lang="es-ES_tradnl" dirty="0" smtClean="0">
                <a:latin typeface="Corbel" pitchFamily="34" charset="0"/>
              </a:rPr>
              <a:t>Candidatos/as que tengan un vínculo formal con una institución que no sea socia de un país tercero abarcado por la lista de países elegibles en el momento de enviar su candidatura.</a:t>
            </a:r>
          </a:p>
          <a:p>
            <a:pPr algn="just"/>
            <a:endParaRPr lang="es-ES_tradnl" dirty="0" smtClean="0">
              <a:latin typeface="Corbel" pitchFamily="34" charset="0"/>
            </a:endParaRPr>
          </a:p>
          <a:p>
            <a:pPr algn="just">
              <a:buNone/>
            </a:pPr>
            <a:r>
              <a:rPr lang="es-ES_tradnl" dirty="0" smtClean="0">
                <a:latin typeface="Corbel" pitchFamily="34" charset="0"/>
              </a:rPr>
              <a:t>	En todos los casos,  los/as candidatos/as deben tener el apoyo formal de la institución (a través de una carta de apoyo formal) para enviar la candidatura.</a:t>
            </a:r>
            <a:endParaRPr lang="es-ES_trad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Quién puede presentar candidatura</a:t>
            </a:r>
            <a:endParaRPr lang="es-ES_tradnl" sz="3500" dirty="0">
              <a:solidFill>
                <a:schemeClr val="accent3">
                  <a:lumMod val="75000"/>
                </a:schemeClr>
              </a:solidFill>
            </a:endParaRPr>
          </a:p>
        </p:txBody>
      </p:sp>
      <p:sp>
        <p:nvSpPr>
          <p:cNvPr id="3" name="Marcador de Posição de Conteúdo 2"/>
          <p:cNvSpPr>
            <a:spLocks noGrp="1"/>
          </p:cNvSpPr>
          <p:nvPr>
            <p:ph sz="half" idx="1"/>
          </p:nvPr>
        </p:nvSpPr>
        <p:spPr>
          <a:xfrm>
            <a:off x="457200" y="1600200"/>
            <a:ext cx="1614470" cy="4525963"/>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pPr>
              <a:buNone/>
            </a:pPr>
            <a:r>
              <a:rPr lang="es-ES_tradnl" dirty="0" smtClean="0"/>
              <a:t>	</a:t>
            </a:r>
          </a:p>
          <a:p>
            <a:pPr>
              <a:buNone/>
            </a:pPr>
            <a:endParaRPr lang="es-ES_tradnl" dirty="0" smtClean="0">
              <a:latin typeface="Corbel" pitchFamily="34" charset="0"/>
            </a:endParaRPr>
          </a:p>
          <a:p>
            <a:pPr>
              <a:buNone/>
            </a:pPr>
            <a:endParaRPr lang="es-ES_tradnl" dirty="0" smtClean="0">
              <a:latin typeface="Corbel" pitchFamily="34" charset="0"/>
            </a:endParaRPr>
          </a:p>
          <a:p>
            <a:pPr>
              <a:buNone/>
            </a:pPr>
            <a:endParaRPr lang="es-ES_tradnl" dirty="0" smtClean="0">
              <a:latin typeface="Corbel" pitchFamily="34" charset="0"/>
            </a:endParaRPr>
          </a:p>
          <a:p>
            <a:pPr>
              <a:buNone/>
            </a:pPr>
            <a:endParaRPr lang="es-ES_tradnl" dirty="0" smtClean="0">
              <a:latin typeface="Corbel" pitchFamily="34" charset="0"/>
            </a:endParaRPr>
          </a:p>
          <a:p>
            <a:pPr marL="0" indent="0" algn="ctr">
              <a:buNone/>
            </a:pPr>
            <a:endParaRPr lang="es-ES_tradnl" dirty="0" smtClean="0">
              <a:latin typeface="Corbel" pitchFamily="34" charset="0"/>
            </a:endParaRPr>
          </a:p>
          <a:p>
            <a:pPr marL="0" indent="0" algn="ctr">
              <a:buNone/>
            </a:pPr>
            <a:r>
              <a:rPr lang="es-ES_tradnl" dirty="0" smtClean="0">
                <a:latin typeface="Corbel" pitchFamily="34" charset="0"/>
              </a:rPr>
              <a:t>Grupo  </a:t>
            </a:r>
            <a:r>
              <a:rPr lang="es-ES_tradnl" dirty="0" smtClean="0">
                <a:latin typeface="Corbel" pitchFamily="34" charset="0"/>
              </a:rPr>
              <a:t>objetivo III</a:t>
            </a:r>
            <a:endParaRPr lang="es-ES_tradnl" dirty="0"/>
          </a:p>
        </p:txBody>
      </p:sp>
      <p:sp>
        <p:nvSpPr>
          <p:cNvPr id="4" name="Marcador de Posição de Conteúdo 3"/>
          <p:cNvSpPr>
            <a:spLocks noGrp="1"/>
          </p:cNvSpPr>
          <p:nvPr>
            <p:ph sz="half" idx="2"/>
          </p:nvPr>
        </p:nvSpPr>
        <p:spPr>
          <a:xfrm>
            <a:off x="2071670" y="1600200"/>
            <a:ext cx="6615130" cy="4525963"/>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pPr algn="just"/>
            <a:endParaRPr lang="es-ES_tradnl" dirty="0" smtClean="0">
              <a:latin typeface="Corbel" pitchFamily="34" charset="0"/>
            </a:endParaRPr>
          </a:p>
          <a:p>
            <a:pPr algn="just"/>
            <a:r>
              <a:rPr lang="es-ES_tradnl" dirty="0" smtClean="0">
                <a:latin typeface="Corbel" pitchFamily="34" charset="0"/>
              </a:rPr>
              <a:t>Candidatos/as </a:t>
            </a:r>
            <a:r>
              <a:rPr lang="es-ES_tradnl" dirty="0" smtClean="0">
                <a:latin typeface="Corbel" pitchFamily="34" charset="0"/>
              </a:rPr>
              <a:t>nacionales de uno de los países ACP abarcados por el lote en una situación particularmente vulnerable por razones sociales o políticas. Por ejemplo:</a:t>
            </a:r>
            <a:br>
              <a:rPr lang="es-ES_tradnl" dirty="0" smtClean="0">
                <a:latin typeface="Corbel" pitchFamily="34" charset="0"/>
              </a:rPr>
            </a:br>
            <a:r>
              <a:rPr lang="es-ES_tradnl" dirty="0" smtClean="0">
                <a:latin typeface="Corbel" pitchFamily="34" charset="0"/>
              </a:rPr>
              <a:t> </a:t>
            </a:r>
          </a:p>
          <a:p>
            <a:pPr lvl="1" algn="just"/>
            <a:r>
              <a:rPr lang="es-ES_tradnl" dirty="0" smtClean="0">
                <a:latin typeface="Corbel" pitchFamily="34" charset="0"/>
              </a:rPr>
              <a:t>tener estatuto de refugiado/a o ser beneficiario/a de asilo (internacional o de acuerdo con la legislación nacional de uno de los países europeos receptores, </a:t>
            </a:r>
            <a:r>
              <a:rPr lang="es-ES_tradnl" b="1" dirty="0" smtClean="0">
                <a:latin typeface="Corbel" pitchFamily="34" charset="0"/>
              </a:rPr>
              <a:t>o</a:t>
            </a:r>
          </a:p>
          <a:p>
            <a:pPr lvl="1" algn="just">
              <a:buNone/>
            </a:pPr>
            <a:endParaRPr lang="es-ES_tradnl" dirty="0" smtClean="0">
              <a:latin typeface="Corbel" pitchFamily="34" charset="0"/>
            </a:endParaRPr>
          </a:p>
          <a:p>
            <a:pPr lvl="1" algn="just"/>
            <a:r>
              <a:rPr lang="es-ES_tradnl" dirty="0" smtClean="0">
                <a:latin typeface="Corbel" pitchFamily="34" charset="0"/>
              </a:rPr>
              <a:t>probar que hayan sido objeto de expulsión injustificada de la universidad por cuestiones raciales, étnicas, religiosas, políticas, de género o de orientación sexual, </a:t>
            </a:r>
            <a:r>
              <a:rPr lang="es-ES_tradnl" b="1" dirty="0" smtClean="0">
                <a:latin typeface="Corbel" pitchFamily="34" charset="0"/>
              </a:rPr>
              <a:t>o</a:t>
            </a:r>
            <a:r>
              <a:rPr lang="es-ES_tradnl" dirty="0" smtClean="0">
                <a:latin typeface="Corbel" pitchFamily="34" charset="0"/>
              </a:rPr>
              <a:t/>
            </a:r>
            <a:br>
              <a:rPr lang="es-ES_tradnl" dirty="0" smtClean="0">
                <a:latin typeface="Corbel" pitchFamily="34" charset="0"/>
              </a:rPr>
            </a:br>
            <a:r>
              <a:rPr lang="es-ES_tradnl" dirty="0" smtClean="0">
                <a:latin typeface="Corbel" pitchFamily="34" charset="0"/>
              </a:rPr>
              <a:t> </a:t>
            </a:r>
          </a:p>
          <a:p>
            <a:pPr lvl="1" algn="just"/>
            <a:r>
              <a:rPr lang="es-ES_tradnl" dirty="0" smtClean="0">
                <a:latin typeface="Corbel" pitchFamily="34" charset="0"/>
              </a:rPr>
              <a:t>pertenecer a una población indígena abarcada por una política nacional específica o ser una persona internamente desplazada (IDP, según sus siglas en inglés)</a:t>
            </a:r>
          </a:p>
          <a:p>
            <a:endParaRPr lang="es-ES_trad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solidFill>
                <a:latin typeface="Helvetica Condensed" pitchFamily="34" charset="0"/>
                <a:ea typeface="BatangChe" pitchFamily="49" charset="-127"/>
                <a:cs typeface="Levenim MT" pitchFamily="2" charset="-79"/>
              </a:rPr>
              <a:t>Quién puede presentar candidatura</a:t>
            </a:r>
            <a:endParaRPr lang="es-ES_tradnl" sz="3500" dirty="0"/>
          </a:p>
        </p:txBody>
      </p:sp>
      <p:sp>
        <p:nvSpPr>
          <p:cNvPr id="5" name="Marcador de Posição de Conteúdo 4"/>
          <p:cNvSpPr>
            <a:spLocks noGrp="1"/>
          </p:cNvSpPr>
          <p:nvPr>
            <p:ph idx="1"/>
          </p:nvPr>
        </p:nvSpPr>
        <p:spPr/>
        <p:txBody>
          <a:bodyPr>
            <a:normAutofit fontScale="70000" lnSpcReduction="20000"/>
          </a:bodyPr>
          <a:lstStyle/>
          <a:p>
            <a:pPr algn="just">
              <a:buNone/>
            </a:pPr>
            <a:r>
              <a:rPr lang="es-ES_tradnl" b="1" dirty="0" smtClean="0">
                <a:latin typeface="Corbel" pitchFamily="34" charset="0"/>
              </a:rPr>
              <a:t>Criterios de elegibilidad para todos los tipos de movilidad:</a:t>
            </a:r>
            <a:endParaRPr lang="es-ES_tradnl" dirty="0" smtClean="0">
              <a:latin typeface="Corbel" pitchFamily="34" charset="0"/>
            </a:endParaRPr>
          </a:p>
          <a:p>
            <a:pPr algn="just"/>
            <a:r>
              <a:rPr lang="es-ES_tradnl" dirty="0" smtClean="0">
                <a:latin typeface="Corbel" pitchFamily="34" charset="0"/>
              </a:rPr>
              <a:t>Ser nacional de uno de los países ACP elegibles;</a:t>
            </a:r>
          </a:p>
          <a:p>
            <a:pPr algn="just"/>
            <a:endParaRPr lang="es-ES_tradnl" sz="700" dirty="0" smtClean="0">
              <a:latin typeface="Corbel" pitchFamily="34" charset="0"/>
            </a:endParaRPr>
          </a:p>
          <a:p>
            <a:pPr algn="just"/>
            <a:r>
              <a:rPr lang="es-ES_tradnl" dirty="0" smtClean="0">
                <a:latin typeface="Corbel" pitchFamily="34" charset="0"/>
              </a:rPr>
              <a:t>No haber residido, vivido o realizado su actividad principal (trabajo, estudio, etc.), en los últimos 5 años, durante más de 12 meses (en el momento de candidatura), en un país europeo;</a:t>
            </a:r>
          </a:p>
          <a:p>
            <a:pPr algn="just"/>
            <a:endParaRPr lang="es-ES_tradnl" sz="700" dirty="0" smtClean="0">
              <a:latin typeface="Corbel" pitchFamily="34" charset="0"/>
            </a:endParaRPr>
          </a:p>
          <a:p>
            <a:pPr algn="just"/>
            <a:r>
              <a:rPr lang="es-ES_tradnl" dirty="0" smtClean="0">
                <a:latin typeface="Corbel" pitchFamily="34" charset="0"/>
              </a:rPr>
              <a:t>No haber disfrutado en el pasado de una beca Erasmus </a:t>
            </a:r>
            <a:r>
              <a:rPr lang="es-ES_tradnl" dirty="0" err="1" smtClean="0">
                <a:latin typeface="Corbel" pitchFamily="34" charset="0"/>
              </a:rPr>
              <a:t>Mundus</a:t>
            </a:r>
            <a:r>
              <a:rPr lang="es-ES_tradnl" dirty="0" smtClean="0">
                <a:latin typeface="Corbel" pitchFamily="34" charset="0"/>
              </a:rPr>
              <a:t> para el mismo tipo de movilidad;</a:t>
            </a:r>
          </a:p>
          <a:p>
            <a:pPr algn="just"/>
            <a:endParaRPr lang="es-ES_tradnl" sz="700" dirty="0" smtClean="0">
              <a:latin typeface="Corbel" pitchFamily="34" charset="0"/>
            </a:endParaRPr>
          </a:p>
          <a:p>
            <a:pPr algn="just"/>
            <a:r>
              <a:rPr lang="es-ES_tradnl" dirty="0" smtClean="0">
                <a:latin typeface="Corbel" pitchFamily="34" charset="0"/>
              </a:rPr>
              <a:t>Tener conocimientos suficientes del idioma de enseñanza en la institución de acogida o de uno de los idiomas actualmente hablados en el país de acogida; </a:t>
            </a:r>
          </a:p>
          <a:p>
            <a:pPr algn="just"/>
            <a:endParaRPr lang="es-ES_tradnl" sz="700" dirty="0" smtClean="0">
              <a:latin typeface="Corbel" pitchFamily="34" charset="0"/>
            </a:endParaRPr>
          </a:p>
          <a:p>
            <a:pPr algn="just"/>
            <a:r>
              <a:rPr lang="es-ES_tradnl" dirty="0" smtClean="0">
                <a:latin typeface="Corbel" pitchFamily="34" charset="0"/>
              </a:rPr>
              <a:t>Respetar los criterios específicos aplicables a cada tipo de movilidad (máster, doctorado, personal académico y administrativo).</a:t>
            </a:r>
            <a:endParaRPr lang="es-ES_trad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Quién puede presentar candidatura</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62500" lnSpcReduction="20000"/>
          </a:bodyPr>
          <a:lstStyle/>
          <a:p>
            <a:pPr algn="just">
              <a:buNone/>
            </a:pPr>
            <a:r>
              <a:rPr lang="es-ES_tradnl" b="1" dirty="0" smtClean="0">
                <a:latin typeface="Corbel" pitchFamily="34" charset="0"/>
              </a:rPr>
              <a:t>Criterios específicos de elegibilidad</a:t>
            </a:r>
          </a:p>
          <a:p>
            <a:pPr algn="just"/>
            <a:r>
              <a:rPr lang="es-ES_tradnl" b="1" dirty="0" smtClean="0">
                <a:solidFill>
                  <a:schemeClr val="accent6">
                    <a:lumMod val="75000"/>
                  </a:schemeClr>
                </a:solidFill>
                <a:latin typeface="Corbel" pitchFamily="34" charset="0"/>
              </a:rPr>
              <a:t>Máster </a:t>
            </a:r>
            <a:r>
              <a:rPr lang="es-ES_tradnl" b="1" dirty="0" smtClean="0">
                <a:solidFill>
                  <a:schemeClr val="accent6">
                    <a:lumMod val="75000"/>
                  </a:schemeClr>
                </a:solidFill>
                <a:latin typeface="Corbel" pitchFamily="34" charset="0"/>
              </a:rPr>
              <a:t>movilidad </a:t>
            </a:r>
            <a:r>
              <a:rPr lang="es-ES_tradnl" dirty="0" smtClean="0">
                <a:latin typeface="Corbel" pitchFamily="34" charset="0"/>
              </a:rPr>
              <a:t>(países ACP &gt; EU</a:t>
            </a:r>
            <a:r>
              <a:rPr lang="es-ES_tradnl" dirty="0" smtClean="0">
                <a:latin typeface="Corbel" pitchFamily="34" charset="0"/>
              </a:rPr>
              <a:t>)</a:t>
            </a:r>
          </a:p>
          <a:p>
            <a:pPr algn="just">
              <a:buNone/>
            </a:pPr>
            <a:r>
              <a:rPr lang="es-ES" dirty="0" smtClean="0"/>
              <a:t>	Estar inscrito </a:t>
            </a:r>
            <a:r>
              <a:rPr lang="es-ES" dirty="0" smtClean="0"/>
              <a:t>en el primero año de un programa de máster de 2 años de una </a:t>
            </a:r>
            <a:r>
              <a:rPr lang="es-ES" dirty="0" smtClean="0">
                <a:solidFill>
                  <a:schemeClr val="accent6">
                    <a:lumMod val="75000"/>
                  </a:schemeClr>
                </a:solidFill>
              </a:rPr>
              <a:t>institución socia de la región </a:t>
            </a:r>
            <a:r>
              <a:rPr lang="es-ES" dirty="0" smtClean="0">
                <a:solidFill>
                  <a:schemeClr val="accent6">
                    <a:lumMod val="75000"/>
                  </a:schemeClr>
                </a:solidFill>
              </a:rPr>
              <a:t>ACP</a:t>
            </a:r>
          </a:p>
          <a:p>
            <a:pPr algn="just">
              <a:buNone/>
            </a:pPr>
            <a:endParaRPr lang="es-ES_tradnl" b="1" dirty="0" smtClean="0">
              <a:solidFill>
                <a:schemeClr val="accent6">
                  <a:lumMod val="75000"/>
                </a:schemeClr>
              </a:solidFill>
              <a:latin typeface="Corbel" pitchFamily="34" charset="0"/>
            </a:endParaRPr>
          </a:p>
          <a:p>
            <a:pPr algn="just"/>
            <a:r>
              <a:rPr lang="es-ES_tradnl" b="1" dirty="0" smtClean="0">
                <a:solidFill>
                  <a:schemeClr val="accent6">
                    <a:lumMod val="75000"/>
                  </a:schemeClr>
                </a:solidFill>
                <a:latin typeface="Corbel" pitchFamily="34" charset="0"/>
              </a:rPr>
              <a:t>Máster </a:t>
            </a:r>
            <a:r>
              <a:rPr lang="es-ES_tradnl" b="1" dirty="0" smtClean="0">
                <a:solidFill>
                  <a:schemeClr val="accent6">
                    <a:lumMod val="75000"/>
                  </a:schemeClr>
                </a:solidFill>
                <a:latin typeface="Corbel" pitchFamily="34" charset="0"/>
              </a:rPr>
              <a:t>completo</a:t>
            </a:r>
            <a:r>
              <a:rPr lang="es-ES_tradnl" dirty="0" smtClean="0">
                <a:solidFill>
                  <a:schemeClr val="accent6">
                    <a:lumMod val="75000"/>
                  </a:schemeClr>
                </a:solidFill>
                <a:latin typeface="Corbel" pitchFamily="34" charset="0"/>
              </a:rPr>
              <a:t> </a:t>
            </a:r>
            <a:r>
              <a:rPr lang="es-ES_tradnl" dirty="0" smtClean="0">
                <a:latin typeface="Corbel" pitchFamily="34" charset="0"/>
              </a:rPr>
              <a:t>(países ACP &gt; EU)</a:t>
            </a:r>
          </a:p>
          <a:p>
            <a:pPr indent="11113" algn="just">
              <a:buNone/>
            </a:pPr>
            <a:r>
              <a:rPr lang="es-ES_tradnl" dirty="0" smtClean="0">
                <a:latin typeface="Corbel" pitchFamily="34" charset="0"/>
              </a:rPr>
              <a:t>Haber concluido la licenciatura en el momento de candidatura.</a:t>
            </a:r>
            <a:br>
              <a:rPr lang="es-ES_tradnl" dirty="0" smtClean="0">
                <a:latin typeface="Corbel" pitchFamily="34" charset="0"/>
              </a:rPr>
            </a:br>
            <a:r>
              <a:rPr lang="es-ES_tradnl" dirty="0" smtClean="0">
                <a:latin typeface="Corbel" pitchFamily="34" charset="0"/>
              </a:rPr>
              <a:t> </a:t>
            </a:r>
          </a:p>
          <a:p>
            <a:pPr algn="just"/>
            <a:r>
              <a:rPr lang="es-ES_tradnl" b="1" dirty="0" smtClean="0">
                <a:solidFill>
                  <a:schemeClr val="accent6">
                    <a:lumMod val="75000"/>
                  </a:schemeClr>
                </a:solidFill>
                <a:latin typeface="Corbel" pitchFamily="34" charset="0"/>
              </a:rPr>
              <a:t>Doctorado</a:t>
            </a:r>
            <a:r>
              <a:rPr lang="es-ES_tradnl" dirty="0" smtClean="0">
                <a:latin typeface="Corbel" pitchFamily="34" charset="0"/>
              </a:rPr>
              <a:t> (países ACP &gt; EU)</a:t>
            </a:r>
          </a:p>
          <a:p>
            <a:pPr indent="11113" algn="just">
              <a:buNone/>
            </a:pPr>
            <a:r>
              <a:rPr lang="es-ES_tradnl" dirty="0" smtClean="0">
                <a:latin typeface="Corbel" pitchFamily="34" charset="0"/>
              </a:rPr>
              <a:t>Estar inscritos/as en un programa doctoral de una institución ACP del consorcio en el momento de candidatura (sólo candidatos/as pertenecientes al grupo objetivo 1).</a:t>
            </a:r>
          </a:p>
          <a:p>
            <a:pPr indent="11113" algn="just">
              <a:buNone/>
            </a:pPr>
            <a:endParaRPr lang="es-ES_tradnl" dirty="0" smtClean="0">
              <a:latin typeface="Corbel" pitchFamily="34" charset="0"/>
            </a:endParaRPr>
          </a:p>
          <a:p>
            <a:pPr algn="just"/>
            <a:r>
              <a:rPr lang="es-ES_tradnl" b="1" dirty="0" smtClean="0">
                <a:solidFill>
                  <a:schemeClr val="accent6">
                    <a:lumMod val="75000"/>
                  </a:schemeClr>
                </a:solidFill>
                <a:latin typeface="Corbel" pitchFamily="34" charset="0"/>
              </a:rPr>
              <a:t>Personal académico y administrativo</a:t>
            </a:r>
            <a:r>
              <a:rPr lang="es-ES_tradnl" dirty="0" smtClean="0">
                <a:solidFill>
                  <a:schemeClr val="accent6">
                    <a:lumMod val="75000"/>
                  </a:schemeClr>
                </a:solidFill>
                <a:latin typeface="Corbel" pitchFamily="34" charset="0"/>
              </a:rPr>
              <a:t> </a:t>
            </a:r>
            <a:r>
              <a:rPr lang="es-ES_tradnl" dirty="0" smtClean="0">
                <a:latin typeface="Corbel" pitchFamily="34" charset="0"/>
              </a:rPr>
              <a:t>(ambos sentidos)</a:t>
            </a:r>
            <a:br>
              <a:rPr lang="es-ES_tradnl" dirty="0" smtClean="0">
                <a:latin typeface="Corbel" pitchFamily="34" charset="0"/>
              </a:rPr>
            </a:br>
            <a:r>
              <a:rPr lang="es-ES_tradnl" dirty="0" smtClean="0">
                <a:latin typeface="Corbel" pitchFamily="34" charset="0"/>
              </a:rPr>
              <a:t>Trabajar a tiempo completo en una institución socia del consorcio.</a:t>
            </a:r>
            <a:endParaRPr lang="es-ES_tradnl" dirty="0">
              <a:latin typeface="Corbe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Quién puede presentar candidatura</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85000" lnSpcReduction="20000"/>
          </a:bodyPr>
          <a:lstStyle/>
          <a:p>
            <a:pPr algn="just">
              <a:buNone/>
            </a:pPr>
            <a:r>
              <a:rPr lang="es-ES_tradnl" sz="2800" b="1" dirty="0" smtClean="0">
                <a:latin typeface="Corbel" pitchFamily="34" charset="0"/>
              </a:rPr>
              <a:t>Criterios específicos de elegibilidad</a:t>
            </a:r>
          </a:p>
          <a:p>
            <a:pPr algn="just">
              <a:buNone/>
            </a:pPr>
            <a:endParaRPr lang="es-ES_tradnl" sz="2800" b="1" dirty="0" smtClean="0">
              <a:latin typeface="Corbel" pitchFamily="34" charset="0"/>
            </a:endParaRPr>
          </a:p>
          <a:p>
            <a:pPr algn="just"/>
            <a:r>
              <a:rPr lang="es-ES_tradnl" sz="2600" dirty="0" smtClean="0">
                <a:latin typeface="Corbel" pitchFamily="34" charset="0"/>
              </a:rPr>
              <a:t>Cabe destacar que, además de estos criterios, pueden existir otros definidos internamente por cada institución socia del consorcio, por lo que se recomienda que los/as candidatos/as preparen su candidatura con la persona de contacto de su institución para obtener información sobre los criterios de elegibilidad específicos establecidos tanto por su institución de origen (cuando aplicable) como por la institución de acogida a la que quieren presentar su candidatura.</a:t>
            </a:r>
          </a:p>
          <a:p>
            <a:endParaRPr lang="es-ES_tradnl" sz="2600" dirty="0" smtClean="0">
              <a:latin typeface="Corbel" pitchFamily="34" charset="0"/>
            </a:endParaRPr>
          </a:p>
          <a:p>
            <a:endParaRPr lang="es-ES_tradnl" sz="2600" dirty="0" smtClean="0">
              <a:solidFill>
                <a:schemeClr val="accent6">
                  <a:lumMod val="75000"/>
                </a:schemeClr>
              </a:solidFill>
              <a:latin typeface="Corbel" pitchFamily="34" charset="0"/>
            </a:endParaRPr>
          </a:p>
          <a:p>
            <a:pPr marL="0" indent="0" algn="ctr">
              <a:buNone/>
            </a:pPr>
            <a:r>
              <a:rPr lang="es-ES_tradnl" sz="3100" b="1" dirty="0" smtClean="0">
                <a:solidFill>
                  <a:schemeClr val="accent6">
                    <a:lumMod val="75000"/>
                  </a:schemeClr>
                </a:solidFill>
                <a:latin typeface="Corbel" pitchFamily="34" charset="0"/>
              </a:rPr>
              <a:t>¡Atención</a:t>
            </a:r>
            <a:r>
              <a:rPr lang="es-ES_tradnl" sz="3000" b="1" dirty="0" smtClean="0">
                <a:solidFill>
                  <a:schemeClr val="accent6">
                    <a:lumMod val="75000"/>
                  </a:schemeClr>
                </a:solidFill>
                <a:latin typeface="Corbel" pitchFamily="34" charset="0"/>
              </a:rPr>
              <a:t>!</a:t>
            </a:r>
            <a:r>
              <a:rPr lang="es-ES_tradnl" sz="2600" b="1" dirty="0" smtClean="0">
                <a:solidFill>
                  <a:schemeClr val="accent6">
                    <a:lumMod val="75000"/>
                  </a:schemeClr>
                </a:solidFill>
                <a:latin typeface="Corbel" pitchFamily="34" charset="0"/>
              </a:rPr>
              <a:t> Pueden existir otros criterios dependiendo de la universidad de origen y de acogida.</a:t>
            </a:r>
            <a:endParaRPr lang="es-ES_tradnl" sz="2600" b="1" dirty="0">
              <a:solidFill>
                <a:schemeClr val="accent6">
                  <a:lumMod val="75000"/>
                </a:schemeClr>
              </a:solidFill>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Áreas de estudio</a:t>
            </a:r>
            <a:endParaRPr lang="pt-PT" sz="3500" dirty="0">
              <a:solidFill>
                <a:schemeClr val="accent3">
                  <a:lumMod val="75000"/>
                </a:schemeClr>
              </a:solidFill>
            </a:endParaRPr>
          </a:p>
        </p:txBody>
      </p:sp>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1410273153"/>
              </p:ext>
            </p:extLst>
          </p:nvPr>
        </p:nvGraphicFramePr>
        <p:xfrm>
          <a:off x="457200" y="1600200"/>
          <a:ext cx="8229600" cy="4145280"/>
        </p:xfrm>
        <a:graphic>
          <a:graphicData uri="http://schemas.openxmlformats.org/drawingml/2006/table">
            <a:tbl>
              <a:tblPr firstRow="1" bandRow="1">
                <a:tableStyleId>{08FB837D-C827-4EFA-A057-4D05807E0F7C}</a:tableStyleId>
              </a:tblPr>
              <a:tblGrid>
                <a:gridCol w="685776"/>
                <a:gridCol w="3429024"/>
                <a:gridCol w="714380"/>
                <a:gridCol w="3400420"/>
              </a:tblGrid>
              <a:tr h="370840">
                <a:tc>
                  <a:txBody>
                    <a:bodyPr/>
                    <a:lstStyle/>
                    <a:p>
                      <a:endParaRPr lang="es-ES_tradnl" b="0" noProof="0">
                        <a:latin typeface="Corbel" pitchFamily="34" charset="0"/>
                      </a:endParaRPr>
                    </a:p>
                  </a:txBody>
                  <a:tcPr/>
                </a:tc>
                <a:tc>
                  <a:txBody>
                    <a:bodyPr/>
                    <a:lstStyle/>
                    <a:p>
                      <a:r>
                        <a:rPr lang="es-ES_tradnl" b="1" noProof="0" smtClean="0">
                          <a:solidFill>
                            <a:schemeClr val="bg1"/>
                          </a:solidFill>
                          <a:latin typeface="Helvetica Condensed" pitchFamily="34" charset="0"/>
                          <a:ea typeface="BatangChe" pitchFamily="49" charset="-127"/>
                          <a:cs typeface="Levenim MT" pitchFamily="2" charset="-79"/>
                        </a:rPr>
                        <a:t>Áreas de estudio elegibles</a:t>
                      </a:r>
                      <a:endParaRPr lang="es-ES_tradnl" b="0" noProof="0">
                        <a:solidFill>
                          <a:schemeClr val="bg1"/>
                        </a:solidFill>
                        <a:latin typeface="Corbel" pitchFamily="34" charset="0"/>
                      </a:endParaRPr>
                    </a:p>
                  </a:txBody>
                  <a:tcPr/>
                </a:tc>
                <a:tc>
                  <a:txBody>
                    <a:bodyPr/>
                    <a:lstStyle/>
                    <a:p>
                      <a:endParaRPr lang="es-ES_tradnl" b="0" noProof="0">
                        <a:latin typeface="Corbel" pitchFamily="34" charset="0"/>
                      </a:endParaRPr>
                    </a:p>
                  </a:txBody>
                  <a:tcPr/>
                </a:tc>
                <a:tc>
                  <a:txBody>
                    <a:bodyPr/>
                    <a:lstStyle/>
                    <a:p>
                      <a:endParaRPr lang="es-ES_tradnl" noProof="0"/>
                    </a:p>
                  </a:txBody>
                  <a:tcPr/>
                </a:tc>
              </a:tr>
              <a:tr h="370840">
                <a:tc>
                  <a:txBody>
                    <a:bodyPr/>
                    <a:lstStyle/>
                    <a:p>
                      <a:r>
                        <a:rPr lang="es-ES_tradnl" noProof="0" smtClean="0"/>
                        <a:t>1</a:t>
                      </a:r>
                      <a:endParaRPr lang="es-ES_tradnl" b="0" noProof="0">
                        <a:latin typeface="Corbel" pitchFamily="34" charset="0"/>
                      </a:endParaRPr>
                    </a:p>
                  </a:txBody>
                  <a:tcPr anchor="ctr"/>
                </a:tc>
                <a:tc>
                  <a:txBody>
                    <a:bodyPr/>
                    <a:lstStyle/>
                    <a:p>
                      <a:r>
                        <a:rPr lang="es-ES_tradnl" noProof="0" smtClean="0"/>
                        <a:t>Ciencias de la agricultura</a:t>
                      </a:r>
                      <a:endParaRPr lang="es-ES_tradnl" b="0" noProof="0">
                        <a:latin typeface="Corbel" pitchFamily="34" charset="0"/>
                      </a:endParaRPr>
                    </a:p>
                  </a:txBody>
                  <a:tcPr anchor="ctr"/>
                </a:tc>
                <a:tc>
                  <a:txBody>
                    <a:bodyPr/>
                    <a:lstStyle/>
                    <a:p>
                      <a:r>
                        <a:rPr lang="es-ES_tradnl" noProof="0" smtClean="0"/>
                        <a:t>9</a:t>
                      </a:r>
                      <a:endParaRPr lang="es-ES_tradnl" b="0" noProof="0">
                        <a:latin typeface="Corbel" pitchFamily="34" charset="0"/>
                      </a:endParaRPr>
                    </a:p>
                  </a:txBody>
                  <a:tcPr anchor="ctr"/>
                </a:tc>
                <a:tc>
                  <a:txBody>
                    <a:bodyPr/>
                    <a:lstStyle/>
                    <a:p>
                      <a:r>
                        <a:rPr lang="es-ES_tradnl" noProof="0" smtClean="0"/>
                        <a:t>Lingüística y filología</a:t>
                      </a:r>
                      <a:endParaRPr lang="es-ES_tradnl" noProof="0"/>
                    </a:p>
                  </a:txBody>
                  <a:tcPr anchor="ctr"/>
                </a:tc>
              </a:tr>
              <a:tr h="370840">
                <a:tc>
                  <a:txBody>
                    <a:bodyPr/>
                    <a:lstStyle/>
                    <a:p>
                      <a:r>
                        <a:rPr lang="es-ES_tradnl" noProof="0" smtClean="0"/>
                        <a:t>2</a:t>
                      </a:r>
                      <a:endParaRPr lang="es-ES_tradnl" b="0" noProof="0">
                        <a:latin typeface="Corbel" pitchFamily="34" charset="0"/>
                      </a:endParaRPr>
                    </a:p>
                  </a:txBody>
                  <a:tcPr anchor="ctr"/>
                </a:tc>
                <a:tc>
                  <a:txBody>
                    <a:bodyPr/>
                    <a:lstStyle/>
                    <a:p>
                      <a:r>
                        <a:rPr lang="es-ES_tradnl" noProof="0" smtClean="0"/>
                        <a:t>Arquitectura, urbanismo y ordenación</a:t>
                      </a:r>
                      <a:r>
                        <a:rPr lang="es-ES_tradnl" baseline="0" noProof="0" smtClean="0"/>
                        <a:t> regi</a:t>
                      </a:r>
                      <a:r>
                        <a:rPr lang="es-ES_tradnl" noProof="0" smtClean="0"/>
                        <a:t>onal</a:t>
                      </a:r>
                      <a:endParaRPr lang="es-ES_tradnl" b="0" noProof="0">
                        <a:latin typeface="Corbel" pitchFamily="34" charset="0"/>
                      </a:endParaRPr>
                    </a:p>
                  </a:txBody>
                  <a:tcPr anchor="ctr"/>
                </a:tc>
                <a:tc>
                  <a:txBody>
                    <a:bodyPr/>
                    <a:lstStyle/>
                    <a:p>
                      <a:r>
                        <a:rPr lang="es-ES_tradnl" noProof="0" smtClean="0"/>
                        <a:t>10</a:t>
                      </a:r>
                      <a:endParaRPr lang="es-ES_tradnl" b="0" noProof="0">
                        <a:latin typeface="Corbel" pitchFamily="34" charset="0"/>
                      </a:endParaRPr>
                    </a:p>
                  </a:txBody>
                  <a:tcPr anchor="ctr"/>
                </a:tc>
                <a:tc>
                  <a:txBody>
                    <a:bodyPr/>
                    <a:lstStyle/>
                    <a:p>
                      <a:r>
                        <a:rPr lang="es-ES_tradnl" noProof="0" smtClean="0"/>
                        <a:t>Derecho</a:t>
                      </a:r>
                      <a:endParaRPr lang="es-ES_tradnl" noProof="0"/>
                    </a:p>
                  </a:txBody>
                  <a:tcPr anchor="ctr"/>
                </a:tc>
              </a:tr>
              <a:tr h="370840">
                <a:tc>
                  <a:txBody>
                    <a:bodyPr/>
                    <a:lstStyle/>
                    <a:p>
                      <a:r>
                        <a:rPr lang="es-ES_tradnl" noProof="0" smtClean="0"/>
                        <a:t>3</a:t>
                      </a:r>
                      <a:endParaRPr lang="es-ES_tradnl" b="0" noProof="0">
                        <a:latin typeface="Corbel" pitchFamily="34" charset="0"/>
                      </a:endParaRPr>
                    </a:p>
                  </a:txBody>
                  <a:tcPr anchor="ctr"/>
                </a:tc>
                <a:tc>
                  <a:txBody>
                    <a:bodyPr/>
                    <a:lstStyle/>
                    <a:p>
                      <a:r>
                        <a:rPr lang="es-ES_tradnl" noProof="0" smtClean="0"/>
                        <a:t>Artes y diseño</a:t>
                      </a:r>
                      <a:endParaRPr lang="es-ES_tradnl" b="0" noProof="0">
                        <a:latin typeface="Corbel" pitchFamily="34" charset="0"/>
                      </a:endParaRPr>
                    </a:p>
                  </a:txBody>
                  <a:tcPr anchor="ctr"/>
                </a:tc>
                <a:tc>
                  <a:txBody>
                    <a:bodyPr/>
                    <a:lstStyle/>
                    <a:p>
                      <a:r>
                        <a:rPr lang="es-ES_tradnl" noProof="0" smtClean="0"/>
                        <a:t>11</a:t>
                      </a:r>
                      <a:endParaRPr lang="es-ES_tradnl" b="0" noProof="0">
                        <a:latin typeface="Corbel" pitchFamily="34" charset="0"/>
                      </a:endParaRPr>
                    </a:p>
                  </a:txBody>
                  <a:tcPr anchor="ctr"/>
                </a:tc>
                <a:tc>
                  <a:txBody>
                    <a:bodyPr/>
                    <a:lstStyle/>
                    <a:p>
                      <a:r>
                        <a:rPr lang="es-ES_tradnl" noProof="0" smtClean="0"/>
                        <a:t>Matemáticas e informática</a:t>
                      </a:r>
                      <a:endParaRPr lang="es-ES_tradnl" noProof="0"/>
                    </a:p>
                  </a:txBody>
                  <a:tcPr anchor="ctr"/>
                </a:tc>
              </a:tr>
              <a:tr h="370840">
                <a:tc>
                  <a:txBody>
                    <a:bodyPr/>
                    <a:lstStyle/>
                    <a:p>
                      <a:r>
                        <a:rPr lang="es-ES_tradnl" noProof="0" smtClean="0"/>
                        <a:t>4</a:t>
                      </a:r>
                      <a:endParaRPr lang="es-ES_tradnl" b="0" noProof="0">
                        <a:latin typeface="Corbel" pitchFamily="34" charset="0"/>
                      </a:endParaRPr>
                    </a:p>
                  </a:txBody>
                  <a:tcPr anchor="ctr"/>
                </a:tc>
                <a:tc>
                  <a:txBody>
                    <a:bodyPr/>
                    <a:lstStyle/>
                    <a:p>
                      <a:r>
                        <a:rPr lang="es-ES_tradnl" noProof="0" smtClean="0"/>
                        <a:t>Ciencias empresariales</a:t>
                      </a:r>
                      <a:endParaRPr lang="es-ES_tradnl" b="0" noProof="0">
                        <a:latin typeface="Corbel" pitchFamily="34" charset="0"/>
                      </a:endParaRPr>
                    </a:p>
                  </a:txBody>
                  <a:tcPr anchor="ctr"/>
                </a:tc>
                <a:tc>
                  <a:txBody>
                    <a:bodyPr/>
                    <a:lstStyle/>
                    <a:p>
                      <a:r>
                        <a:rPr lang="es-ES_tradnl" noProof="0" smtClean="0"/>
                        <a:t>12</a:t>
                      </a:r>
                      <a:endParaRPr lang="es-ES_tradnl" b="0" noProof="0">
                        <a:latin typeface="Corbel" pitchFamily="34" charset="0"/>
                      </a:endParaRPr>
                    </a:p>
                  </a:txBody>
                  <a:tcPr anchor="ctr"/>
                </a:tc>
                <a:tc>
                  <a:txBody>
                    <a:bodyPr/>
                    <a:lstStyle/>
                    <a:p>
                      <a:r>
                        <a:rPr lang="es-ES_tradnl" noProof="0" smtClean="0"/>
                        <a:t>Ciencias médicas</a:t>
                      </a:r>
                      <a:endParaRPr lang="es-ES_tradnl" noProof="0"/>
                    </a:p>
                  </a:txBody>
                  <a:tcPr anchor="ctr"/>
                </a:tc>
              </a:tr>
              <a:tr h="370840">
                <a:tc>
                  <a:txBody>
                    <a:bodyPr/>
                    <a:lstStyle/>
                    <a:p>
                      <a:r>
                        <a:rPr lang="es-ES_tradnl" noProof="0" smtClean="0"/>
                        <a:t>5</a:t>
                      </a:r>
                      <a:endParaRPr lang="es-ES_tradnl" b="0" noProof="0">
                        <a:latin typeface="Corbel" pitchFamily="34" charset="0"/>
                      </a:endParaRPr>
                    </a:p>
                  </a:txBody>
                  <a:tcPr anchor="ctr"/>
                </a:tc>
                <a:tc>
                  <a:txBody>
                    <a:bodyPr/>
                    <a:lstStyle/>
                    <a:p>
                      <a:r>
                        <a:rPr lang="es-ES_tradnl" noProof="0" smtClean="0"/>
                        <a:t>Ciencias de la educación, y formación del profesorado</a:t>
                      </a:r>
                      <a:endParaRPr lang="es-ES_tradnl" b="0" noProof="0">
                        <a:latin typeface="Corbel" pitchFamily="34" charset="0"/>
                      </a:endParaRPr>
                    </a:p>
                  </a:txBody>
                  <a:tcPr anchor="ctr"/>
                </a:tc>
                <a:tc>
                  <a:txBody>
                    <a:bodyPr/>
                    <a:lstStyle/>
                    <a:p>
                      <a:r>
                        <a:rPr lang="es-ES_tradnl" noProof="0" smtClean="0"/>
                        <a:t>13</a:t>
                      </a:r>
                      <a:endParaRPr lang="es-ES_tradnl" b="0" noProof="0">
                        <a:latin typeface="Corbel" pitchFamily="34" charset="0"/>
                      </a:endParaRPr>
                    </a:p>
                  </a:txBody>
                  <a:tcPr anchor="ctr"/>
                </a:tc>
                <a:tc>
                  <a:txBody>
                    <a:bodyPr/>
                    <a:lstStyle/>
                    <a:p>
                      <a:r>
                        <a:rPr lang="es-ES_tradnl" noProof="0" smtClean="0"/>
                        <a:t>Ciencias naturales</a:t>
                      </a:r>
                      <a:endParaRPr lang="es-ES_tradnl" noProof="0"/>
                    </a:p>
                  </a:txBody>
                  <a:tcPr anchor="ctr"/>
                </a:tc>
              </a:tr>
              <a:tr h="370840">
                <a:tc>
                  <a:txBody>
                    <a:bodyPr/>
                    <a:lstStyle/>
                    <a:p>
                      <a:r>
                        <a:rPr lang="es-ES_tradnl" noProof="0" smtClean="0"/>
                        <a:t>6</a:t>
                      </a:r>
                      <a:endParaRPr lang="es-ES_tradnl" b="0" noProof="0">
                        <a:latin typeface="Corbel" pitchFamily="34" charset="0"/>
                      </a:endParaRPr>
                    </a:p>
                  </a:txBody>
                  <a:tcPr anchor="ctr"/>
                </a:tc>
                <a:tc>
                  <a:txBody>
                    <a:bodyPr/>
                    <a:lstStyle/>
                    <a:p>
                      <a:r>
                        <a:rPr lang="es-ES_tradnl" noProof="0" smtClean="0"/>
                        <a:t>Ingeniería y tecnología</a:t>
                      </a:r>
                      <a:endParaRPr lang="es-ES_tradnl" b="0" noProof="0">
                        <a:latin typeface="Corbel" pitchFamily="34" charset="0"/>
                      </a:endParaRPr>
                    </a:p>
                  </a:txBody>
                  <a:tcPr anchor="ctr"/>
                </a:tc>
                <a:tc>
                  <a:txBody>
                    <a:bodyPr/>
                    <a:lstStyle/>
                    <a:p>
                      <a:r>
                        <a:rPr lang="es-ES_tradnl" noProof="0" smtClean="0"/>
                        <a:t>14</a:t>
                      </a:r>
                      <a:endParaRPr lang="es-ES_tradnl" b="0" noProof="0">
                        <a:latin typeface="Corbel" pitchFamily="34" charset="0"/>
                      </a:endParaRPr>
                    </a:p>
                  </a:txBody>
                  <a:tcPr anchor="ctr"/>
                </a:tc>
                <a:tc>
                  <a:txBody>
                    <a:bodyPr/>
                    <a:lstStyle/>
                    <a:p>
                      <a:r>
                        <a:rPr lang="es-ES_tradnl" noProof="0" smtClean="0"/>
                        <a:t>Ciencias sociales</a:t>
                      </a:r>
                      <a:endParaRPr lang="es-ES_tradnl" noProof="0"/>
                    </a:p>
                  </a:txBody>
                  <a:tcPr anchor="ctr"/>
                </a:tc>
              </a:tr>
              <a:tr h="370840">
                <a:tc>
                  <a:txBody>
                    <a:bodyPr/>
                    <a:lstStyle/>
                    <a:p>
                      <a:r>
                        <a:rPr lang="es-ES_tradnl" noProof="0" smtClean="0"/>
                        <a:t>7</a:t>
                      </a:r>
                      <a:endParaRPr lang="es-ES_tradnl" b="0" noProof="0">
                        <a:latin typeface="Corbel" pitchFamily="34" charset="0"/>
                      </a:endParaRPr>
                    </a:p>
                  </a:txBody>
                  <a:tcPr anchor="ctr"/>
                </a:tc>
                <a:tc>
                  <a:txBody>
                    <a:bodyPr/>
                    <a:lstStyle/>
                    <a:p>
                      <a:r>
                        <a:rPr lang="es-ES_tradnl" noProof="0" smtClean="0"/>
                        <a:t>Geografía</a:t>
                      </a:r>
                      <a:r>
                        <a:rPr lang="es-ES_tradnl" baseline="0" noProof="0" smtClean="0"/>
                        <a:t> y g</a:t>
                      </a:r>
                      <a:r>
                        <a:rPr lang="es-ES_tradnl" noProof="0" smtClean="0"/>
                        <a:t>eología</a:t>
                      </a:r>
                      <a:endParaRPr lang="es-ES_tradnl" b="0" noProof="0">
                        <a:latin typeface="Corbel" pitchFamily="34" charset="0"/>
                      </a:endParaRPr>
                    </a:p>
                  </a:txBody>
                  <a:tcPr anchor="ctr"/>
                </a:tc>
                <a:tc>
                  <a:txBody>
                    <a:bodyPr/>
                    <a:lstStyle/>
                    <a:p>
                      <a:r>
                        <a:rPr lang="es-ES_tradnl" noProof="0" smtClean="0"/>
                        <a:t>15</a:t>
                      </a:r>
                      <a:endParaRPr lang="es-ES_tradnl" b="0" noProof="0">
                        <a:latin typeface="Corbel" pitchFamily="34" charset="0"/>
                      </a:endParaRPr>
                    </a:p>
                  </a:txBody>
                  <a:tcPr anchor="ctr"/>
                </a:tc>
                <a:tc>
                  <a:txBody>
                    <a:bodyPr/>
                    <a:lstStyle/>
                    <a:p>
                      <a:r>
                        <a:rPr lang="es-ES_tradnl" noProof="0" smtClean="0"/>
                        <a:t>Ciencias de la comunicación y de la información</a:t>
                      </a:r>
                      <a:endParaRPr lang="es-ES_tradnl" noProof="0"/>
                    </a:p>
                  </a:txBody>
                  <a:tcPr anchor="ctr"/>
                </a:tc>
              </a:tr>
              <a:tr h="370840">
                <a:tc>
                  <a:txBody>
                    <a:bodyPr/>
                    <a:lstStyle/>
                    <a:p>
                      <a:r>
                        <a:rPr lang="es-ES_tradnl" noProof="0" smtClean="0"/>
                        <a:t>8</a:t>
                      </a:r>
                      <a:endParaRPr lang="es-ES_tradnl" b="0" noProof="0">
                        <a:latin typeface="Corbel" pitchFamily="34" charset="0"/>
                      </a:endParaRPr>
                    </a:p>
                  </a:txBody>
                  <a:tcPr anchor="ctr"/>
                </a:tc>
                <a:tc>
                  <a:txBody>
                    <a:bodyPr/>
                    <a:lstStyle/>
                    <a:p>
                      <a:r>
                        <a:rPr lang="es-ES_tradnl" noProof="0" smtClean="0"/>
                        <a:t>Humanidades</a:t>
                      </a:r>
                      <a:endParaRPr lang="es-ES_tradnl" b="0" noProof="0">
                        <a:latin typeface="Corbel" pitchFamily="34" charset="0"/>
                      </a:endParaRPr>
                    </a:p>
                  </a:txBody>
                  <a:tcPr anchor="ctr"/>
                </a:tc>
                <a:tc>
                  <a:txBody>
                    <a:bodyPr/>
                    <a:lstStyle/>
                    <a:p>
                      <a:r>
                        <a:rPr lang="es-ES_tradnl" noProof="0" smtClean="0"/>
                        <a:t>16</a:t>
                      </a:r>
                      <a:endParaRPr lang="es-ES_tradnl" b="0" noProof="0">
                        <a:latin typeface="Corbel" pitchFamily="34" charset="0"/>
                      </a:endParaRPr>
                    </a:p>
                  </a:txBody>
                  <a:tcPr anchor="ctr"/>
                </a:tc>
                <a:tc>
                  <a:txBody>
                    <a:bodyPr/>
                    <a:lstStyle/>
                    <a:p>
                      <a:r>
                        <a:rPr lang="es-ES_tradnl" noProof="0" dirty="0" smtClean="0"/>
                        <a:t>Otras áreas de estudio</a:t>
                      </a:r>
                      <a:endParaRPr lang="es-ES_tradnl" noProof="0" dirty="0"/>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6" name="Marcador de Posição de Conteúdo 5"/>
          <p:cNvSpPr>
            <a:spLocks noGrp="1"/>
          </p:cNvSpPr>
          <p:nvPr>
            <p:ph idx="1"/>
          </p:nvPr>
        </p:nvSpPr>
        <p:spPr/>
        <p:txBody>
          <a:bodyPr/>
          <a:lstStyle/>
          <a:p>
            <a:endParaRPr lang="pt-PT"/>
          </a:p>
        </p:txBody>
      </p:sp>
      <p:pic>
        <p:nvPicPr>
          <p:cNvPr id="1026" name="Picture 2"/>
          <p:cNvPicPr>
            <a:picLocks noChangeAspect="1" noChangeArrowheads="1"/>
          </p:cNvPicPr>
          <p:nvPr/>
        </p:nvPicPr>
        <p:blipFill>
          <a:blip r:embed="rId3" cstate="print"/>
          <a:srcRect l="851" t="1684" r="483" b="1882"/>
          <a:stretch>
            <a:fillRect/>
          </a:stretch>
        </p:blipFill>
        <p:spPr bwMode="auto">
          <a:xfrm>
            <a:off x="395536" y="881336"/>
            <a:ext cx="8352928" cy="5976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Qué es el programa Erasmus </a:t>
            </a:r>
            <a:r>
              <a:rPr lang="es-ES_tradnl" sz="3500" b="1" dirty="0" err="1" smtClean="0">
                <a:solidFill>
                  <a:schemeClr val="accent3">
                    <a:lumMod val="75000"/>
                  </a:schemeClr>
                </a:solidFill>
                <a:latin typeface="Helvetica Condensed" pitchFamily="34" charset="0"/>
                <a:ea typeface="BatangChe" pitchFamily="49" charset="-127"/>
                <a:cs typeface="Levenim MT" pitchFamily="2" charset="-79"/>
              </a:rPr>
              <a:t>Mundus</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77500" lnSpcReduction="20000"/>
          </a:bodyPr>
          <a:lstStyle/>
          <a:p>
            <a:pPr algn="just">
              <a:lnSpc>
                <a:spcPct val="160000"/>
              </a:lnSpc>
              <a:buNone/>
            </a:pPr>
            <a:r>
              <a:rPr lang="es-ES_tradnl" dirty="0" smtClean="0">
                <a:latin typeface="Corbel" pitchFamily="34" charset="0"/>
              </a:rPr>
              <a:t>     El programa Erasmus </a:t>
            </a:r>
            <a:r>
              <a:rPr lang="es-ES_tradnl" dirty="0" err="1" smtClean="0">
                <a:latin typeface="Corbel" pitchFamily="34" charset="0"/>
              </a:rPr>
              <a:t>Mundus</a:t>
            </a:r>
            <a:r>
              <a:rPr lang="es-ES_tradnl" dirty="0" smtClean="0">
                <a:latin typeface="Corbel" pitchFamily="34" charset="0"/>
              </a:rPr>
              <a:t> 2009-2013 es un programa de cooperación y movilidad en el área de educación superior implementado por la Agencia Ejecutiva para la Educación, lo Audiovisual y la Cultura (EACEA). En el caso de la Acción 2 - Modalidad 1 (EMA2 – Modalidad 1), al abrigo de la cual se implementa el proyecto ANGLE, la gestión se lleva a cabo bajo la supervisión de la Dirección General </a:t>
            </a:r>
            <a:r>
              <a:rPr lang="es-ES_tradnl" dirty="0" err="1" smtClean="0">
                <a:latin typeface="Corbel" pitchFamily="34" charset="0"/>
              </a:rPr>
              <a:t>EuropeAid</a:t>
            </a:r>
            <a:r>
              <a:rPr lang="es-ES_tradnl" dirty="0" smtClean="0">
                <a:latin typeface="Corbel" pitchFamily="34" charset="0"/>
              </a:rPr>
              <a:t> (DG </a:t>
            </a:r>
            <a:r>
              <a:rPr lang="es-ES_tradnl" dirty="0" err="1" smtClean="0">
                <a:latin typeface="Corbel" pitchFamily="34" charset="0"/>
              </a:rPr>
              <a:t>Aidco</a:t>
            </a:r>
            <a:r>
              <a:rPr lang="es-ES_tradnl" dirty="0" smtClean="0">
                <a:latin typeface="Corbel" pitchFamily="34" charset="0"/>
              </a:rPr>
              <a:t>).</a:t>
            </a:r>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5" name="CaixaDeTexto 4"/>
          <p:cNvSpPr txBox="1"/>
          <p:nvPr/>
        </p:nvSpPr>
        <p:spPr>
          <a:xfrm>
            <a:off x="571472" y="1268760"/>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_tradnl" sz="1400" dirty="0" smtClean="0"/>
              <a:t>Beca mensual</a:t>
            </a:r>
            <a:endParaRPr lang="es-ES_tradnl" sz="1400" dirty="0"/>
          </a:p>
        </p:txBody>
      </p:sp>
      <p:sp>
        <p:nvSpPr>
          <p:cNvPr id="7" name="CaixaDeTexto 6"/>
          <p:cNvSpPr txBox="1"/>
          <p:nvPr/>
        </p:nvSpPr>
        <p:spPr>
          <a:xfrm>
            <a:off x="683568" y="4005064"/>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_tradnl" sz="1400" dirty="0" smtClean="0"/>
              <a:t>Viaje de ida y vuelta</a:t>
            </a:r>
            <a:endParaRPr lang="es-ES_tradnl" sz="1400" dirty="0"/>
          </a:p>
        </p:txBody>
      </p:sp>
      <p:sp>
        <p:nvSpPr>
          <p:cNvPr id="8" name="CaixaDeTexto 7"/>
          <p:cNvSpPr txBox="1"/>
          <p:nvPr/>
        </p:nvSpPr>
        <p:spPr>
          <a:xfrm>
            <a:off x="1043608" y="4365104"/>
            <a:ext cx="6929486" cy="369332"/>
          </a:xfrm>
          <a:prstGeom prst="rect">
            <a:avLst/>
          </a:prstGeom>
          <a:noFill/>
        </p:spPr>
        <p:txBody>
          <a:bodyPr wrap="square" rtlCol="0">
            <a:spAutoFit/>
          </a:bodyPr>
          <a:lstStyle/>
          <a:p>
            <a:pPr>
              <a:buFont typeface="Arial" pitchFamily="34" charset="0"/>
              <a:buChar char="•"/>
            </a:pPr>
            <a:r>
              <a:rPr lang="es-ES_tradnl" dirty="0" smtClean="0"/>
              <a:t> </a:t>
            </a:r>
            <a:r>
              <a:rPr lang="es-ES_tradnl" dirty="0" smtClean="0">
                <a:latin typeface="Corbel" pitchFamily="34" charset="0"/>
              </a:rPr>
              <a:t>Comprada directamente por la coordinación</a:t>
            </a:r>
            <a:endParaRPr lang="es-ES_tradnl" dirty="0">
              <a:latin typeface="Corbel" pitchFamily="34" charset="0"/>
            </a:endParaRPr>
          </a:p>
        </p:txBody>
      </p:sp>
      <p:sp>
        <p:nvSpPr>
          <p:cNvPr id="9" name="CaixaDeTexto 8"/>
          <p:cNvSpPr txBox="1"/>
          <p:nvPr/>
        </p:nvSpPr>
        <p:spPr>
          <a:xfrm>
            <a:off x="683568" y="5013176"/>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_tradnl" sz="1400" dirty="0" smtClean="0"/>
              <a:t>Seguro de salud, accidentes y viaje</a:t>
            </a:r>
            <a:endParaRPr lang="es-ES_tradnl" sz="1400" dirty="0"/>
          </a:p>
        </p:txBody>
      </p:sp>
      <p:sp>
        <p:nvSpPr>
          <p:cNvPr id="10" name="CaixaDeTexto 9"/>
          <p:cNvSpPr txBox="1"/>
          <p:nvPr/>
        </p:nvSpPr>
        <p:spPr>
          <a:xfrm>
            <a:off x="1043608" y="5373216"/>
            <a:ext cx="6929486" cy="369332"/>
          </a:xfrm>
          <a:prstGeom prst="rect">
            <a:avLst/>
          </a:prstGeom>
          <a:noFill/>
        </p:spPr>
        <p:txBody>
          <a:bodyPr wrap="square" rtlCol="0">
            <a:spAutoFit/>
          </a:bodyPr>
          <a:lstStyle/>
          <a:p>
            <a:pPr>
              <a:buFont typeface="Arial" pitchFamily="34" charset="0"/>
              <a:buChar char="•"/>
            </a:pPr>
            <a:r>
              <a:rPr lang="es-ES_tradnl" dirty="0" smtClean="0"/>
              <a:t> </a:t>
            </a:r>
            <a:r>
              <a:rPr lang="es-ES_tradnl" dirty="0" smtClean="0">
                <a:latin typeface="Corbel" pitchFamily="34" charset="0"/>
              </a:rPr>
              <a:t>Comprado directamente por la coordinación</a:t>
            </a:r>
            <a:endParaRPr lang="es-ES_tradnl" dirty="0">
              <a:latin typeface="Corbel" pitchFamily="34" charset="0"/>
            </a:endParaRPr>
          </a:p>
        </p:txBody>
      </p:sp>
      <p:sp>
        <p:nvSpPr>
          <p:cNvPr id="11" name="Título 1"/>
          <p:cNvSpPr txBox="1">
            <a:spLocks/>
          </p:cNvSpPr>
          <p:nvPr/>
        </p:nvSpPr>
        <p:spPr>
          <a:xfrm>
            <a:off x="323528" y="6206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500" b="1" i="0" u="none" strike="noStrike" kern="1200" cap="none" spc="0" normalizeH="0" baseline="0" dirty="0"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Condiciones</a:t>
            </a:r>
            <a:r>
              <a:rPr kumimoji="0" lang="es-ES_tradnl" sz="3500" b="1" i="0" u="none" strike="noStrike" kern="1200" cap="none" spc="0" normalizeH="0" dirty="0"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 de beca</a:t>
            </a:r>
            <a:endParaRPr kumimoji="0" lang="es-ES_tradnl" sz="3500" b="0" i="0" u="none" strike="noStrike" kern="1200" cap="none" spc="0" normalizeH="0" baseline="0" dirty="0" smtClean="0">
              <a:ln>
                <a:noFill/>
              </a:ln>
              <a:solidFill>
                <a:schemeClr val="accent3">
                  <a:lumMod val="75000"/>
                </a:schemeClr>
              </a:solidFill>
              <a:effectLst/>
              <a:uLnTx/>
              <a:uFillTx/>
              <a:latin typeface="+mj-lt"/>
              <a:ea typeface="+mj-ea"/>
              <a:cs typeface="+mj-cs"/>
            </a:endParaRPr>
          </a:p>
        </p:txBody>
      </p:sp>
      <p:sp>
        <p:nvSpPr>
          <p:cNvPr id="12" name="CaixaDeTexto 2"/>
          <p:cNvSpPr txBox="1"/>
          <p:nvPr/>
        </p:nvSpPr>
        <p:spPr>
          <a:xfrm>
            <a:off x="683568" y="5877272"/>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_tradnl" sz="1400" dirty="0" smtClean="0"/>
              <a:t>Tasas de matrícula</a:t>
            </a:r>
            <a:endParaRPr lang="es-ES_tradnl" sz="1400" dirty="0"/>
          </a:p>
        </p:txBody>
      </p:sp>
      <p:sp>
        <p:nvSpPr>
          <p:cNvPr id="13" name="CaixaDeTexto 3"/>
          <p:cNvSpPr txBox="1"/>
          <p:nvPr/>
        </p:nvSpPr>
        <p:spPr>
          <a:xfrm>
            <a:off x="899592" y="6309320"/>
            <a:ext cx="6929486" cy="369332"/>
          </a:xfrm>
          <a:prstGeom prst="rect">
            <a:avLst/>
          </a:prstGeom>
          <a:noFill/>
        </p:spPr>
        <p:txBody>
          <a:bodyPr wrap="square" rtlCol="0">
            <a:spAutoFit/>
          </a:bodyPr>
          <a:lstStyle/>
          <a:p>
            <a:pPr>
              <a:buFont typeface="Arial" pitchFamily="34" charset="0"/>
              <a:buChar char="•"/>
            </a:pPr>
            <a:r>
              <a:rPr lang="es-ES_tradnl" dirty="0" smtClean="0"/>
              <a:t> </a:t>
            </a:r>
            <a:r>
              <a:rPr lang="es-ES_tradnl" dirty="0" smtClean="0">
                <a:latin typeface="Corbel" pitchFamily="34" charset="0"/>
              </a:rPr>
              <a:t>Si aplicable, en la institución de acogida</a:t>
            </a:r>
            <a:endParaRPr lang="es-ES_tradnl" dirty="0">
              <a:latin typeface="Corbel" pitchFamily="34" charset="0"/>
            </a:endParaRPr>
          </a:p>
        </p:txBody>
      </p:sp>
      <p:graphicFrame>
        <p:nvGraphicFramePr>
          <p:cNvPr id="16" name="Tabela 15"/>
          <p:cNvGraphicFramePr>
            <a:graphicFrameLocks noGrp="1"/>
          </p:cNvGraphicFramePr>
          <p:nvPr/>
        </p:nvGraphicFramePr>
        <p:xfrm>
          <a:off x="1475656" y="1700808"/>
          <a:ext cx="6120679" cy="2177166"/>
        </p:xfrm>
        <a:graphic>
          <a:graphicData uri="http://schemas.openxmlformats.org/drawingml/2006/table">
            <a:tbl>
              <a:tblPr firstRow="1" bandRow="1">
                <a:tableStyleId>{5C22544A-7EE6-4342-B048-85BDC9FD1C3A}</a:tableStyleId>
              </a:tblPr>
              <a:tblGrid>
                <a:gridCol w="1080120"/>
                <a:gridCol w="2448272"/>
                <a:gridCol w="941767"/>
                <a:gridCol w="1650520"/>
              </a:tblGrid>
              <a:tr h="408447">
                <a:tc>
                  <a:txBody>
                    <a:bodyPr/>
                    <a:lstStyle/>
                    <a:p>
                      <a:endParaRPr lang="pt-PT" sz="1400" dirty="0"/>
                    </a:p>
                  </a:txBody>
                  <a:tcPr>
                    <a:solidFill>
                      <a:schemeClr val="accent6">
                        <a:alpha val="0"/>
                      </a:schemeClr>
                    </a:solidFill>
                  </a:tcPr>
                </a:tc>
                <a:tc>
                  <a:txBody>
                    <a:bodyPr/>
                    <a:lstStyle/>
                    <a:p>
                      <a:pPr algn="ctr"/>
                      <a:r>
                        <a:rPr lang="pt-PT" sz="1200" dirty="0" err="1" smtClean="0"/>
                        <a:t>Movilidad</a:t>
                      </a:r>
                      <a:endParaRPr lang="pt-PT" sz="1200" dirty="0"/>
                    </a:p>
                  </a:txBody>
                  <a:tcPr>
                    <a:solidFill>
                      <a:schemeClr val="accent6"/>
                    </a:solidFill>
                  </a:tcPr>
                </a:tc>
                <a:tc>
                  <a:txBody>
                    <a:bodyPr/>
                    <a:lstStyle/>
                    <a:p>
                      <a:pPr marL="0" algn="ctr" defTabSz="914400" rtl="0" eaLnBrk="1" latinLnBrk="0" hangingPunct="1"/>
                      <a:r>
                        <a:rPr lang="pt-PT" sz="1200" b="1" kern="1200" dirty="0" err="1" smtClean="0">
                          <a:solidFill>
                            <a:schemeClr val="lt1"/>
                          </a:solidFill>
                          <a:latin typeface="+mn-lt"/>
                          <a:ea typeface="+mn-ea"/>
                          <a:cs typeface="+mn-cs"/>
                        </a:rPr>
                        <a:t>Duración</a:t>
                      </a:r>
                      <a:endParaRPr lang="pt-PT" sz="1200" b="1" kern="1200" dirty="0" smtClean="0">
                        <a:solidFill>
                          <a:schemeClr val="lt1"/>
                        </a:solidFill>
                        <a:latin typeface="+mn-lt"/>
                        <a:ea typeface="+mn-ea"/>
                        <a:cs typeface="+mn-cs"/>
                      </a:endParaRPr>
                    </a:p>
                  </a:txBody>
                  <a:tcPr>
                    <a:solidFill>
                      <a:schemeClr val="accent6"/>
                    </a:solidFill>
                  </a:tcPr>
                </a:tc>
                <a:tc>
                  <a:txBody>
                    <a:bodyPr/>
                    <a:lstStyle/>
                    <a:p>
                      <a:r>
                        <a:rPr lang="pt-PT" sz="1200" b="1" kern="1200" dirty="0" smtClean="0">
                          <a:solidFill>
                            <a:schemeClr val="lt1"/>
                          </a:solidFill>
                          <a:latin typeface="+mn-lt"/>
                          <a:ea typeface="+mn-ea"/>
                          <a:cs typeface="+mn-cs"/>
                        </a:rPr>
                        <a:t>Beca </a:t>
                      </a:r>
                      <a:r>
                        <a:rPr lang="pt-PT" sz="1200" b="1" kern="1200" dirty="0" err="1" smtClean="0">
                          <a:solidFill>
                            <a:schemeClr val="lt1"/>
                          </a:solidFill>
                          <a:latin typeface="+mn-lt"/>
                          <a:ea typeface="+mn-ea"/>
                          <a:cs typeface="+mn-cs"/>
                        </a:rPr>
                        <a:t>mensual</a:t>
                      </a:r>
                      <a:endParaRPr lang="pt-PT" sz="1200" b="1" kern="1200" dirty="0" smtClean="0">
                        <a:solidFill>
                          <a:schemeClr val="lt1"/>
                        </a:solidFill>
                        <a:latin typeface="+mn-lt"/>
                        <a:ea typeface="+mn-ea"/>
                        <a:cs typeface="+mn-cs"/>
                      </a:endParaRPr>
                    </a:p>
                  </a:txBody>
                  <a:tcPr>
                    <a:solidFill>
                      <a:schemeClr val="accent6"/>
                    </a:solidFill>
                  </a:tcPr>
                </a:tc>
              </a:tr>
              <a:tr h="271065">
                <a:tc rowSpan="4">
                  <a:txBody>
                    <a:bodyPr/>
                    <a:lstStyle/>
                    <a:p>
                      <a:endParaRPr lang="pt-PT" sz="1200" dirty="0" smtClean="0"/>
                    </a:p>
                    <a:p>
                      <a:endParaRPr lang="pt-PT" sz="1200" dirty="0" smtClean="0"/>
                    </a:p>
                    <a:p>
                      <a:endParaRPr lang="pt-PT" sz="1200" dirty="0" smtClean="0"/>
                    </a:p>
                    <a:p>
                      <a:r>
                        <a:rPr lang="pt-PT" sz="1200" dirty="0" smtClean="0"/>
                        <a:t>ACP » </a:t>
                      </a:r>
                      <a:r>
                        <a:rPr lang="pt-PT" sz="1200" dirty="0" smtClean="0"/>
                        <a:t>Europa</a:t>
                      </a:r>
                      <a:endParaRPr lang="pt-PT" sz="1200" dirty="0"/>
                    </a:p>
                  </a:txBody>
                  <a:tcPr>
                    <a:solidFill>
                      <a:schemeClr val="accent3">
                        <a:lumMod val="60000"/>
                        <a:lumOff val="40000"/>
                      </a:schemeClr>
                    </a:solidFill>
                  </a:tcPr>
                </a:tc>
                <a:tc>
                  <a:txBody>
                    <a:bodyPr/>
                    <a:lstStyle/>
                    <a:p>
                      <a:r>
                        <a:rPr lang="pt-PT" sz="1200" dirty="0" smtClean="0"/>
                        <a:t>Máster </a:t>
                      </a:r>
                      <a:r>
                        <a:rPr lang="pt-PT" sz="1200" dirty="0" smtClean="0"/>
                        <a:t>(</a:t>
                      </a:r>
                      <a:r>
                        <a:rPr lang="pt-PT" sz="1200" dirty="0" err="1" smtClean="0"/>
                        <a:t>movildiad</a:t>
                      </a:r>
                      <a:r>
                        <a:rPr lang="pt-PT" sz="1200" dirty="0" smtClean="0"/>
                        <a:t>)</a:t>
                      </a:r>
                      <a:endParaRPr lang="pt-PT" sz="1200" dirty="0"/>
                    </a:p>
                  </a:txBody>
                  <a:tcPr>
                    <a:solidFill>
                      <a:schemeClr val="accent3">
                        <a:lumMod val="60000"/>
                        <a:lumOff val="40000"/>
                      </a:schemeClr>
                    </a:solidFill>
                  </a:tcPr>
                </a:tc>
                <a:tc>
                  <a:txBody>
                    <a:bodyPr/>
                    <a:lstStyle/>
                    <a:p>
                      <a:pPr algn="ctr"/>
                      <a:r>
                        <a:rPr lang="pt-PT" sz="1200" dirty="0" smtClean="0"/>
                        <a:t>6/10</a:t>
                      </a:r>
                      <a:endParaRPr lang="pt-PT" sz="1200" dirty="0"/>
                    </a:p>
                  </a:txBody>
                  <a:tcPr anchor="ctr">
                    <a:solidFill>
                      <a:schemeClr val="accent3">
                        <a:lumMod val="60000"/>
                        <a:lumOff val="40000"/>
                      </a:schemeClr>
                    </a:solidFill>
                  </a:tcPr>
                </a:tc>
                <a:tc>
                  <a:txBody>
                    <a:bodyPr/>
                    <a:lstStyle/>
                    <a:p>
                      <a:pPr algn="l"/>
                      <a:r>
                        <a:rPr lang="pt-PT" sz="1200" dirty="0" smtClean="0"/>
                        <a:t>1.000 €</a:t>
                      </a:r>
                      <a:endParaRPr lang="pt-PT" sz="1200" dirty="0"/>
                    </a:p>
                  </a:txBody>
                  <a:tcPr>
                    <a:solidFill>
                      <a:schemeClr val="accent3">
                        <a:lumMod val="60000"/>
                        <a:lumOff val="40000"/>
                      </a:schemeClr>
                    </a:solidFill>
                  </a:tcPr>
                </a:tc>
              </a:tr>
              <a:tr h="173103">
                <a:tc vMerge="1">
                  <a:txBody>
                    <a:bodyPr/>
                    <a:lstStyle/>
                    <a:p>
                      <a:endParaRPr lang="pt-PT" sz="1400" dirty="0"/>
                    </a:p>
                  </a:txBody>
                  <a:tcPr/>
                </a:tc>
                <a:tc>
                  <a:txBody>
                    <a:bodyPr/>
                    <a:lstStyle/>
                    <a:p>
                      <a:r>
                        <a:rPr lang="pt-PT" sz="1200" baseline="0" dirty="0" smtClean="0"/>
                        <a:t>Máster completo</a:t>
                      </a:r>
                      <a:endParaRPr lang="pt-PT" sz="1200" dirty="0"/>
                    </a:p>
                  </a:txBody>
                  <a:tcPr anchor="ctr">
                    <a:solidFill>
                      <a:schemeClr val="accent3">
                        <a:lumMod val="20000"/>
                        <a:lumOff val="80000"/>
                      </a:schemeClr>
                    </a:solidFill>
                  </a:tcPr>
                </a:tc>
                <a:tc>
                  <a:txBody>
                    <a:bodyPr/>
                    <a:lstStyle/>
                    <a:p>
                      <a:pPr algn="ctr"/>
                      <a:r>
                        <a:rPr lang="pt-PT" sz="1200" dirty="0" smtClean="0"/>
                        <a:t>24</a:t>
                      </a:r>
                      <a:endParaRPr lang="pt-PT" sz="1200" dirty="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1.000 €</a:t>
                      </a:r>
                    </a:p>
                    <a:p>
                      <a:pPr algn="l"/>
                      <a:endParaRPr lang="pt-PT" sz="1200" dirty="0"/>
                    </a:p>
                  </a:txBody>
                  <a:tcPr anchor="ctr">
                    <a:solidFill>
                      <a:schemeClr val="accent3">
                        <a:lumMod val="20000"/>
                        <a:lumOff val="80000"/>
                      </a:schemeClr>
                    </a:solidFill>
                  </a:tcPr>
                </a:tc>
              </a:tr>
              <a:tr h="271065">
                <a:tc vMerge="1">
                  <a:txBody>
                    <a:bodyPr/>
                    <a:lstStyle/>
                    <a:p>
                      <a:endParaRPr lang="pt-PT" sz="1400" dirty="0"/>
                    </a:p>
                  </a:txBody>
                  <a:tcPr/>
                </a:tc>
                <a:tc>
                  <a:txBody>
                    <a:bodyPr/>
                    <a:lstStyle/>
                    <a:p>
                      <a:r>
                        <a:rPr lang="pt-PT" sz="1200" dirty="0" err="1" smtClean="0"/>
                        <a:t>Doctorado</a:t>
                      </a:r>
                      <a:r>
                        <a:rPr lang="pt-PT" sz="1200" baseline="0" dirty="0" smtClean="0"/>
                        <a:t> </a:t>
                      </a:r>
                      <a:r>
                        <a:rPr lang="pt-PT" sz="1200" baseline="0" dirty="0" smtClean="0"/>
                        <a:t>(</a:t>
                      </a:r>
                      <a:r>
                        <a:rPr lang="pt-PT" sz="1200" baseline="0" dirty="0" smtClean="0"/>
                        <a:t>mobilidade)</a:t>
                      </a:r>
                      <a:endParaRPr lang="pt-PT" sz="1200" dirty="0"/>
                    </a:p>
                  </a:txBody>
                  <a:tcPr>
                    <a:solidFill>
                      <a:schemeClr val="accent3">
                        <a:lumMod val="60000"/>
                        <a:lumOff val="40000"/>
                      </a:schemeClr>
                    </a:solidFill>
                  </a:tcPr>
                </a:tc>
                <a:tc>
                  <a:txBody>
                    <a:bodyPr/>
                    <a:lstStyle/>
                    <a:p>
                      <a:pPr algn="ctr"/>
                      <a:r>
                        <a:rPr lang="pt-PT" sz="1200" dirty="0" smtClean="0"/>
                        <a:t>10</a:t>
                      </a:r>
                      <a:endParaRPr lang="pt-PT" sz="1200" dirty="0"/>
                    </a:p>
                  </a:txBody>
                  <a:tcPr anchor="ctr">
                    <a:solidFill>
                      <a:schemeClr val="accent3">
                        <a:lumMod val="60000"/>
                        <a:lumOff val="40000"/>
                      </a:schemeClr>
                    </a:solidFill>
                  </a:tcPr>
                </a:tc>
                <a:tc>
                  <a:txBody>
                    <a:bodyPr/>
                    <a:lstStyle/>
                    <a:p>
                      <a:pPr algn="l"/>
                      <a:r>
                        <a:rPr lang="pt-PT" sz="1200" dirty="0" smtClean="0"/>
                        <a:t>1.500 €</a:t>
                      </a:r>
                      <a:endParaRPr lang="pt-PT" sz="1200" dirty="0"/>
                    </a:p>
                  </a:txBody>
                  <a:tcPr>
                    <a:solidFill>
                      <a:schemeClr val="accent3">
                        <a:lumMod val="60000"/>
                        <a:lumOff val="40000"/>
                      </a:schemeClr>
                    </a:solidFill>
                  </a:tcPr>
                </a:tc>
              </a:tr>
              <a:tr h="305679">
                <a:tc vMerge="1">
                  <a:txBody>
                    <a:bodyPr/>
                    <a:lstStyle/>
                    <a:p>
                      <a:endParaRPr lang="pt-PT" sz="1400" dirty="0"/>
                    </a:p>
                  </a:txBody>
                  <a:tcPr/>
                </a:tc>
                <a:tc>
                  <a:txBody>
                    <a:bodyPr/>
                    <a:lstStyle/>
                    <a:p>
                      <a:r>
                        <a:rPr lang="pt-PT" sz="1200" dirty="0" err="1" smtClean="0"/>
                        <a:t>Personal</a:t>
                      </a:r>
                      <a:r>
                        <a:rPr lang="pt-PT" sz="1200" baseline="0" dirty="0" smtClean="0"/>
                        <a:t> académico y administrativo</a:t>
                      </a:r>
                    </a:p>
                  </a:txBody>
                  <a:tcPr>
                    <a:solidFill>
                      <a:schemeClr val="accent3">
                        <a:lumMod val="20000"/>
                        <a:lumOff val="80000"/>
                      </a:schemeClr>
                    </a:solidFill>
                  </a:tcPr>
                </a:tc>
                <a:tc>
                  <a:txBody>
                    <a:bodyPr/>
                    <a:lstStyle/>
                    <a:p>
                      <a:pPr algn="ctr"/>
                      <a:r>
                        <a:rPr lang="pt-PT" sz="1200" dirty="0" smtClean="0"/>
                        <a:t>1</a:t>
                      </a:r>
                      <a:endParaRPr lang="pt-PT" sz="1200" dirty="0"/>
                    </a:p>
                  </a:txBody>
                  <a:tcPr anchor="ctr">
                    <a:solidFill>
                      <a:schemeClr val="accent3">
                        <a:lumMod val="20000"/>
                        <a:lumOff val="80000"/>
                      </a:schemeClr>
                    </a:solidFill>
                  </a:tcPr>
                </a:tc>
                <a:tc>
                  <a:txBody>
                    <a:bodyPr/>
                    <a:lstStyle/>
                    <a:p>
                      <a:pPr algn="l"/>
                      <a:r>
                        <a:rPr lang="pt-PT" sz="1200" dirty="0" smtClean="0"/>
                        <a:t>2.500 €</a:t>
                      </a:r>
                      <a:endParaRPr lang="pt-PT" sz="1200" dirty="0"/>
                    </a:p>
                  </a:txBody>
                  <a:tcPr>
                    <a:solidFill>
                      <a:schemeClr val="accent3">
                        <a:lumMod val="20000"/>
                        <a:lumOff val="80000"/>
                      </a:schemeClr>
                    </a:solidFill>
                  </a:tcPr>
                </a:tc>
              </a:tr>
              <a:tr h="321410">
                <a:tc>
                  <a:txBody>
                    <a:bodyPr/>
                    <a:lstStyle/>
                    <a:p>
                      <a:r>
                        <a:rPr lang="pt-PT" sz="1200" dirty="0" smtClean="0"/>
                        <a:t>Europa</a:t>
                      </a:r>
                      <a:r>
                        <a:rPr lang="pt-PT" sz="1200" baseline="0" dirty="0" smtClean="0"/>
                        <a:t> </a:t>
                      </a:r>
                      <a:r>
                        <a:rPr lang="pt-PT" sz="1200" baseline="0" dirty="0" smtClean="0"/>
                        <a:t>» ACP</a:t>
                      </a:r>
                      <a:endParaRPr lang="pt-PT" sz="1200" dirty="0"/>
                    </a:p>
                  </a:txBody>
                  <a:tcPr anchor="ctr">
                    <a:solidFill>
                      <a:schemeClr val="accent3">
                        <a:lumMod val="60000"/>
                        <a:lumOff val="40000"/>
                      </a:schemeClr>
                    </a:solidFill>
                  </a:tcPr>
                </a:tc>
                <a:tc>
                  <a:txBody>
                    <a:bodyPr/>
                    <a:lstStyle/>
                    <a:p>
                      <a:r>
                        <a:rPr lang="pt-PT" sz="1200" dirty="0" err="1" smtClean="0"/>
                        <a:t>Personal</a:t>
                      </a:r>
                      <a:r>
                        <a:rPr lang="pt-PT" sz="1200" baseline="0" dirty="0" smtClean="0"/>
                        <a:t> académico y administrativo</a:t>
                      </a:r>
                      <a:endParaRPr lang="pt-PT" sz="1200" baseline="0" dirty="0" smtClean="0"/>
                    </a:p>
                  </a:txBody>
                  <a:tcPr anchor="ctr">
                    <a:solidFill>
                      <a:schemeClr val="accent3">
                        <a:lumMod val="60000"/>
                        <a:lumOff val="40000"/>
                      </a:schemeClr>
                    </a:solidFill>
                  </a:tcPr>
                </a:tc>
                <a:tc>
                  <a:txBody>
                    <a:bodyPr/>
                    <a:lstStyle/>
                    <a:p>
                      <a:pPr algn="ctr"/>
                      <a:r>
                        <a:rPr lang="pt-PT" sz="1200" dirty="0" smtClean="0"/>
                        <a:t>1</a:t>
                      </a:r>
                      <a:endParaRPr lang="pt-PT" sz="1200"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2.500 €</a:t>
                      </a:r>
                    </a:p>
                    <a:p>
                      <a:pPr algn="l"/>
                      <a:endParaRPr lang="pt-PT" sz="1200" dirty="0"/>
                    </a:p>
                  </a:txBody>
                  <a:tcPr anchor="ct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Cómo presentar la candidatura</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92500" lnSpcReduction="10000"/>
          </a:bodyPr>
          <a:lstStyle/>
          <a:p>
            <a:pPr algn="just">
              <a:buFont typeface="Wingdings" pitchFamily="2" charset="2"/>
              <a:buChar char="ü"/>
            </a:pPr>
            <a:r>
              <a:rPr lang="es-ES_tradnl" sz="3000" dirty="0" smtClean="0">
                <a:latin typeface="Corbel" pitchFamily="34" charset="0"/>
              </a:rPr>
              <a:t>Consultar</a:t>
            </a:r>
            <a:r>
              <a:rPr lang="es-ES_tradnl" dirty="0" smtClean="0">
                <a:latin typeface="Corbel" pitchFamily="34" charset="0"/>
              </a:rPr>
              <a:t> la </a:t>
            </a:r>
            <a:r>
              <a:rPr lang="es-ES_tradnl" b="1" dirty="0" smtClean="0">
                <a:solidFill>
                  <a:schemeClr val="accent6"/>
                </a:solidFill>
                <a:latin typeface="Corbel" pitchFamily="34" charset="0"/>
              </a:rPr>
              <a:t>página web</a:t>
            </a:r>
            <a:r>
              <a:rPr lang="es-ES_tradnl" dirty="0" smtClean="0">
                <a:latin typeface="Corbel" pitchFamily="34" charset="0"/>
              </a:rPr>
              <a:t>: </a:t>
            </a:r>
            <a:r>
              <a:rPr lang="es-ES_tradnl" dirty="0" smtClean="0">
                <a:latin typeface="Corbel" pitchFamily="34" charset="0"/>
                <a:hlinkClick r:id="rId3"/>
              </a:rPr>
              <a:t>http://angle.up.pt</a:t>
            </a:r>
            <a:endParaRPr lang="es-ES_tradnl" dirty="0" smtClean="0">
              <a:latin typeface="Corbel" pitchFamily="34" charset="0"/>
            </a:endParaRPr>
          </a:p>
          <a:p>
            <a:pPr algn="just">
              <a:buFont typeface="Wingdings" pitchFamily="2" charset="2"/>
              <a:buChar char="ü"/>
            </a:pPr>
            <a:r>
              <a:rPr lang="es-ES_tradnl" dirty="0" smtClean="0">
                <a:latin typeface="Corbel" pitchFamily="34" charset="0"/>
              </a:rPr>
              <a:t>Consultar  con la </a:t>
            </a:r>
            <a:r>
              <a:rPr lang="es-ES_tradnl" b="1" dirty="0" smtClean="0">
                <a:solidFill>
                  <a:schemeClr val="accent6"/>
                </a:solidFill>
                <a:latin typeface="Corbel" pitchFamily="34" charset="0"/>
              </a:rPr>
              <a:t>universidad de origen</a:t>
            </a:r>
          </a:p>
          <a:p>
            <a:pPr algn="just">
              <a:buFont typeface="Wingdings" pitchFamily="2" charset="2"/>
              <a:buChar char="ü"/>
            </a:pPr>
            <a:r>
              <a:rPr lang="es-ES_tradnl" dirty="0" smtClean="0">
                <a:latin typeface="Corbel" pitchFamily="34" charset="0"/>
              </a:rPr>
              <a:t>Consultar los criterios de</a:t>
            </a:r>
            <a:r>
              <a:rPr lang="es-ES_tradnl" b="1" dirty="0" smtClean="0">
                <a:solidFill>
                  <a:schemeClr val="tx2">
                    <a:lumMod val="60000"/>
                    <a:lumOff val="40000"/>
                  </a:schemeClr>
                </a:solidFill>
                <a:latin typeface="Corbel" pitchFamily="34" charset="0"/>
              </a:rPr>
              <a:t> </a:t>
            </a:r>
            <a:r>
              <a:rPr lang="es-ES_tradnl" b="1" dirty="0" smtClean="0">
                <a:solidFill>
                  <a:schemeClr val="accent6"/>
                </a:solidFill>
                <a:latin typeface="Corbel" pitchFamily="34" charset="0"/>
              </a:rPr>
              <a:t>elegibilidad</a:t>
            </a:r>
          </a:p>
          <a:p>
            <a:pPr algn="just">
              <a:buFont typeface="Wingdings" pitchFamily="2" charset="2"/>
              <a:buChar char="ü"/>
            </a:pPr>
            <a:r>
              <a:rPr lang="es-ES_tradnl" dirty="0" smtClean="0">
                <a:latin typeface="Corbel" pitchFamily="34" charset="0"/>
              </a:rPr>
              <a:t>Consultar la </a:t>
            </a:r>
            <a:r>
              <a:rPr lang="es-ES_tradnl" b="1" dirty="0" smtClean="0">
                <a:solidFill>
                  <a:schemeClr val="accent6"/>
                </a:solidFill>
                <a:latin typeface="Corbel" pitchFamily="34" charset="0"/>
              </a:rPr>
              <a:t>oferta</a:t>
            </a:r>
            <a:r>
              <a:rPr lang="es-ES_tradnl" dirty="0" smtClean="0">
                <a:latin typeface="Corbel" pitchFamily="34" charset="0"/>
              </a:rPr>
              <a:t> académica</a:t>
            </a:r>
          </a:p>
          <a:p>
            <a:pPr algn="just">
              <a:buFont typeface="Wingdings" pitchFamily="2" charset="2"/>
              <a:buChar char="ü"/>
            </a:pPr>
            <a:r>
              <a:rPr lang="es-ES_tradnl" dirty="0" smtClean="0">
                <a:latin typeface="Corbel" pitchFamily="34" charset="0"/>
              </a:rPr>
              <a:t>Reunir los </a:t>
            </a:r>
            <a:r>
              <a:rPr lang="es-ES_tradnl" b="1" dirty="0" smtClean="0">
                <a:solidFill>
                  <a:schemeClr val="accent6"/>
                </a:solidFill>
                <a:latin typeface="Corbel" pitchFamily="34" charset="0"/>
              </a:rPr>
              <a:t>documentos </a:t>
            </a:r>
            <a:r>
              <a:rPr lang="es-ES_tradnl" dirty="0" smtClean="0">
                <a:latin typeface="Corbel" pitchFamily="34" charset="0"/>
              </a:rPr>
              <a:t>necesarios</a:t>
            </a:r>
          </a:p>
          <a:p>
            <a:pPr algn="just">
              <a:buFont typeface="Wingdings" pitchFamily="2" charset="2"/>
              <a:buChar char="ü"/>
            </a:pPr>
            <a:r>
              <a:rPr lang="es-ES_tradnl" dirty="0" smtClean="0">
                <a:latin typeface="Corbel" pitchFamily="34" charset="0"/>
              </a:rPr>
              <a:t>Rellenar el </a:t>
            </a:r>
            <a:r>
              <a:rPr lang="es-ES_tradnl" b="1" dirty="0" smtClean="0">
                <a:solidFill>
                  <a:schemeClr val="accent6"/>
                </a:solidFill>
                <a:latin typeface="Corbel" pitchFamily="34" charset="0"/>
              </a:rPr>
              <a:t>formulario de candidatura online</a:t>
            </a:r>
          </a:p>
          <a:p>
            <a:pPr algn="just">
              <a:buNone/>
            </a:pPr>
            <a:r>
              <a:rPr lang="es-ES_tradnl" b="1" dirty="0" smtClean="0">
                <a:latin typeface="Corbel" pitchFamily="34" charset="0"/>
              </a:rPr>
              <a:t> </a:t>
            </a:r>
          </a:p>
          <a:p>
            <a:pPr algn="just">
              <a:buFont typeface="Wingdings" pitchFamily="2" charset="2"/>
              <a:buChar char="ü"/>
            </a:pPr>
            <a:r>
              <a:rPr lang="es-ES_tradnl" b="1" dirty="0" smtClean="0">
                <a:solidFill>
                  <a:schemeClr val="accent6"/>
                </a:solidFill>
                <a:latin typeface="Corbel" pitchFamily="34" charset="0"/>
              </a:rPr>
              <a:t>Enviar</a:t>
            </a:r>
            <a:r>
              <a:rPr lang="es-ES_tradnl" dirty="0" smtClean="0">
                <a:latin typeface="Corbel" pitchFamily="34" charset="0"/>
              </a:rPr>
              <a:t> el formulario de candidatura dentro del plazo: </a:t>
            </a:r>
            <a:r>
              <a:rPr lang="es-ES_tradnl" dirty="0" smtClean="0">
                <a:latin typeface="Corbel" pitchFamily="34" charset="0"/>
              </a:rPr>
              <a:t>15 </a:t>
            </a:r>
            <a:r>
              <a:rPr lang="es-ES_tradnl" dirty="0" smtClean="0">
                <a:latin typeface="Corbel" pitchFamily="34" charset="0"/>
              </a:rPr>
              <a:t>de diciembre de </a:t>
            </a:r>
            <a:r>
              <a:rPr lang="es-ES_tradnl" dirty="0" smtClean="0">
                <a:latin typeface="Corbel" pitchFamily="34" charset="0"/>
              </a:rPr>
              <a:t>2013 </a:t>
            </a:r>
            <a:r>
              <a:rPr lang="es-ES_tradnl" dirty="0" smtClean="0">
                <a:latin typeface="Corbel" pitchFamily="34" charset="0"/>
              </a:rPr>
              <a:t>(hora CET)</a:t>
            </a:r>
          </a:p>
          <a:p>
            <a:endParaRPr lang="es-ES_trad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Qué idioma usar</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70000" lnSpcReduction="20000"/>
          </a:bodyPr>
          <a:lstStyle/>
          <a:p>
            <a:pPr algn="just"/>
            <a:r>
              <a:rPr lang="es-ES_tradnl" dirty="0" smtClean="0">
                <a:latin typeface="Corbel" pitchFamily="34" charset="0"/>
              </a:rPr>
              <a:t>El formulario de candidatura puede rellenarse en inglés, portugués o español.</a:t>
            </a:r>
          </a:p>
          <a:p>
            <a:pPr algn="just"/>
            <a:endParaRPr lang="es-ES_tradnl" dirty="0" smtClean="0">
              <a:latin typeface="Corbel" pitchFamily="34" charset="0"/>
            </a:endParaRPr>
          </a:p>
          <a:p>
            <a:pPr algn="just"/>
            <a:r>
              <a:rPr lang="es-ES_tradnl" dirty="0" smtClean="0">
                <a:latin typeface="Corbel" pitchFamily="34" charset="0"/>
              </a:rPr>
              <a:t>Sin embargo, el idioma usado para rellenar el formulario de candidatura debe estar de acuerdo con la/s institución/es y programa/s escogido/s. Por ejemplo, si pretende presentar una candidatura únicamente a instituciones españolas, puede rellenar el formulario de candidatura y anexar los documentos requeridos en español.</a:t>
            </a:r>
          </a:p>
          <a:p>
            <a:pPr algn="just"/>
            <a:endParaRPr lang="es-ES_tradnl" dirty="0" smtClean="0">
              <a:latin typeface="Corbel" pitchFamily="34" charset="0"/>
            </a:endParaRPr>
          </a:p>
          <a:p>
            <a:pPr algn="just"/>
            <a:r>
              <a:rPr lang="es-ES_tradnl" dirty="0" smtClean="0">
                <a:latin typeface="Corbel" pitchFamily="34" charset="0"/>
              </a:rPr>
              <a:t>Sin embargo, si pretende presentar su candidatura a instituciones de 3 países diferentes (con idiomas diferentes), le recomendamos que rellene el formulario y anexe los documentos en inglés para que todas las instituciones de acogida puedan analizar su candidatura.</a:t>
            </a:r>
          </a:p>
          <a:p>
            <a:endParaRPr lang="es-ES_trad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Selección - Evaluación</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457200" y="1600200"/>
            <a:ext cx="8229600" cy="4853136"/>
          </a:xfrm>
        </p:spPr>
        <p:txBody>
          <a:bodyPr>
            <a:normAutofit fontScale="92500" lnSpcReduction="20000"/>
          </a:bodyPr>
          <a:lstStyle/>
          <a:p>
            <a:pPr>
              <a:buNone/>
            </a:pPr>
            <a:r>
              <a:rPr lang="es-ES_tradnl" sz="2600" b="1" dirty="0" smtClean="0"/>
              <a:t>Criterios de evaluación:</a:t>
            </a:r>
          </a:p>
          <a:p>
            <a:pPr>
              <a:buNone/>
            </a:pPr>
            <a:endParaRPr lang="es-ES_tradnl" sz="1400" b="1" dirty="0" smtClean="0"/>
          </a:p>
          <a:p>
            <a:r>
              <a:rPr lang="es-ES_tradnl" sz="1800" b="1" dirty="0" smtClean="0">
                <a:solidFill>
                  <a:schemeClr val="accent6">
                    <a:lumMod val="75000"/>
                  </a:schemeClr>
                </a:solidFill>
              </a:rPr>
              <a:t>Estudiantes de </a:t>
            </a:r>
            <a:r>
              <a:rPr lang="es-ES_tradnl" sz="1800" b="1" dirty="0" smtClean="0">
                <a:solidFill>
                  <a:schemeClr val="accent6">
                    <a:lumMod val="75000"/>
                  </a:schemeClr>
                </a:solidFill>
              </a:rPr>
              <a:t>máster: </a:t>
            </a:r>
            <a:endParaRPr lang="es-ES_tradnl" sz="1800" b="1" dirty="0" smtClean="0">
              <a:solidFill>
                <a:schemeClr val="accent6">
                  <a:lumMod val="75000"/>
                </a:schemeClr>
              </a:solidFill>
            </a:endParaRPr>
          </a:p>
          <a:p>
            <a:pPr lvl="1"/>
            <a:r>
              <a:rPr lang="es-ES_tradnl" sz="1800" dirty="0" smtClean="0"/>
              <a:t>Mérito académico (FP 3); </a:t>
            </a:r>
          </a:p>
          <a:p>
            <a:pPr lvl="1"/>
            <a:r>
              <a:rPr lang="es-ES_tradnl" sz="1800" dirty="0" smtClean="0"/>
              <a:t>Motivación (FP 2), </a:t>
            </a:r>
          </a:p>
          <a:p>
            <a:pPr lvl="1"/>
            <a:r>
              <a:rPr lang="es-ES_tradnl" sz="1800" dirty="0" smtClean="0"/>
              <a:t>Competencias lingüísticas (FP 1)</a:t>
            </a:r>
          </a:p>
          <a:p>
            <a:endParaRPr lang="es-ES_tradnl" sz="1800" dirty="0" smtClean="0">
              <a:solidFill>
                <a:schemeClr val="accent6">
                  <a:lumMod val="75000"/>
                </a:schemeClr>
              </a:solidFill>
            </a:endParaRPr>
          </a:p>
          <a:p>
            <a:r>
              <a:rPr lang="es-ES_tradnl" sz="1800" b="1" dirty="0" smtClean="0">
                <a:solidFill>
                  <a:schemeClr val="accent6">
                    <a:lumMod val="75000"/>
                  </a:schemeClr>
                </a:solidFill>
              </a:rPr>
              <a:t>Estudiantes de doctorado: </a:t>
            </a:r>
          </a:p>
          <a:p>
            <a:pPr lvl="1"/>
            <a:r>
              <a:rPr lang="es-ES_tradnl" sz="1800" dirty="0" smtClean="0"/>
              <a:t>Mérito académico (FP 2); </a:t>
            </a:r>
          </a:p>
          <a:p>
            <a:pPr lvl="1"/>
            <a:r>
              <a:rPr lang="es-ES_tradnl" sz="1800" dirty="0" smtClean="0"/>
              <a:t>Proyecto de investigación (FP 2); </a:t>
            </a:r>
          </a:p>
          <a:p>
            <a:pPr lvl="1"/>
            <a:r>
              <a:rPr lang="es-ES_tradnl" sz="1800" dirty="0" smtClean="0"/>
              <a:t>Motivación (FP 1), </a:t>
            </a:r>
          </a:p>
          <a:p>
            <a:pPr lvl="1"/>
            <a:r>
              <a:rPr lang="es-ES_tradnl" sz="1800" dirty="0" smtClean="0"/>
              <a:t>Competencias lingüísticas (FP 1)</a:t>
            </a:r>
          </a:p>
          <a:p>
            <a:endParaRPr lang="es-ES_tradnl" sz="1800" dirty="0" smtClean="0"/>
          </a:p>
          <a:p>
            <a:r>
              <a:rPr lang="es-ES_tradnl" sz="1800" b="1" dirty="0" smtClean="0">
                <a:solidFill>
                  <a:schemeClr val="accent6">
                    <a:lumMod val="75000"/>
                  </a:schemeClr>
                </a:solidFill>
              </a:rPr>
              <a:t>Personal académico y administrativo: </a:t>
            </a:r>
          </a:p>
          <a:p>
            <a:pPr lvl="1"/>
            <a:r>
              <a:rPr lang="es-ES_tradnl" sz="1800" dirty="0" smtClean="0"/>
              <a:t>Experiencia previa/producción científica (FP 2); </a:t>
            </a:r>
          </a:p>
          <a:p>
            <a:pPr lvl="1"/>
            <a:r>
              <a:rPr lang="es-ES_tradnl" sz="1800" dirty="0" smtClean="0"/>
              <a:t>Plano de estudios/trabajo (FP 2); </a:t>
            </a:r>
          </a:p>
          <a:p>
            <a:pPr lvl="1"/>
            <a:r>
              <a:rPr lang="es-ES_tradnl" sz="1800" dirty="0" smtClean="0"/>
              <a:t>Motivación (FP 1), </a:t>
            </a:r>
          </a:p>
          <a:p>
            <a:pPr lvl="1"/>
            <a:r>
              <a:rPr lang="es-ES_tradnl" sz="1800" dirty="0" smtClean="0"/>
              <a:t>Competencias lingüísticas (FP 1).</a:t>
            </a:r>
            <a:endParaRPr lang="es-ES_tradnl" sz="1200" dirty="0" smtClean="0"/>
          </a:p>
          <a:p>
            <a:pPr>
              <a:buNone/>
            </a:pPr>
            <a:endParaRPr lang="es-ES_trad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Apoyo a becarios/as</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457200" y="1600200"/>
            <a:ext cx="8229600" cy="4781128"/>
          </a:xfrm>
        </p:spPr>
        <p:txBody>
          <a:bodyPr>
            <a:normAutofit fontScale="70000" lnSpcReduction="20000"/>
          </a:bodyPr>
          <a:lstStyle/>
          <a:p>
            <a:pPr algn="just">
              <a:buClr>
                <a:schemeClr val="accent6"/>
              </a:buClr>
              <a:buNone/>
            </a:pPr>
            <a:r>
              <a:rPr lang="es-ES_tradnl" sz="4000" u="sng" dirty="0" smtClean="0">
                <a:solidFill>
                  <a:schemeClr val="accent6">
                    <a:lumMod val="75000"/>
                  </a:schemeClr>
                </a:solidFill>
                <a:latin typeface="Corbel" pitchFamily="34" charset="0"/>
              </a:rPr>
              <a:t>Por la institución de origen</a:t>
            </a:r>
          </a:p>
          <a:p>
            <a:pPr algn="just">
              <a:buClr>
                <a:schemeClr val="accent6"/>
              </a:buClr>
              <a:buFont typeface="Wingdings" pitchFamily="2" charset="2"/>
              <a:buChar char="Ø"/>
            </a:pPr>
            <a:endParaRPr lang="es-ES_tradnl" dirty="0" smtClean="0">
              <a:solidFill>
                <a:schemeClr val="accent6"/>
              </a:solidFill>
              <a:latin typeface="Corbel" pitchFamily="34" charset="0"/>
            </a:endParaRPr>
          </a:p>
          <a:p>
            <a:pPr marL="514350" indent="-514350" algn="just">
              <a:buClr>
                <a:schemeClr val="accent3"/>
              </a:buClr>
              <a:buFont typeface="Wingdings" pitchFamily="2" charset="2"/>
              <a:buChar char="Ø"/>
            </a:pPr>
            <a:r>
              <a:rPr lang="es-ES_tradnl" b="1" dirty="0" smtClean="0">
                <a:solidFill>
                  <a:schemeClr val="accent6">
                    <a:lumMod val="75000"/>
                  </a:schemeClr>
                </a:solidFill>
                <a:latin typeface="Corbel" pitchFamily="34" charset="0"/>
              </a:rPr>
              <a:t>Visado</a:t>
            </a:r>
            <a:r>
              <a:rPr lang="es-ES_tradnl" dirty="0" smtClean="0">
                <a:solidFill>
                  <a:srgbClr val="0070C0"/>
                </a:solidFill>
                <a:latin typeface="Corbel" pitchFamily="34" charset="0"/>
              </a:rPr>
              <a:t> </a:t>
            </a:r>
            <a:r>
              <a:rPr lang="es-ES_tradnl" dirty="0" smtClean="0">
                <a:latin typeface="Corbel" pitchFamily="34" charset="0"/>
              </a:rPr>
              <a:t>(e-mail/fax a los consulados/oficinas de inmigración)</a:t>
            </a:r>
          </a:p>
          <a:p>
            <a:pPr marL="514350" indent="-514350" algn="just">
              <a:buClr>
                <a:schemeClr val="accent3"/>
              </a:buClr>
              <a:buFont typeface="Wingdings" pitchFamily="2" charset="2"/>
              <a:buChar char="Ø"/>
            </a:pPr>
            <a:endParaRPr lang="es-ES_tradnl" sz="1100" dirty="0" smtClean="0">
              <a:latin typeface="Corbel" pitchFamily="34" charset="0"/>
            </a:endParaRPr>
          </a:p>
          <a:p>
            <a:pPr marL="514350" indent="-514350" algn="just">
              <a:buClr>
                <a:schemeClr val="accent3"/>
              </a:buClr>
              <a:buFont typeface="Wingdings" pitchFamily="2" charset="2"/>
              <a:buChar char="Ø"/>
            </a:pPr>
            <a:endParaRPr lang="es-ES_tradnl" sz="1100" dirty="0" smtClean="0">
              <a:latin typeface="Corbel" pitchFamily="34" charset="0"/>
            </a:endParaRPr>
          </a:p>
          <a:p>
            <a:pPr marL="514350" indent="-514350" algn="just">
              <a:buClr>
                <a:schemeClr val="accent3"/>
              </a:buClr>
              <a:buFont typeface="Wingdings" pitchFamily="2" charset="2"/>
              <a:buChar char="Ø"/>
            </a:pPr>
            <a:r>
              <a:rPr lang="es-ES_tradnl" dirty="0" smtClean="0">
                <a:latin typeface="Corbel" pitchFamily="34" charset="0"/>
              </a:rPr>
              <a:t>Preparación del </a:t>
            </a:r>
            <a:r>
              <a:rPr lang="es-ES_tradnl" b="1" dirty="0" smtClean="0">
                <a:solidFill>
                  <a:schemeClr val="accent6">
                    <a:lumMod val="75000"/>
                  </a:schemeClr>
                </a:solidFill>
                <a:latin typeface="Corbel" pitchFamily="34" charset="0"/>
              </a:rPr>
              <a:t>Contrato de estudios </a:t>
            </a:r>
            <a:r>
              <a:rPr lang="es-ES_tradnl" dirty="0" smtClean="0">
                <a:latin typeface="Corbel" pitchFamily="34" charset="0"/>
              </a:rPr>
              <a:t>(orientación, apoyo para el reconocimiento académico) y </a:t>
            </a:r>
            <a:r>
              <a:rPr lang="es-ES_tradnl" b="1" dirty="0" smtClean="0">
                <a:solidFill>
                  <a:schemeClr val="accent6">
                    <a:lumMod val="75000"/>
                  </a:schemeClr>
                </a:solidFill>
                <a:latin typeface="Corbel" pitchFamily="34" charset="0"/>
              </a:rPr>
              <a:t>programa de trabajo</a:t>
            </a:r>
            <a:endParaRPr lang="es-ES_tradnl" dirty="0" smtClean="0">
              <a:solidFill>
                <a:schemeClr val="accent6">
                  <a:lumMod val="75000"/>
                </a:schemeClr>
              </a:solidFill>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marL="514350" indent="-514350" algn="just">
              <a:buClr>
                <a:schemeClr val="accent3"/>
              </a:buClr>
              <a:buFont typeface="Wingdings" pitchFamily="2" charset="2"/>
              <a:buChar char="Ø"/>
            </a:pPr>
            <a:r>
              <a:rPr lang="es-ES_tradnl" b="1" dirty="0" smtClean="0">
                <a:solidFill>
                  <a:schemeClr val="accent6">
                    <a:lumMod val="75000"/>
                  </a:schemeClr>
                </a:solidFill>
                <a:latin typeface="Corbel" pitchFamily="34" charset="0"/>
              </a:rPr>
              <a:t>Seguimiento</a:t>
            </a:r>
            <a:r>
              <a:rPr lang="es-ES_tradnl" b="1" dirty="0" smtClean="0">
                <a:solidFill>
                  <a:srgbClr val="0070C0"/>
                </a:solidFill>
                <a:latin typeface="Corbel" pitchFamily="34" charset="0"/>
              </a:rPr>
              <a:t> </a:t>
            </a:r>
            <a:r>
              <a:rPr lang="es-ES_tradnl" dirty="0" smtClean="0">
                <a:latin typeface="Corbel" pitchFamily="34" charset="0"/>
              </a:rPr>
              <a:t>durante la movilidad </a:t>
            </a:r>
            <a:r>
              <a:rPr lang="es-ES_tradnl" b="1" dirty="0" smtClean="0">
                <a:solidFill>
                  <a:schemeClr val="accent6">
                    <a:lumMod val="75000"/>
                  </a:schemeClr>
                </a:solidFill>
                <a:latin typeface="Corbel" pitchFamily="34" charset="0"/>
              </a:rPr>
              <a:t>para prevenir el </a:t>
            </a:r>
            <a:r>
              <a:rPr lang="es-ES_tradnl" b="1" i="1" dirty="0" err="1" smtClean="0">
                <a:solidFill>
                  <a:schemeClr val="accent6">
                    <a:lumMod val="75000"/>
                  </a:schemeClr>
                </a:solidFill>
                <a:latin typeface="Corbel" pitchFamily="34" charset="0"/>
              </a:rPr>
              <a:t>brain</a:t>
            </a:r>
            <a:r>
              <a:rPr lang="es-ES_tradnl" b="1" i="1" dirty="0" smtClean="0">
                <a:solidFill>
                  <a:schemeClr val="accent6">
                    <a:lumMod val="75000"/>
                  </a:schemeClr>
                </a:solidFill>
                <a:latin typeface="Corbel" pitchFamily="34" charset="0"/>
              </a:rPr>
              <a:t> </a:t>
            </a:r>
            <a:r>
              <a:rPr lang="es-ES_tradnl" b="1" i="1" dirty="0" err="1" smtClean="0">
                <a:solidFill>
                  <a:schemeClr val="accent6">
                    <a:lumMod val="75000"/>
                  </a:schemeClr>
                </a:solidFill>
                <a:latin typeface="Corbel" pitchFamily="34" charset="0"/>
              </a:rPr>
              <a:t>drain</a:t>
            </a:r>
            <a:endParaRPr lang="es-ES_tradnl" b="1" i="1" dirty="0" smtClean="0">
              <a:solidFill>
                <a:schemeClr val="accent6">
                  <a:lumMod val="75000"/>
                </a:schemeClr>
              </a:solidFill>
              <a:latin typeface="Corbel" pitchFamily="34" charset="0"/>
            </a:endParaRPr>
          </a:p>
          <a:p>
            <a:pPr algn="just">
              <a:buClr>
                <a:schemeClr val="accent3"/>
              </a:buClr>
              <a:buFont typeface="Wingdings" pitchFamily="2" charset="2"/>
              <a:buChar char="Ø"/>
            </a:pPr>
            <a:endParaRPr lang="es-ES_tradnl" sz="1100" b="1" dirty="0" smtClean="0">
              <a:solidFill>
                <a:srgbClr val="0070C0"/>
              </a:solidFill>
              <a:latin typeface="Corbel" pitchFamily="34" charset="0"/>
            </a:endParaRPr>
          </a:p>
          <a:p>
            <a:pPr algn="just">
              <a:buClr>
                <a:schemeClr val="accent3"/>
              </a:buClr>
              <a:buFont typeface="Wingdings" pitchFamily="2" charset="2"/>
              <a:buChar char="Ø"/>
            </a:pPr>
            <a:endParaRPr lang="es-ES_tradnl" sz="1100" b="1" dirty="0" smtClean="0">
              <a:solidFill>
                <a:srgbClr val="0070C0"/>
              </a:solidFill>
              <a:latin typeface="Corbel" pitchFamily="34" charset="0"/>
            </a:endParaRPr>
          </a:p>
          <a:p>
            <a:pPr algn="just">
              <a:buClr>
                <a:schemeClr val="accent3"/>
              </a:buClr>
              <a:buFont typeface="Wingdings" pitchFamily="2" charset="2"/>
              <a:buChar char="Ø"/>
            </a:pPr>
            <a:endParaRPr lang="es-ES_tradnl" sz="1100" b="1" dirty="0" smtClean="0">
              <a:solidFill>
                <a:schemeClr val="accent6">
                  <a:lumMod val="75000"/>
                </a:schemeClr>
              </a:solidFill>
              <a:latin typeface="Corbel" pitchFamily="34" charset="0"/>
            </a:endParaRPr>
          </a:p>
          <a:p>
            <a:pPr marL="514350" indent="-514350" algn="just">
              <a:buClr>
                <a:schemeClr val="accent3"/>
              </a:buClr>
              <a:buFont typeface="Wingdings" pitchFamily="2" charset="2"/>
              <a:buChar char="Ø"/>
            </a:pPr>
            <a:r>
              <a:rPr lang="es-ES_tradnl" b="1" dirty="0" smtClean="0">
                <a:solidFill>
                  <a:schemeClr val="accent6">
                    <a:lumMod val="75000"/>
                  </a:schemeClr>
                </a:solidFill>
                <a:latin typeface="Corbel" pitchFamily="34" charset="0"/>
              </a:rPr>
              <a:t>Sesión de preparación </a:t>
            </a:r>
            <a:r>
              <a:rPr lang="es-ES_tradnl" dirty="0" smtClean="0">
                <a:latin typeface="Corbel" pitchFamily="34" charset="0"/>
              </a:rPr>
              <a:t>antes del inicio de la movilidad</a:t>
            </a: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marL="514350" indent="-514350" algn="just">
              <a:buClr>
                <a:schemeClr val="accent3"/>
              </a:buClr>
              <a:buFont typeface="Wingdings" pitchFamily="2" charset="2"/>
              <a:buChar char="Ø"/>
            </a:pPr>
            <a:r>
              <a:rPr lang="es-ES_tradnl" b="1" dirty="0" smtClean="0">
                <a:solidFill>
                  <a:schemeClr val="accent6">
                    <a:lumMod val="75000"/>
                  </a:schemeClr>
                </a:solidFill>
                <a:latin typeface="Corbel" pitchFamily="34" charset="0"/>
              </a:rPr>
              <a:t>Cursos de idiomas</a:t>
            </a:r>
            <a:r>
              <a:rPr lang="es-ES_tradnl" dirty="0" smtClean="0">
                <a:solidFill>
                  <a:schemeClr val="accent6">
                    <a:lumMod val="75000"/>
                  </a:schemeClr>
                </a:solidFill>
                <a:latin typeface="Corbel" pitchFamily="34" charset="0"/>
              </a:rPr>
              <a:t> </a:t>
            </a:r>
            <a:r>
              <a:rPr lang="es-ES_tradnl" dirty="0" smtClean="0">
                <a:latin typeface="Corbel" pitchFamily="34" charset="0"/>
              </a:rPr>
              <a:t>(cuando posible)</a:t>
            </a:r>
          </a:p>
          <a:p>
            <a:pPr>
              <a:buNone/>
            </a:pPr>
            <a:endParaRPr lang="es-ES_tradnl" dirty="0">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Apoyo a becarios/as</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a:xfrm>
            <a:off x="457200" y="1600200"/>
            <a:ext cx="8229600" cy="4997152"/>
          </a:xfrm>
        </p:spPr>
        <p:txBody>
          <a:bodyPr>
            <a:normAutofit fontScale="62500" lnSpcReduction="20000"/>
          </a:bodyPr>
          <a:lstStyle/>
          <a:p>
            <a:pPr algn="just">
              <a:buNone/>
            </a:pPr>
            <a:r>
              <a:rPr lang="es-ES_tradnl" sz="4500" u="sng" dirty="0" smtClean="0">
                <a:solidFill>
                  <a:schemeClr val="accent6">
                    <a:lumMod val="75000"/>
                  </a:schemeClr>
                </a:solidFill>
                <a:latin typeface="Corbel" pitchFamily="34" charset="0"/>
              </a:rPr>
              <a:t>Por la institución de acogida</a:t>
            </a:r>
          </a:p>
          <a:p>
            <a:pPr algn="just">
              <a:buNone/>
            </a:pPr>
            <a:endParaRPr lang="es-ES_tradnl" u="sng" dirty="0" smtClean="0">
              <a:solidFill>
                <a:schemeClr val="accent6"/>
              </a:solidFill>
              <a:latin typeface="Corbel" pitchFamily="34" charset="0"/>
            </a:endParaRPr>
          </a:p>
          <a:p>
            <a:pPr algn="just">
              <a:buClr>
                <a:schemeClr val="accent3"/>
              </a:buClr>
              <a:buFont typeface="Wingdings" pitchFamily="2" charset="2"/>
              <a:buChar char="Ø"/>
            </a:pPr>
            <a:r>
              <a:rPr lang="es-ES_tradnl" sz="3500" b="1" dirty="0" smtClean="0">
                <a:solidFill>
                  <a:schemeClr val="accent6">
                    <a:lumMod val="75000"/>
                  </a:schemeClr>
                </a:solidFill>
                <a:latin typeface="Corbel" pitchFamily="34" charset="0"/>
              </a:rPr>
              <a:t>Visado</a:t>
            </a:r>
            <a:r>
              <a:rPr lang="es-ES_tradnl" sz="3500" dirty="0" smtClean="0">
                <a:solidFill>
                  <a:srgbClr val="0070C0"/>
                </a:solidFill>
                <a:latin typeface="Corbel" pitchFamily="34" charset="0"/>
              </a:rPr>
              <a:t> </a:t>
            </a:r>
            <a:r>
              <a:rPr lang="es-ES_tradnl" sz="3500" dirty="0" smtClean="0">
                <a:latin typeface="Corbel" pitchFamily="34" charset="0"/>
              </a:rPr>
              <a:t>(e-mail/fax a los consulados/oficinas de inmigración)</a:t>
            </a:r>
          </a:p>
          <a:p>
            <a:pPr algn="just">
              <a:buClr>
                <a:schemeClr val="accent3"/>
              </a:buClr>
              <a:buFont typeface="Wingdings" pitchFamily="2" charset="2"/>
              <a:buChar char="Ø"/>
            </a:pPr>
            <a:endParaRPr lang="es-ES_tradnl" dirty="0" smtClean="0">
              <a:latin typeface="Corbel" pitchFamily="34" charset="0"/>
            </a:endParaRP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r>
              <a:rPr lang="es-ES_tradnl" sz="3500" dirty="0" smtClean="0">
                <a:latin typeface="Corbel" pitchFamily="34" charset="0"/>
              </a:rPr>
              <a:t>Preparación del </a:t>
            </a:r>
            <a:r>
              <a:rPr lang="es-ES_tradnl" sz="3500" b="1" dirty="0" smtClean="0">
                <a:solidFill>
                  <a:schemeClr val="accent6">
                    <a:lumMod val="75000"/>
                  </a:schemeClr>
                </a:solidFill>
                <a:latin typeface="Corbel" pitchFamily="34" charset="0"/>
              </a:rPr>
              <a:t>Contrato de estudios</a:t>
            </a:r>
            <a:r>
              <a:rPr lang="es-ES_tradnl" sz="3500" dirty="0" smtClean="0">
                <a:solidFill>
                  <a:schemeClr val="accent6">
                    <a:lumMod val="75000"/>
                  </a:schemeClr>
                </a:solidFill>
                <a:latin typeface="Corbel" pitchFamily="34" charset="0"/>
              </a:rPr>
              <a:t> </a:t>
            </a:r>
            <a:r>
              <a:rPr lang="es-ES_tradnl" sz="3500" dirty="0" smtClean="0">
                <a:latin typeface="Corbel" pitchFamily="34" charset="0"/>
              </a:rPr>
              <a:t>(orientación sobre selección de asignaturas) y </a:t>
            </a:r>
            <a:r>
              <a:rPr lang="es-ES_tradnl" sz="3500" b="1" dirty="0" smtClean="0">
                <a:solidFill>
                  <a:schemeClr val="accent6">
                    <a:lumMod val="75000"/>
                  </a:schemeClr>
                </a:solidFill>
                <a:latin typeface="Corbel" pitchFamily="34" charset="0"/>
              </a:rPr>
              <a:t>programa de trabajo</a:t>
            </a:r>
          </a:p>
          <a:p>
            <a:pPr algn="just">
              <a:buClr>
                <a:schemeClr val="accent3"/>
              </a:buClr>
              <a:buFont typeface="Wingdings" pitchFamily="2" charset="2"/>
              <a:buChar char="Ø"/>
            </a:pPr>
            <a:endParaRPr lang="es-ES_tradnl" sz="1100" b="1" dirty="0" smtClean="0">
              <a:solidFill>
                <a:srgbClr val="0070C0"/>
              </a:solidFill>
              <a:latin typeface="Corbel" pitchFamily="34" charset="0"/>
            </a:endParaRPr>
          </a:p>
          <a:p>
            <a:pPr algn="just">
              <a:buClr>
                <a:schemeClr val="accent3"/>
              </a:buClr>
              <a:buFont typeface="Wingdings" pitchFamily="2" charset="2"/>
              <a:buChar char="Ø"/>
            </a:pPr>
            <a:endParaRPr lang="es-ES_tradnl" b="1" dirty="0" smtClean="0">
              <a:solidFill>
                <a:schemeClr val="accent6"/>
              </a:solidFill>
              <a:latin typeface="Corbel" pitchFamily="34" charset="0"/>
            </a:endParaRPr>
          </a:p>
          <a:p>
            <a:pPr algn="just">
              <a:buClr>
                <a:schemeClr val="accent3"/>
              </a:buClr>
              <a:buFont typeface="Wingdings" pitchFamily="2" charset="2"/>
              <a:buChar char="Ø"/>
            </a:pPr>
            <a:r>
              <a:rPr lang="es-ES_tradnl" sz="3500" b="1" dirty="0" smtClean="0">
                <a:solidFill>
                  <a:schemeClr val="accent6">
                    <a:lumMod val="75000"/>
                  </a:schemeClr>
                </a:solidFill>
                <a:latin typeface="Corbel" pitchFamily="34" charset="0"/>
              </a:rPr>
              <a:t>Alojamiento</a:t>
            </a:r>
            <a:r>
              <a:rPr lang="es-ES_tradnl" sz="3500" dirty="0" smtClean="0">
                <a:solidFill>
                  <a:srgbClr val="0070C0"/>
                </a:solidFill>
                <a:latin typeface="Corbel" pitchFamily="34" charset="0"/>
              </a:rPr>
              <a:t> </a:t>
            </a:r>
            <a:r>
              <a:rPr lang="es-ES_tradnl" sz="3500" dirty="0" smtClean="0">
                <a:latin typeface="Corbel" pitchFamily="34" charset="0"/>
              </a:rPr>
              <a:t>(residencias o casas particulares con condiciones especiales)</a:t>
            </a:r>
          </a:p>
          <a:p>
            <a:pPr algn="just">
              <a:buClr>
                <a:schemeClr val="accent3"/>
              </a:buClr>
              <a:buFont typeface="Wingdings" pitchFamily="2" charset="2"/>
              <a:buChar char="Ø"/>
            </a:pPr>
            <a:endParaRPr lang="es-ES_tradnl" b="1" dirty="0" smtClean="0">
              <a:solidFill>
                <a:schemeClr val="accent6"/>
              </a:solidFill>
              <a:latin typeface="Corbel" pitchFamily="34" charset="0"/>
            </a:endParaRPr>
          </a:p>
          <a:p>
            <a:pPr algn="just">
              <a:buClr>
                <a:schemeClr val="accent3"/>
              </a:buClr>
              <a:buFont typeface="Wingdings" pitchFamily="2" charset="2"/>
              <a:buChar char="Ø"/>
            </a:pPr>
            <a:r>
              <a:rPr lang="es-ES_tradnl" sz="3500" b="1" dirty="0" smtClean="0">
                <a:solidFill>
                  <a:schemeClr val="accent6">
                    <a:lumMod val="75000"/>
                  </a:schemeClr>
                </a:solidFill>
                <a:latin typeface="Corbel" pitchFamily="34" charset="0"/>
              </a:rPr>
              <a:t>Dinero</a:t>
            </a:r>
            <a:r>
              <a:rPr lang="es-ES_tradnl" sz="3500" b="1" dirty="0" smtClean="0">
                <a:solidFill>
                  <a:schemeClr val="accent6"/>
                </a:solidFill>
                <a:latin typeface="Corbel" pitchFamily="34" charset="0"/>
              </a:rPr>
              <a:t> </a:t>
            </a:r>
            <a:r>
              <a:rPr lang="es-ES_tradnl" sz="3500" dirty="0" smtClean="0">
                <a:latin typeface="Corbel" pitchFamily="34" charset="0"/>
              </a:rPr>
              <a:t>(cheque/apertura de cuenta bancaria)</a:t>
            </a:r>
          </a:p>
          <a:p>
            <a:pPr algn="just">
              <a:buClr>
                <a:schemeClr val="accent3"/>
              </a:buClr>
              <a:buFont typeface="Wingdings" pitchFamily="2" charset="2"/>
              <a:buChar char="Ø"/>
            </a:pPr>
            <a:endParaRPr lang="es-ES_tradnl" sz="1100" dirty="0" smtClean="0">
              <a:latin typeface="Corbel" pitchFamily="34" charset="0"/>
            </a:endParaRPr>
          </a:p>
          <a:p>
            <a:pPr algn="just">
              <a:buClr>
                <a:schemeClr val="accent3"/>
              </a:buClr>
              <a:buFont typeface="Wingdings" pitchFamily="2" charset="2"/>
              <a:buChar char="Ø"/>
            </a:pPr>
            <a:endParaRPr lang="es-ES_tradnl" b="1" dirty="0" smtClean="0">
              <a:solidFill>
                <a:schemeClr val="accent6"/>
              </a:solidFill>
              <a:latin typeface="Corbel" pitchFamily="34" charset="0"/>
            </a:endParaRPr>
          </a:p>
          <a:p>
            <a:pPr algn="just">
              <a:buClr>
                <a:schemeClr val="accent3"/>
              </a:buClr>
              <a:buFont typeface="Wingdings" pitchFamily="2" charset="2"/>
              <a:buChar char="Ø"/>
            </a:pPr>
            <a:r>
              <a:rPr lang="es-ES_tradnl" sz="3500" b="1" dirty="0" smtClean="0">
                <a:solidFill>
                  <a:schemeClr val="accent6">
                    <a:lumMod val="75000"/>
                  </a:schemeClr>
                </a:solidFill>
                <a:latin typeface="Corbel" pitchFamily="34" charset="0"/>
              </a:rPr>
              <a:t>Seguimiento</a:t>
            </a:r>
            <a:r>
              <a:rPr lang="es-ES_tradnl" sz="3500" b="1" dirty="0" smtClean="0">
                <a:solidFill>
                  <a:srgbClr val="0070C0"/>
                </a:solidFill>
                <a:latin typeface="Corbel" pitchFamily="34" charset="0"/>
              </a:rPr>
              <a:t> </a:t>
            </a:r>
            <a:r>
              <a:rPr lang="es-ES_tradnl" sz="3500" dirty="0" smtClean="0">
                <a:latin typeface="Corbel" pitchFamily="34" charset="0"/>
              </a:rPr>
              <a:t>(información regular y evaluación de la movilidad)</a:t>
            </a:r>
            <a:endParaRPr lang="es-ES_tradnl" sz="3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Apoyo a becarios/as</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85000" lnSpcReduction="20000"/>
          </a:bodyPr>
          <a:lstStyle/>
          <a:p>
            <a:pPr algn="just">
              <a:buNone/>
            </a:pPr>
            <a:r>
              <a:rPr lang="es-ES_tradnl" sz="3300" u="sng" dirty="0" smtClean="0">
                <a:solidFill>
                  <a:schemeClr val="accent6">
                    <a:lumMod val="75000"/>
                  </a:schemeClr>
                </a:solidFill>
                <a:latin typeface="Corbel" pitchFamily="34" charset="0"/>
              </a:rPr>
              <a:t>Por la institución de acogida</a:t>
            </a:r>
          </a:p>
          <a:p>
            <a:pPr algn="just">
              <a:buNone/>
            </a:pPr>
            <a:endParaRPr lang="es-ES_tradnl" u="sng" dirty="0" smtClean="0">
              <a:solidFill>
                <a:schemeClr val="accent6"/>
              </a:solidFill>
              <a:latin typeface="Corbel" pitchFamily="34" charset="0"/>
            </a:endParaRPr>
          </a:p>
          <a:p>
            <a:pPr algn="just">
              <a:spcAft>
                <a:spcPts val="600"/>
              </a:spcAft>
              <a:buClr>
                <a:schemeClr val="accent3"/>
              </a:buClr>
              <a:buFont typeface="Wingdings" pitchFamily="2" charset="2"/>
              <a:buChar char="Ø"/>
            </a:pPr>
            <a:r>
              <a:rPr lang="es-ES_tradnl" sz="2800" dirty="0" smtClean="0">
                <a:latin typeface="Corbel" pitchFamily="34" charset="0"/>
              </a:rPr>
              <a:t>Reunión Erasmus </a:t>
            </a:r>
            <a:r>
              <a:rPr lang="es-ES_tradnl" sz="2800" dirty="0" err="1" smtClean="0">
                <a:latin typeface="Corbel" pitchFamily="34" charset="0"/>
              </a:rPr>
              <a:t>Mundus</a:t>
            </a:r>
            <a:r>
              <a:rPr lang="es-ES_tradnl" sz="2800" dirty="0" smtClean="0">
                <a:latin typeface="Corbel" pitchFamily="34" charset="0"/>
              </a:rPr>
              <a:t> con información práctica</a:t>
            </a:r>
          </a:p>
          <a:p>
            <a:pPr algn="just">
              <a:spcAft>
                <a:spcPts val="600"/>
              </a:spcAft>
              <a:buClr>
                <a:schemeClr val="accent3"/>
              </a:buClr>
              <a:buFont typeface="Wingdings" pitchFamily="2" charset="2"/>
              <a:buChar char="Ø"/>
            </a:pPr>
            <a:endParaRPr lang="es-ES_tradnl" sz="1300" dirty="0" smtClean="0">
              <a:latin typeface="Corbel" pitchFamily="34" charset="0"/>
            </a:endParaRPr>
          </a:p>
          <a:p>
            <a:pPr algn="just">
              <a:spcAft>
                <a:spcPts val="600"/>
              </a:spcAft>
              <a:buClr>
                <a:schemeClr val="accent3"/>
              </a:buClr>
              <a:buFont typeface="Wingdings" pitchFamily="2" charset="2"/>
              <a:buChar char="Ø"/>
            </a:pPr>
            <a:r>
              <a:rPr lang="es-ES_tradnl" sz="2800" dirty="0" smtClean="0">
                <a:latin typeface="Corbel" pitchFamily="34" charset="0"/>
              </a:rPr>
              <a:t>Sesión de bienvenida especialmente para Erasmus </a:t>
            </a:r>
            <a:r>
              <a:rPr lang="es-ES_tradnl" sz="2800" dirty="0" err="1" smtClean="0">
                <a:latin typeface="Corbel" pitchFamily="34" charset="0"/>
              </a:rPr>
              <a:t>Mundus</a:t>
            </a:r>
            <a:endParaRPr lang="es-ES_tradnl" sz="2800" dirty="0" smtClean="0">
              <a:latin typeface="Corbel" pitchFamily="34" charset="0"/>
            </a:endParaRPr>
          </a:p>
          <a:p>
            <a:pPr algn="just">
              <a:spcAft>
                <a:spcPts val="600"/>
              </a:spcAft>
              <a:buClr>
                <a:schemeClr val="accent3"/>
              </a:buClr>
              <a:buFont typeface="Wingdings" pitchFamily="2" charset="2"/>
              <a:buChar char="Ø"/>
            </a:pPr>
            <a:endParaRPr lang="es-ES_tradnl" sz="1300" dirty="0" smtClean="0">
              <a:latin typeface="Corbel" pitchFamily="34" charset="0"/>
            </a:endParaRPr>
          </a:p>
          <a:p>
            <a:pPr algn="just">
              <a:spcAft>
                <a:spcPts val="600"/>
              </a:spcAft>
              <a:buClr>
                <a:schemeClr val="accent3"/>
              </a:buClr>
              <a:buFont typeface="Wingdings" pitchFamily="2" charset="2"/>
              <a:buChar char="Ø"/>
            </a:pPr>
            <a:r>
              <a:rPr lang="es-ES_tradnl" sz="2800" dirty="0" smtClean="0">
                <a:latin typeface="Corbel" pitchFamily="34" charset="0"/>
              </a:rPr>
              <a:t>Sesión de bienvenida para todos los estudiantes extranjeros</a:t>
            </a:r>
          </a:p>
          <a:p>
            <a:pPr algn="just">
              <a:spcAft>
                <a:spcPts val="600"/>
              </a:spcAft>
              <a:buClr>
                <a:schemeClr val="accent3"/>
              </a:buClr>
              <a:buFont typeface="Wingdings" pitchFamily="2" charset="2"/>
              <a:buChar char="Ø"/>
            </a:pPr>
            <a:endParaRPr lang="es-ES_tradnl" sz="1200" dirty="0" smtClean="0">
              <a:latin typeface="Corbel" pitchFamily="34" charset="0"/>
            </a:endParaRPr>
          </a:p>
          <a:p>
            <a:pPr algn="just">
              <a:spcAft>
                <a:spcPts val="600"/>
              </a:spcAft>
              <a:buClr>
                <a:schemeClr val="accent3"/>
              </a:buClr>
              <a:buFont typeface="Wingdings" pitchFamily="2" charset="2"/>
              <a:buChar char="Ø"/>
            </a:pPr>
            <a:r>
              <a:rPr lang="es-ES_tradnl" sz="2800" b="1" dirty="0" smtClean="0">
                <a:solidFill>
                  <a:schemeClr val="accent6">
                    <a:lumMod val="75000"/>
                  </a:schemeClr>
                </a:solidFill>
                <a:latin typeface="Corbel" pitchFamily="34" charset="0"/>
              </a:rPr>
              <a:t>Sistema </a:t>
            </a:r>
            <a:r>
              <a:rPr lang="es-ES_tradnl" sz="2800" b="1" i="1" dirty="0" err="1" smtClean="0">
                <a:solidFill>
                  <a:schemeClr val="accent6">
                    <a:lumMod val="75000"/>
                  </a:schemeClr>
                </a:solidFill>
                <a:latin typeface="Corbel" pitchFamily="34" charset="0"/>
              </a:rPr>
              <a:t>buddy</a:t>
            </a:r>
            <a:r>
              <a:rPr lang="es-ES_tradnl" sz="2800" b="1" i="1" dirty="0" smtClean="0">
                <a:solidFill>
                  <a:schemeClr val="accent6">
                    <a:lumMod val="75000"/>
                  </a:schemeClr>
                </a:solidFill>
                <a:latin typeface="Corbel" pitchFamily="34" charset="0"/>
              </a:rPr>
              <a:t>/tutor</a:t>
            </a:r>
            <a:r>
              <a:rPr lang="es-ES_tradnl" sz="2800" b="1" dirty="0" smtClean="0">
                <a:solidFill>
                  <a:schemeClr val="accent6">
                    <a:lumMod val="75000"/>
                  </a:schemeClr>
                </a:solidFill>
                <a:latin typeface="Corbel" pitchFamily="34" charset="0"/>
              </a:rPr>
              <a:t> </a:t>
            </a:r>
            <a:r>
              <a:rPr lang="es-ES_tradnl" sz="2800" dirty="0" smtClean="0">
                <a:latin typeface="Corbel" pitchFamily="34" charset="0"/>
              </a:rPr>
              <a:t>Erasmus </a:t>
            </a:r>
            <a:r>
              <a:rPr lang="es-ES_tradnl" sz="2800" dirty="0" err="1" smtClean="0">
                <a:latin typeface="Corbel" pitchFamily="34" charset="0"/>
              </a:rPr>
              <a:t>Mundus</a:t>
            </a:r>
            <a:r>
              <a:rPr lang="es-ES_tradnl" sz="2800" dirty="0" smtClean="0">
                <a:latin typeface="Corbel" pitchFamily="34" charset="0"/>
              </a:rPr>
              <a:t> </a:t>
            </a:r>
            <a:endParaRPr lang="es-ES_tradnl" sz="2800" b="1" dirty="0" smtClean="0">
              <a:solidFill>
                <a:srgbClr val="0070C0"/>
              </a:solidFill>
              <a:latin typeface="Corbel" pitchFamily="34" charset="0"/>
            </a:endParaRPr>
          </a:p>
          <a:p>
            <a:pPr algn="just">
              <a:spcAft>
                <a:spcPts val="600"/>
              </a:spcAft>
              <a:buClr>
                <a:schemeClr val="accent3"/>
              </a:buClr>
              <a:buFont typeface="Wingdings" pitchFamily="2" charset="2"/>
              <a:buChar char="Ø"/>
            </a:pPr>
            <a:endParaRPr lang="es-ES_tradnl" sz="1100" dirty="0" smtClean="0">
              <a:latin typeface="Corbel" pitchFamily="34" charset="0"/>
            </a:endParaRPr>
          </a:p>
          <a:p>
            <a:pPr algn="just">
              <a:spcAft>
                <a:spcPts val="600"/>
              </a:spcAft>
              <a:buClr>
                <a:schemeClr val="accent3"/>
              </a:buClr>
              <a:buFont typeface="Wingdings" pitchFamily="2" charset="2"/>
              <a:buChar char="Ø"/>
            </a:pPr>
            <a:r>
              <a:rPr lang="es-ES_tradnl" sz="2800" dirty="0" smtClean="0">
                <a:latin typeface="Corbel" pitchFamily="34" charset="0"/>
              </a:rPr>
              <a:t>Seguimiento de la movilidad – </a:t>
            </a:r>
            <a:r>
              <a:rPr lang="es-ES_tradnl" sz="2800" b="1" dirty="0" smtClean="0">
                <a:solidFill>
                  <a:schemeClr val="accent6">
                    <a:lumMod val="75000"/>
                  </a:schemeClr>
                </a:solidFill>
                <a:latin typeface="Corbel" pitchFamily="34" charset="0"/>
              </a:rPr>
              <a:t>Reuniones obligatorias </a:t>
            </a:r>
            <a:r>
              <a:rPr lang="es-ES_tradnl" sz="2800" dirty="0" smtClean="0">
                <a:latin typeface="Corbel" pitchFamily="34" charset="0"/>
              </a:rPr>
              <a:t>(regulares/mensuales)</a:t>
            </a:r>
            <a:endParaRPr lang="es-ES_tradnl"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476672"/>
            <a:ext cx="8229600" cy="1143000"/>
          </a:xfrm>
        </p:spPr>
        <p:txBody>
          <a:bodyPr>
            <a:normAutofit/>
          </a:bodyPr>
          <a:lstStyle/>
          <a:p>
            <a:r>
              <a:rPr lang="es-ES_tradnl" sz="3600" b="1" dirty="0" smtClean="0">
                <a:solidFill>
                  <a:schemeClr val="accent3">
                    <a:lumMod val="75000"/>
                  </a:schemeClr>
                </a:solidFill>
                <a:latin typeface="Helvetica Condensed" pitchFamily="34" charset="0"/>
                <a:ea typeface="BatangChe" pitchFamily="49" charset="-127"/>
                <a:cs typeface="Levenim MT" pitchFamily="2" charset="-79"/>
              </a:rPr>
              <a:t>Apoyo a becarios/as</a:t>
            </a:r>
            <a:endParaRPr lang="es-ES_tradnl" sz="36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70000" lnSpcReduction="20000"/>
          </a:bodyPr>
          <a:lstStyle/>
          <a:p>
            <a:pPr algn="just">
              <a:buClr>
                <a:srgbClr val="0070C0"/>
              </a:buClr>
              <a:buNone/>
            </a:pPr>
            <a:r>
              <a:rPr lang="es-ES_tradnl" sz="4000" u="sng" dirty="0" smtClean="0">
                <a:solidFill>
                  <a:schemeClr val="accent6">
                    <a:lumMod val="75000"/>
                  </a:schemeClr>
                </a:solidFill>
                <a:latin typeface="Corbel" pitchFamily="34" charset="0"/>
              </a:rPr>
              <a:t>Por la institución de acogida</a:t>
            </a:r>
          </a:p>
          <a:p>
            <a:pPr algn="just">
              <a:buClr>
                <a:srgbClr val="0070C0"/>
              </a:buClr>
              <a:buNone/>
            </a:pPr>
            <a:endParaRPr lang="es-ES_tradnl" b="1" dirty="0" smtClean="0">
              <a:solidFill>
                <a:srgbClr val="0070C0"/>
              </a:solidFill>
              <a:latin typeface="Corbel" pitchFamily="34" charset="0"/>
            </a:endParaRPr>
          </a:p>
          <a:p>
            <a:pPr algn="just">
              <a:buClr>
                <a:schemeClr val="accent3"/>
              </a:buClr>
              <a:buFont typeface="Wingdings" pitchFamily="2" charset="2"/>
              <a:buChar char="Ø"/>
            </a:pPr>
            <a:r>
              <a:rPr lang="es-ES_tradnl" b="1" dirty="0" smtClean="0">
                <a:solidFill>
                  <a:schemeClr val="accent6">
                    <a:lumMod val="75000"/>
                  </a:schemeClr>
                </a:solidFill>
                <a:latin typeface="Corbel" pitchFamily="34" charset="0"/>
              </a:rPr>
              <a:t>Cursos de idiomas</a:t>
            </a:r>
            <a:r>
              <a:rPr lang="es-ES_tradnl" dirty="0" smtClean="0">
                <a:solidFill>
                  <a:schemeClr val="accent6">
                    <a:lumMod val="75000"/>
                  </a:schemeClr>
                </a:solidFill>
                <a:latin typeface="Corbel" pitchFamily="34" charset="0"/>
              </a:rPr>
              <a:t> </a:t>
            </a:r>
            <a:r>
              <a:rPr lang="es-ES_tradnl" dirty="0" smtClean="0">
                <a:latin typeface="Corbel" pitchFamily="34" charset="0"/>
              </a:rPr>
              <a:t>obligatorios (idioma de enseñanza u otro)</a:t>
            </a:r>
          </a:p>
          <a:p>
            <a:pPr algn="just">
              <a:buClr>
                <a:schemeClr val="accent3"/>
              </a:buClr>
              <a:buFont typeface="Wingdings" pitchFamily="2" charset="2"/>
              <a:buChar char="Ø"/>
            </a:pPr>
            <a:endParaRPr lang="es-ES_tradnl" sz="1100" dirty="0" smtClean="0">
              <a:latin typeface="Corbel" pitchFamily="34" charset="0"/>
            </a:endParaRPr>
          </a:p>
          <a:p>
            <a:pPr algn="just">
              <a:spcAft>
                <a:spcPts val="600"/>
              </a:spcAft>
              <a:buClr>
                <a:schemeClr val="accent3"/>
              </a:buClr>
              <a:buFont typeface="Wingdings" pitchFamily="2" charset="2"/>
              <a:buChar char="Ø"/>
            </a:pPr>
            <a:r>
              <a:rPr lang="es-ES_tradnl" dirty="0" smtClean="0">
                <a:latin typeface="Corbel" pitchFamily="34" charset="0"/>
              </a:rPr>
              <a:t>Apoyo a la </a:t>
            </a:r>
            <a:r>
              <a:rPr lang="es-ES_tradnl" b="1" dirty="0" smtClean="0">
                <a:solidFill>
                  <a:schemeClr val="accent6">
                    <a:lumMod val="75000"/>
                  </a:schemeClr>
                </a:solidFill>
                <a:latin typeface="Corbel" pitchFamily="34" charset="0"/>
              </a:rPr>
              <a:t>llegada</a:t>
            </a:r>
            <a:r>
              <a:rPr lang="es-ES_tradnl" dirty="0" smtClean="0">
                <a:latin typeface="Corbel" pitchFamily="34" charset="0"/>
              </a:rPr>
              <a:t> (recepción en el aeropuerto, apoyo en cuestiones administrativas como oficina de inmigración, banco, residencia, facultad, curso de idiomas)</a:t>
            </a:r>
          </a:p>
          <a:p>
            <a:pPr algn="just">
              <a:spcAft>
                <a:spcPts val="600"/>
              </a:spcAft>
              <a:buClr>
                <a:schemeClr val="accent3"/>
              </a:buClr>
              <a:buFont typeface="Wingdings" pitchFamily="2" charset="2"/>
              <a:buChar char="Ø"/>
            </a:pPr>
            <a:endParaRPr lang="es-ES_tradnl" sz="1100" dirty="0" smtClean="0">
              <a:latin typeface="Corbel" pitchFamily="34" charset="0"/>
            </a:endParaRPr>
          </a:p>
          <a:p>
            <a:pPr algn="just">
              <a:spcAft>
                <a:spcPts val="600"/>
              </a:spcAft>
              <a:buClr>
                <a:schemeClr val="accent3"/>
              </a:buClr>
              <a:buFont typeface="Wingdings" pitchFamily="2" charset="2"/>
              <a:buChar char="Ø"/>
            </a:pPr>
            <a:r>
              <a:rPr lang="es-ES_tradnl" b="1" dirty="0" smtClean="0">
                <a:solidFill>
                  <a:schemeClr val="accent6">
                    <a:lumMod val="75000"/>
                  </a:schemeClr>
                </a:solidFill>
                <a:latin typeface="Corbel" pitchFamily="34" charset="0"/>
              </a:rPr>
              <a:t>Actividades culturales y de integración</a:t>
            </a:r>
            <a:r>
              <a:rPr lang="es-ES_tradnl" dirty="0" smtClean="0">
                <a:solidFill>
                  <a:schemeClr val="accent6">
                    <a:lumMod val="75000"/>
                  </a:schemeClr>
                </a:solidFill>
                <a:latin typeface="Corbel" pitchFamily="34" charset="0"/>
              </a:rPr>
              <a:t> </a:t>
            </a:r>
            <a:r>
              <a:rPr lang="es-ES_tradnl" dirty="0" smtClean="0">
                <a:latin typeface="Corbel" pitchFamily="34" charset="0"/>
              </a:rPr>
              <a:t>promovidas por Relaciones Internacionales o por asociaciones de estudiantes internacionales (ej. ESN)</a:t>
            </a:r>
          </a:p>
          <a:p>
            <a:pPr algn="just">
              <a:spcAft>
                <a:spcPts val="600"/>
              </a:spcAft>
              <a:buClr>
                <a:schemeClr val="accent3"/>
              </a:buClr>
              <a:buFont typeface="Wingdings" pitchFamily="2" charset="2"/>
              <a:buChar char="Ø"/>
            </a:pPr>
            <a:endParaRPr lang="es-ES_tradnl" sz="1100" dirty="0" smtClean="0">
              <a:latin typeface="Corbel" pitchFamily="34" charset="0"/>
            </a:endParaRPr>
          </a:p>
          <a:p>
            <a:pPr algn="just">
              <a:spcAft>
                <a:spcPts val="600"/>
              </a:spcAft>
              <a:buClr>
                <a:schemeClr val="accent3"/>
              </a:buClr>
              <a:buFont typeface="Wingdings" pitchFamily="2" charset="2"/>
              <a:buChar char="Ø"/>
            </a:pPr>
            <a:r>
              <a:rPr lang="es-ES_tradnl" dirty="0" smtClean="0">
                <a:latin typeface="Corbel" pitchFamily="34" charset="0"/>
              </a:rPr>
              <a:t>Seguimiento académico a través del contacto con las  facultades y envío de </a:t>
            </a:r>
            <a:r>
              <a:rPr lang="es-ES_tradnl" b="1" dirty="0" smtClean="0">
                <a:solidFill>
                  <a:schemeClr val="accent6">
                    <a:lumMod val="75000"/>
                  </a:schemeClr>
                </a:solidFill>
                <a:latin typeface="Corbel" pitchFamily="34" charset="0"/>
              </a:rPr>
              <a:t>informes intermedios de actividades</a:t>
            </a:r>
            <a:endParaRPr lang="es-ES_tradnl" dirty="0" smtClean="0">
              <a:solidFill>
                <a:schemeClr val="accent6">
                  <a:lumMod val="75000"/>
                </a:schemeClr>
              </a:solidFill>
              <a:latin typeface="Corbel" pitchFamily="34" charset="0"/>
            </a:endParaRPr>
          </a:p>
          <a:p>
            <a:endParaRPr lang="es-ES_trad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Gracias por su atención</a:t>
            </a:r>
            <a:endParaRPr lang="es-ES_tradnl" sz="3500" b="1" dirty="0">
              <a:solidFill>
                <a:schemeClr val="accent3">
                  <a:lumMod val="75000"/>
                </a:schemeClr>
              </a:solidFill>
              <a:latin typeface="Helvetica Condensed" pitchFamily="34" charset="0"/>
              <a:ea typeface="BatangChe" pitchFamily="49" charset="-127"/>
              <a:cs typeface="Levenim MT" pitchFamily="2" charset="-79"/>
            </a:endParaRPr>
          </a:p>
        </p:txBody>
      </p:sp>
      <p:pic>
        <p:nvPicPr>
          <p:cNvPr id="5" name="Picture 6" descr="43 Erasmus.jpg"/>
          <p:cNvPicPr>
            <a:picLocks noGrp="1" noChangeAspect="1"/>
          </p:cNvPicPr>
          <p:nvPr>
            <p:ph idx="1"/>
          </p:nvPr>
        </p:nvPicPr>
        <p:blipFill>
          <a:blip r:embed="rId3" cstate="print"/>
          <a:srcRect l="3538" t="15160" r="3538" b="8192"/>
          <a:stretch>
            <a:fillRect/>
          </a:stretch>
        </p:blipFill>
        <p:spPr>
          <a:xfrm>
            <a:off x="526596" y="1600200"/>
            <a:ext cx="8090808" cy="4525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Qué es el programa Erasmus </a:t>
            </a:r>
            <a:r>
              <a:rPr lang="es-ES_tradnl" sz="3500" b="1" dirty="0" err="1" smtClean="0">
                <a:solidFill>
                  <a:schemeClr val="accent3">
                    <a:lumMod val="75000"/>
                  </a:schemeClr>
                </a:solidFill>
                <a:latin typeface="Helvetica Condensed" pitchFamily="34" charset="0"/>
                <a:ea typeface="BatangChe" pitchFamily="49" charset="-127"/>
                <a:cs typeface="Levenim MT" pitchFamily="2" charset="-79"/>
              </a:rPr>
              <a:t>Mundus</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55000" lnSpcReduction="20000"/>
          </a:bodyPr>
          <a:lstStyle/>
          <a:p>
            <a:pPr algn="just">
              <a:lnSpc>
                <a:spcPct val="170000"/>
              </a:lnSpc>
              <a:buNone/>
            </a:pPr>
            <a:r>
              <a:rPr lang="es-ES_tradnl" sz="3800" dirty="0" smtClean="0">
                <a:effectLst>
                  <a:innerShdw blurRad="63500" dist="50800" dir="16200000">
                    <a:prstClr val="black">
                      <a:alpha val="50000"/>
                    </a:prstClr>
                  </a:innerShdw>
                </a:effectLst>
                <a:latin typeface="Corbel" pitchFamily="34" charset="0"/>
              </a:rPr>
              <a:t>Los principales objetivos de EMA2 – Modalidad 1 son:</a:t>
            </a:r>
          </a:p>
          <a:p>
            <a:pPr algn="just">
              <a:lnSpc>
                <a:spcPct val="170000"/>
              </a:lnSpc>
            </a:pPr>
            <a:r>
              <a:rPr lang="es-ES_tradnl" dirty="0" smtClean="0">
                <a:latin typeface="Corbel" pitchFamily="34" charset="0"/>
              </a:rPr>
              <a:t>promover la educación superior europea;</a:t>
            </a:r>
          </a:p>
          <a:p>
            <a:pPr algn="just">
              <a:lnSpc>
                <a:spcPct val="170000"/>
              </a:lnSpc>
            </a:pPr>
            <a:r>
              <a:rPr lang="es-ES_tradnl" dirty="0" smtClean="0">
                <a:latin typeface="Corbel" pitchFamily="34" charset="0"/>
              </a:rPr>
              <a:t>fomentar el refuerzo y la mejora de las perspectivas de carrera de los estudiantes;</a:t>
            </a:r>
          </a:p>
          <a:p>
            <a:pPr algn="just">
              <a:lnSpc>
                <a:spcPct val="170000"/>
              </a:lnSpc>
            </a:pPr>
            <a:r>
              <a:rPr lang="es-ES_tradnl" dirty="0" smtClean="0">
                <a:latin typeface="Corbel" pitchFamily="34" charset="0"/>
              </a:rPr>
              <a:t>favorecer la comprensión intercultural a través de la cooperación con países terceros, de acuerdo con los objetivos de política externa de la UE con el fin de contribuir al desarrollo sostenible de los países terceros en el área de educación superior.</a:t>
            </a:r>
          </a:p>
          <a:p>
            <a:pPr algn="just">
              <a:lnSpc>
                <a:spcPct val="170000"/>
              </a:lnSpc>
            </a:pPr>
            <a:r>
              <a:rPr lang="es-ES_tradnl" dirty="0" smtClean="0">
                <a:latin typeface="Corbel" pitchFamily="34" charset="0"/>
              </a:rPr>
              <a:t>Esta modalidad incluye consorcios entre instituciones de educación superior de Europa y de países terceros, movilidad a varios niveles de educación superior y también un sistema de becas.</a:t>
            </a:r>
          </a:p>
          <a:p>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normAutofit/>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Qué es el proyecto ANGLE</a:t>
            </a:r>
            <a:endParaRPr lang="es-ES_tradnl" sz="35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70000" lnSpcReduction="20000"/>
          </a:bodyPr>
          <a:lstStyle/>
          <a:p>
            <a:pPr algn="just">
              <a:lnSpc>
                <a:spcPct val="150000"/>
              </a:lnSpc>
            </a:pPr>
            <a:r>
              <a:rPr lang="es-ES_tradnl" dirty="0" smtClean="0">
                <a:latin typeface="Corbel" pitchFamily="34" charset="0"/>
              </a:rPr>
              <a:t>El proyecto está compuesto por instituciones de educación superior  de Europa (9) y de los países ACP (11) y también instituciones asociadas (32). </a:t>
            </a:r>
          </a:p>
          <a:p>
            <a:pPr algn="just">
              <a:lnSpc>
                <a:spcPct val="150000"/>
              </a:lnSpc>
            </a:pPr>
            <a:endParaRPr lang="es-ES_tradnl" dirty="0" smtClean="0">
              <a:latin typeface="Corbel" pitchFamily="34" charset="0"/>
            </a:endParaRPr>
          </a:p>
          <a:p>
            <a:pPr algn="just">
              <a:lnSpc>
                <a:spcPct val="150000"/>
              </a:lnSpc>
            </a:pPr>
            <a:r>
              <a:rPr lang="es-ES_tradnl" dirty="0" smtClean="0">
                <a:latin typeface="Corbel" pitchFamily="34" charset="0"/>
              </a:rPr>
              <a:t>El proyecto prevé 113 movilidades de </a:t>
            </a:r>
            <a:r>
              <a:rPr lang="es-ES_tradnl" b="1" u="sng" dirty="0" smtClean="0">
                <a:solidFill>
                  <a:schemeClr val="accent3">
                    <a:lumMod val="75000"/>
                  </a:schemeClr>
                </a:solidFill>
                <a:latin typeface="Corbel" pitchFamily="34" charset="0"/>
              </a:rPr>
              <a:t>máster movilidad, máster completo, doctorado </a:t>
            </a:r>
            <a:r>
              <a:rPr lang="es-ES_tradnl" b="1" u="sng" dirty="0" err="1" smtClean="0">
                <a:solidFill>
                  <a:schemeClr val="accent3">
                    <a:lumMod val="75000"/>
                  </a:schemeClr>
                </a:solidFill>
                <a:latin typeface="Corbel" pitchFamily="34" charset="0"/>
              </a:rPr>
              <a:t>movildiad</a:t>
            </a:r>
            <a:r>
              <a:rPr lang="es-ES_tradnl" b="1" u="sng" dirty="0" smtClean="0">
                <a:solidFill>
                  <a:schemeClr val="accent3">
                    <a:lumMod val="75000"/>
                  </a:schemeClr>
                </a:solidFill>
                <a:latin typeface="Corbel" pitchFamily="34" charset="0"/>
              </a:rPr>
              <a:t> y personal académico y administrativo</a:t>
            </a:r>
          </a:p>
          <a:p>
            <a:pPr algn="just">
              <a:lnSpc>
                <a:spcPct val="150000"/>
              </a:lnSpc>
            </a:pPr>
            <a:endParaRPr lang="es-ES_tradnl" b="1" dirty="0" smtClean="0">
              <a:solidFill>
                <a:schemeClr val="accent6"/>
              </a:solidFill>
              <a:latin typeface="Corbel" pitchFamily="34" charset="0"/>
            </a:endParaRPr>
          </a:p>
          <a:p>
            <a:pPr algn="ctr">
              <a:lnSpc>
                <a:spcPct val="150000"/>
              </a:lnSpc>
            </a:pPr>
            <a:r>
              <a:rPr lang="es-ES_tradnl" b="1" dirty="0" smtClean="0">
                <a:solidFill>
                  <a:schemeClr val="accent6">
                    <a:lumMod val="75000"/>
                  </a:schemeClr>
                </a:solidFill>
                <a:latin typeface="Corbel" pitchFamily="34" charset="0"/>
              </a:rPr>
              <a:t>Movilidades: ACP » Europa – Europa » ACP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Consorcio</a:t>
            </a:r>
            <a:endParaRPr lang="es-ES_tradnl" sz="3500" dirty="0">
              <a:solidFill>
                <a:schemeClr val="accent3">
                  <a:lumMod val="75000"/>
                </a:schemeClr>
              </a:solidFill>
            </a:endParaRPr>
          </a:p>
        </p:txBody>
      </p:sp>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2680885483"/>
              </p:ext>
            </p:extLst>
          </p:nvPr>
        </p:nvGraphicFramePr>
        <p:xfrm>
          <a:off x="285720" y="1285863"/>
          <a:ext cx="8429684" cy="4897287"/>
        </p:xfrm>
        <a:graphic>
          <a:graphicData uri="http://schemas.openxmlformats.org/drawingml/2006/table">
            <a:tbl>
              <a:tblPr firstRow="1" bandRow="1">
                <a:tableStyleId>{08FB837D-C827-4EFA-A057-4D05807E0F7C}</a:tableStyleId>
              </a:tblPr>
              <a:tblGrid>
                <a:gridCol w="4214842"/>
                <a:gridCol w="4214842"/>
              </a:tblGrid>
              <a:tr h="418312">
                <a:tc gridSpan="2">
                  <a:txBody>
                    <a:bodyPr/>
                    <a:lstStyle/>
                    <a:p>
                      <a:pPr algn="ctr"/>
                      <a:r>
                        <a:rPr lang="es-ES_tradnl" sz="2400" b="1" kern="1200" noProof="0" dirty="0" smtClean="0">
                          <a:solidFill>
                            <a:schemeClr val="bg1"/>
                          </a:solidFill>
                          <a:latin typeface="Helvetica Condensed" pitchFamily="34" charset="0"/>
                          <a:ea typeface="BatangChe" pitchFamily="49" charset="-127"/>
                          <a:cs typeface="Levenim MT" pitchFamily="2" charset="-79"/>
                        </a:rPr>
                        <a:t>Universidades socias - Países ACP</a:t>
                      </a:r>
                      <a:endParaRPr lang="es-ES_tradnl" sz="2400" b="1" kern="1200" noProof="0" dirty="0">
                        <a:solidFill>
                          <a:schemeClr val="bg1"/>
                        </a:solidFill>
                        <a:latin typeface="Helvetica Condensed" pitchFamily="34" charset="0"/>
                        <a:ea typeface="BatangChe" pitchFamily="49" charset="-127"/>
                        <a:cs typeface="Levenim MT" pitchFamily="2" charset="-79"/>
                      </a:endParaRPr>
                    </a:p>
                  </a:txBody>
                  <a:tcPr/>
                </a:tc>
                <a:tc hMerge="1">
                  <a:txBody>
                    <a:bodyPr/>
                    <a:lstStyle/>
                    <a:p>
                      <a:endParaRPr lang="pt-PT" dirty="0"/>
                    </a:p>
                  </a:txBody>
                  <a:tcPr/>
                </a:tc>
              </a:tr>
              <a:tr h="406814">
                <a:tc>
                  <a:txBody>
                    <a:bodyPr/>
                    <a:lstStyle/>
                    <a:p>
                      <a:pPr algn="ctr"/>
                      <a:r>
                        <a:rPr lang="es-ES_tradnl" noProof="0" smtClean="0"/>
                        <a:t>Angola</a:t>
                      </a:r>
                      <a:endParaRPr lang="es-ES_tradnl" noProof="0"/>
                    </a:p>
                  </a:txBody>
                  <a:tcPr/>
                </a:tc>
                <a:tc>
                  <a:txBody>
                    <a:bodyPr/>
                    <a:lstStyle/>
                    <a:p>
                      <a:r>
                        <a:rPr lang="es-ES_tradnl" noProof="0" smtClean="0"/>
                        <a:t>Universidade</a:t>
                      </a:r>
                      <a:r>
                        <a:rPr lang="es-ES_tradnl" baseline="0" noProof="0" smtClean="0"/>
                        <a:t> Agostinho Neto</a:t>
                      </a:r>
                      <a:endParaRPr lang="es-ES_tradnl" noProof="0"/>
                    </a:p>
                  </a:txBody>
                  <a:tcPr/>
                </a:tc>
              </a:tr>
              <a:tr h="406814">
                <a:tc>
                  <a:txBody>
                    <a:bodyPr/>
                    <a:lstStyle/>
                    <a:p>
                      <a:pPr algn="ctr"/>
                      <a:r>
                        <a:rPr lang="es-ES_tradnl" noProof="0" smtClean="0"/>
                        <a:t>Cabo Verde</a:t>
                      </a:r>
                      <a:endParaRPr lang="es-ES_tradnl" noProof="0"/>
                    </a:p>
                  </a:txBody>
                  <a:tcPr/>
                </a:tc>
                <a:tc>
                  <a:txBody>
                    <a:bodyPr/>
                    <a:lstStyle/>
                    <a:p>
                      <a:r>
                        <a:rPr lang="es-ES_tradnl" noProof="0" smtClean="0"/>
                        <a:t>Universidade de Cabo Verde</a:t>
                      </a:r>
                      <a:endParaRPr lang="es-ES_tradnl" noProof="0"/>
                    </a:p>
                  </a:txBody>
                  <a:tcPr/>
                </a:tc>
              </a:tr>
              <a:tr h="406814">
                <a:tc>
                  <a:txBody>
                    <a:bodyPr/>
                    <a:lstStyle/>
                    <a:p>
                      <a:pPr algn="ctr"/>
                      <a:r>
                        <a:rPr lang="es-ES_tradnl" noProof="0" dirty="0" smtClean="0"/>
                        <a:t>Camerún</a:t>
                      </a:r>
                      <a:endParaRPr lang="es-ES_tradnl" noProof="0" dirty="0"/>
                    </a:p>
                  </a:txBody>
                  <a:tcPr/>
                </a:tc>
                <a:tc>
                  <a:txBody>
                    <a:bodyPr/>
                    <a:lstStyle/>
                    <a:p>
                      <a:r>
                        <a:rPr lang="es-ES_tradnl" noProof="0" smtClean="0"/>
                        <a:t>Université de Yaoundé 1 </a:t>
                      </a:r>
                      <a:endParaRPr lang="es-ES_tradnl" noProof="0"/>
                    </a:p>
                  </a:txBody>
                  <a:tcPr/>
                </a:tc>
              </a:tr>
              <a:tr h="406814">
                <a:tc>
                  <a:txBody>
                    <a:bodyPr/>
                    <a:lstStyle/>
                    <a:p>
                      <a:pPr algn="ctr"/>
                      <a:r>
                        <a:rPr lang="es-ES_tradnl" noProof="0" smtClean="0"/>
                        <a:t>Fiji</a:t>
                      </a:r>
                      <a:endParaRPr lang="es-ES_tradnl" noProof="0"/>
                    </a:p>
                  </a:txBody>
                  <a:tcPr/>
                </a:tc>
                <a:tc>
                  <a:txBody>
                    <a:bodyPr/>
                    <a:lstStyle/>
                    <a:p>
                      <a:r>
                        <a:rPr lang="es-ES_tradnl" noProof="0" smtClean="0"/>
                        <a:t>The University of South Pacific</a:t>
                      </a:r>
                      <a:endParaRPr lang="es-ES_tradnl" noProof="0"/>
                    </a:p>
                  </a:txBody>
                  <a:tcPr/>
                </a:tc>
              </a:tr>
              <a:tr h="406814">
                <a:tc>
                  <a:txBody>
                    <a:bodyPr/>
                    <a:lstStyle/>
                    <a:p>
                      <a:pPr algn="ctr"/>
                      <a:r>
                        <a:rPr lang="es-ES_tradnl" noProof="0" smtClean="0"/>
                        <a:t>Madagascar</a:t>
                      </a:r>
                      <a:endParaRPr lang="es-ES_tradnl" noProof="0"/>
                    </a:p>
                  </a:txBody>
                  <a:tcPr/>
                </a:tc>
                <a:tc>
                  <a:txBody>
                    <a:bodyPr/>
                    <a:lstStyle/>
                    <a:p>
                      <a:r>
                        <a:rPr lang="es-ES_tradnl" noProof="0" smtClean="0"/>
                        <a:t>Université d’Antananarivo</a:t>
                      </a:r>
                      <a:endParaRPr lang="es-ES_tradnl" noProof="0"/>
                    </a:p>
                  </a:txBody>
                  <a:tcPr/>
                </a:tc>
              </a:tr>
              <a:tr h="371947">
                <a:tc>
                  <a:txBody>
                    <a:bodyPr/>
                    <a:lstStyle/>
                    <a:p>
                      <a:pPr algn="ctr"/>
                      <a:r>
                        <a:rPr lang="es-ES_tradnl" noProof="0" smtClean="0"/>
                        <a:t>Mozambique</a:t>
                      </a:r>
                      <a:endParaRPr lang="es-ES_tradnl" noProof="0"/>
                    </a:p>
                  </a:txBody>
                  <a:tcPr/>
                </a:tc>
                <a:tc>
                  <a:txBody>
                    <a:bodyPr/>
                    <a:lstStyle/>
                    <a:p>
                      <a:r>
                        <a:rPr lang="es-ES_tradnl" noProof="0" smtClean="0"/>
                        <a:t>Universidade Pedagógica</a:t>
                      </a:r>
                      <a:r>
                        <a:rPr lang="es-ES_tradnl" baseline="0" noProof="0" smtClean="0"/>
                        <a:t> de Moçambique</a:t>
                      </a:r>
                      <a:endParaRPr lang="es-ES_tradnl" noProof="0"/>
                    </a:p>
                  </a:txBody>
                  <a:tcPr/>
                </a:tc>
              </a:tr>
              <a:tr h="406814">
                <a:tc>
                  <a:txBody>
                    <a:bodyPr/>
                    <a:lstStyle/>
                    <a:p>
                      <a:pPr algn="ctr"/>
                      <a:r>
                        <a:rPr lang="es-ES_tradnl" noProof="0" smtClean="0"/>
                        <a:t>Kenia</a:t>
                      </a:r>
                      <a:endParaRPr lang="es-ES_tradnl" noProof="0"/>
                    </a:p>
                  </a:txBody>
                  <a:tcPr/>
                </a:tc>
                <a:tc>
                  <a:txBody>
                    <a:bodyPr/>
                    <a:lstStyle/>
                    <a:p>
                      <a:r>
                        <a:rPr lang="es-ES_tradnl" noProof="0" smtClean="0"/>
                        <a:t>University of</a:t>
                      </a:r>
                      <a:r>
                        <a:rPr lang="es-ES_tradnl" baseline="0" noProof="0" smtClean="0"/>
                        <a:t> Nairobi</a:t>
                      </a:r>
                      <a:endParaRPr lang="es-ES_tradnl" noProof="0"/>
                    </a:p>
                  </a:txBody>
                  <a:tcPr/>
                </a:tc>
              </a:tr>
              <a:tr h="406814">
                <a:tc>
                  <a:txBody>
                    <a:bodyPr/>
                    <a:lstStyle/>
                    <a:p>
                      <a:pPr algn="ctr"/>
                      <a:r>
                        <a:rPr lang="es-ES_tradnl" noProof="0" smtClean="0"/>
                        <a:t>República</a:t>
                      </a:r>
                      <a:r>
                        <a:rPr lang="es-ES_tradnl" baseline="0" noProof="0" smtClean="0"/>
                        <a:t> de Congo</a:t>
                      </a:r>
                      <a:endParaRPr lang="es-ES_tradnl" noProof="0"/>
                    </a:p>
                  </a:txBody>
                  <a:tcPr/>
                </a:tc>
                <a:tc>
                  <a:txBody>
                    <a:bodyPr/>
                    <a:lstStyle/>
                    <a:p>
                      <a:r>
                        <a:rPr lang="es-ES_tradnl" noProof="0" smtClean="0"/>
                        <a:t>Université Marien Ngouabi</a:t>
                      </a:r>
                      <a:endParaRPr lang="es-ES_tradnl" noProof="0"/>
                    </a:p>
                  </a:txBody>
                  <a:tcPr/>
                </a:tc>
              </a:tr>
              <a:tr h="406814">
                <a:tc>
                  <a:txBody>
                    <a:bodyPr/>
                    <a:lstStyle/>
                    <a:p>
                      <a:pPr algn="ctr"/>
                      <a:r>
                        <a:rPr lang="es-ES_tradnl" noProof="0" smtClean="0"/>
                        <a:t>Senegal</a:t>
                      </a:r>
                      <a:endParaRPr lang="es-ES_tradnl" noProof="0"/>
                    </a:p>
                  </a:txBody>
                  <a:tcPr/>
                </a:tc>
                <a:tc>
                  <a:txBody>
                    <a:bodyPr/>
                    <a:lstStyle/>
                    <a:p>
                      <a:r>
                        <a:rPr lang="es-ES_tradnl" noProof="0" smtClean="0"/>
                        <a:t>Université Cheikh</a:t>
                      </a:r>
                      <a:r>
                        <a:rPr lang="es-ES_tradnl" baseline="0" noProof="0" smtClean="0"/>
                        <a:t> Anta Diop</a:t>
                      </a:r>
                      <a:endParaRPr lang="es-ES_tradnl" noProof="0"/>
                    </a:p>
                  </a:txBody>
                  <a:tcPr/>
                </a:tc>
              </a:tr>
              <a:tr h="406814">
                <a:tc>
                  <a:txBody>
                    <a:bodyPr/>
                    <a:lstStyle/>
                    <a:p>
                      <a:pPr algn="ctr"/>
                      <a:r>
                        <a:rPr lang="es-ES_tradnl" noProof="0" smtClean="0"/>
                        <a:t>Timor Oriental</a:t>
                      </a:r>
                      <a:endParaRPr lang="es-ES_tradnl" noProof="0"/>
                    </a:p>
                  </a:txBody>
                  <a:tcPr/>
                </a:tc>
                <a:tc>
                  <a:txBody>
                    <a:bodyPr/>
                    <a:lstStyle/>
                    <a:p>
                      <a:r>
                        <a:rPr lang="es-ES_tradnl" noProof="0" smtClean="0"/>
                        <a:t>Universidade Nacional Timor Lorosa’e</a:t>
                      </a:r>
                      <a:endParaRPr lang="es-ES_tradnl" noProof="0"/>
                    </a:p>
                  </a:txBody>
                  <a:tcPr/>
                </a:tc>
              </a:tr>
              <a:tr h="406814">
                <a:tc>
                  <a:txBody>
                    <a:bodyPr/>
                    <a:lstStyle/>
                    <a:p>
                      <a:pPr algn="ctr"/>
                      <a:r>
                        <a:rPr lang="es-ES_tradnl" noProof="0" smtClean="0"/>
                        <a:t>Trinidad y Tobago</a:t>
                      </a:r>
                      <a:endParaRPr lang="es-ES_tradnl" noProof="0"/>
                    </a:p>
                  </a:txBody>
                  <a:tcPr/>
                </a:tc>
                <a:tc>
                  <a:txBody>
                    <a:bodyPr/>
                    <a:lstStyle/>
                    <a:p>
                      <a:r>
                        <a:rPr lang="es-ES_tradnl" noProof="0" dirty="0" err="1" smtClean="0"/>
                        <a:t>University</a:t>
                      </a:r>
                      <a:r>
                        <a:rPr lang="es-ES_tradnl" noProof="0" dirty="0" smtClean="0"/>
                        <a:t> of </a:t>
                      </a:r>
                      <a:r>
                        <a:rPr lang="es-ES_tradnl" noProof="0" dirty="0" err="1" smtClean="0"/>
                        <a:t>the</a:t>
                      </a:r>
                      <a:r>
                        <a:rPr lang="es-ES_tradnl" noProof="0" dirty="0" smtClean="0"/>
                        <a:t> West </a:t>
                      </a:r>
                      <a:r>
                        <a:rPr lang="es-ES_tradnl" noProof="0" dirty="0" err="1" smtClean="0"/>
                        <a:t>Indies</a:t>
                      </a:r>
                      <a:endParaRPr lang="es-ES_tradnl" noProof="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_tradnl" sz="3500" b="1" dirty="0" smtClean="0">
                <a:solidFill>
                  <a:schemeClr val="accent3">
                    <a:lumMod val="75000"/>
                  </a:schemeClr>
                </a:solidFill>
                <a:latin typeface="Helvetica Condensed" pitchFamily="34" charset="0"/>
                <a:ea typeface="BatangChe" pitchFamily="49" charset="-127"/>
                <a:cs typeface="Levenim MT" pitchFamily="2" charset="-79"/>
              </a:rPr>
              <a:t>Consorcio</a:t>
            </a:r>
            <a:endParaRPr lang="es-ES_tradnl" sz="3500" dirty="0">
              <a:solidFill>
                <a:schemeClr val="accent3">
                  <a:lumMod val="75000"/>
                </a:schemeClr>
              </a:solidFill>
            </a:endParaRPr>
          </a:p>
        </p:txBody>
      </p:sp>
      <p:graphicFrame>
        <p:nvGraphicFramePr>
          <p:cNvPr id="7" name="Marcador de Posição de Conteúdo 6"/>
          <p:cNvGraphicFramePr>
            <a:graphicFrameLocks noGrp="1"/>
          </p:cNvGraphicFramePr>
          <p:nvPr>
            <p:ph idx="1"/>
            <p:extLst>
              <p:ext uri="{D42A27DB-BD31-4B8C-83A1-F6EECF244321}">
                <p14:modId xmlns="" xmlns:p14="http://schemas.microsoft.com/office/powerpoint/2010/main" val="1716678615"/>
              </p:ext>
            </p:extLst>
          </p:nvPr>
        </p:nvGraphicFramePr>
        <p:xfrm>
          <a:off x="457200" y="1600200"/>
          <a:ext cx="8229600" cy="3794760"/>
        </p:xfrm>
        <a:graphic>
          <a:graphicData uri="http://schemas.openxmlformats.org/drawingml/2006/table">
            <a:tbl>
              <a:tblPr firstRow="1" bandRow="1">
                <a:tableStyleId>{08FB837D-C827-4EFA-A057-4D05807E0F7C}</a:tableStyleId>
              </a:tblPr>
              <a:tblGrid>
                <a:gridCol w="4114800"/>
                <a:gridCol w="4114800"/>
              </a:tblGrid>
              <a:tr h="370840">
                <a:tc gridSpan="2">
                  <a:txBody>
                    <a:bodyPr/>
                    <a:lstStyle/>
                    <a:p>
                      <a:pPr algn="ctr"/>
                      <a:r>
                        <a:rPr lang="es-ES_tradnl" sz="2400" b="1" kern="1200" noProof="0" dirty="0" smtClean="0">
                          <a:solidFill>
                            <a:schemeClr val="bg1"/>
                          </a:solidFill>
                          <a:latin typeface="Helvetica Condensed" pitchFamily="34" charset="0"/>
                          <a:ea typeface="BatangChe" pitchFamily="49" charset="-127"/>
                          <a:cs typeface="Levenim MT" pitchFamily="2" charset="-79"/>
                        </a:rPr>
                        <a:t>Universidades socias – Países europeos</a:t>
                      </a:r>
                    </a:p>
                  </a:txBody>
                  <a:tcPr/>
                </a:tc>
                <a:tc hMerge="1">
                  <a:txBody>
                    <a:bodyPr/>
                    <a:lstStyle/>
                    <a:p>
                      <a:endParaRPr lang="pt-PT" dirty="0"/>
                    </a:p>
                  </a:txBody>
                  <a:tcPr/>
                </a:tc>
              </a:tr>
              <a:tr h="370840">
                <a:tc>
                  <a:txBody>
                    <a:bodyPr/>
                    <a:lstStyle/>
                    <a:p>
                      <a:pPr algn="ctr"/>
                      <a:r>
                        <a:rPr lang="es-ES_tradnl" noProof="0" dirty="0" smtClean="0"/>
                        <a:t>Alemania</a:t>
                      </a:r>
                      <a:endParaRPr lang="es-ES_tradnl" noProof="0" dirty="0"/>
                    </a:p>
                  </a:txBody>
                  <a:tcPr/>
                </a:tc>
                <a:tc>
                  <a:txBody>
                    <a:bodyPr/>
                    <a:lstStyle/>
                    <a:p>
                      <a:r>
                        <a:rPr lang="es-ES_tradnl" noProof="0" smtClean="0"/>
                        <a:t>Georg-August Universität Göettingen</a:t>
                      </a:r>
                      <a:endParaRPr lang="es-ES_tradnl" noProof="0"/>
                    </a:p>
                  </a:txBody>
                  <a:tcPr/>
                </a:tc>
              </a:tr>
              <a:tr h="370840">
                <a:tc>
                  <a:txBody>
                    <a:bodyPr/>
                    <a:lstStyle/>
                    <a:p>
                      <a:pPr algn="ctr"/>
                      <a:r>
                        <a:rPr lang="es-ES_tradnl" noProof="0" smtClean="0"/>
                        <a:t>Bélgica</a:t>
                      </a:r>
                      <a:endParaRPr lang="es-ES_tradnl" noProof="0"/>
                    </a:p>
                  </a:txBody>
                  <a:tcPr/>
                </a:tc>
                <a:tc>
                  <a:txBody>
                    <a:bodyPr/>
                    <a:lstStyle/>
                    <a:p>
                      <a:r>
                        <a:rPr lang="es-ES_tradnl" noProof="0" smtClean="0"/>
                        <a:t>Université de Liège</a:t>
                      </a:r>
                      <a:endParaRPr lang="es-ES_tradnl" noProof="0"/>
                    </a:p>
                  </a:txBody>
                  <a:tcPr/>
                </a:tc>
              </a:tr>
              <a:tr h="370840">
                <a:tc>
                  <a:txBody>
                    <a:bodyPr/>
                    <a:lstStyle/>
                    <a:p>
                      <a:pPr algn="ctr"/>
                      <a:r>
                        <a:rPr lang="es-ES_tradnl" noProof="0" smtClean="0"/>
                        <a:t>España</a:t>
                      </a:r>
                      <a:endParaRPr lang="es-ES_tradnl" noProof="0"/>
                    </a:p>
                  </a:txBody>
                  <a:tcPr/>
                </a:tc>
                <a:tc>
                  <a:txBody>
                    <a:bodyPr/>
                    <a:lstStyle/>
                    <a:p>
                      <a:r>
                        <a:rPr lang="es-ES_tradnl" noProof="0" smtClean="0"/>
                        <a:t>Universidad Complutense de Madrid</a:t>
                      </a:r>
                      <a:endParaRPr lang="es-ES_tradnl" noProof="0"/>
                    </a:p>
                  </a:txBody>
                  <a:tcPr/>
                </a:tc>
              </a:tr>
              <a:tr h="370840">
                <a:tc>
                  <a:txBody>
                    <a:bodyPr/>
                    <a:lstStyle/>
                    <a:p>
                      <a:pPr algn="ctr"/>
                      <a:r>
                        <a:rPr lang="es-ES_tradnl" noProof="0" smtClean="0"/>
                        <a:t>España</a:t>
                      </a:r>
                      <a:endParaRPr lang="es-ES_tradnl" noProof="0"/>
                    </a:p>
                  </a:txBody>
                  <a:tcPr/>
                </a:tc>
                <a:tc>
                  <a:txBody>
                    <a:bodyPr/>
                    <a:lstStyle/>
                    <a:p>
                      <a:r>
                        <a:rPr lang="es-ES_tradnl" noProof="0" smtClean="0"/>
                        <a:t>Universidad de Deusto</a:t>
                      </a:r>
                      <a:endParaRPr lang="es-ES_tradnl" noProof="0"/>
                    </a:p>
                  </a:txBody>
                  <a:tcPr/>
                </a:tc>
              </a:tr>
              <a:tr h="370840">
                <a:tc>
                  <a:txBody>
                    <a:bodyPr/>
                    <a:lstStyle/>
                    <a:p>
                      <a:pPr algn="ctr"/>
                      <a:r>
                        <a:rPr lang="es-ES_tradnl" noProof="0" smtClean="0"/>
                        <a:t>España</a:t>
                      </a:r>
                      <a:endParaRPr lang="es-ES_tradnl" noProof="0"/>
                    </a:p>
                  </a:txBody>
                  <a:tcPr/>
                </a:tc>
                <a:tc>
                  <a:txBody>
                    <a:bodyPr/>
                    <a:lstStyle/>
                    <a:p>
                      <a:r>
                        <a:rPr lang="es-ES_tradnl" noProof="0" smtClean="0"/>
                        <a:t>Universidad</a:t>
                      </a:r>
                      <a:r>
                        <a:rPr lang="es-ES_tradnl" baseline="0" noProof="0" smtClean="0"/>
                        <a:t> Politécnica de València</a:t>
                      </a:r>
                      <a:endParaRPr lang="es-ES_tradnl" noProof="0"/>
                    </a:p>
                  </a:txBody>
                  <a:tcPr/>
                </a:tc>
              </a:tr>
              <a:tr h="370840">
                <a:tc>
                  <a:txBody>
                    <a:bodyPr/>
                    <a:lstStyle/>
                    <a:p>
                      <a:pPr algn="ctr"/>
                      <a:r>
                        <a:rPr lang="es-ES_tradnl" noProof="0" smtClean="0"/>
                        <a:t>Francia</a:t>
                      </a:r>
                      <a:endParaRPr lang="es-ES_tradnl" noProof="0"/>
                    </a:p>
                  </a:txBody>
                  <a:tcPr/>
                </a:tc>
                <a:tc>
                  <a:txBody>
                    <a:bodyPr/>
                    <a:lstStyle/>
                    <a:p>
                      <a:r>
                        <a:rPr lang="es-ES_tradnl" noProof="0" smtClean="0"/>
                        <a:t>Université de Lille</a:t>
                      </a:r>
                      <a:endParaRPr lang="es-ES_tradnl" noProof="0"/>
                    </a:p>
                  </a:txBody>
                  <a:tcPr/>
                </a:tc>
              </a:tr>
              <a:tr h="370840">
                <a:tc>
                  <a:txBody>
                    <a:bodyPr/>
                    <a:lstStyle/>
                    <a:p>
                      <a:pPr algn="ctr"/>
                      <a:r>
                        <a:rPr lang="es-ES_tradnl" baseline="0" noProof="0" smtClean="0"/>
                        <a:t>Holanda</a:t>
                      </a:r>
                      <a:endParaRPr lang="es-ES_tradnl" noProof="0"/>
                    </a:p>
                  </a:txBody>
                  <a:tcPr/>
                </a:tc>
                <a:tc>
                  <a:txBody>
                    <a:bodyPr/>
                    <a:lstStyle/>
                    <a:p>
                      <a:r>
                        <a:rPr lang="es-ES_tradnl" sz="1800" kern="1200" baseline="0" noProof="0" smtClean="0"/>
                        <a:t>Rijksuniversiteit Gröningen</a:t>
                      </a:r>
                      <a:endParaRPr lang="es-ES_tradnl" sz="1800" kern="1200" baseline="0" noProof="0" smtClean="0">
                        <a:solidFill>
                          <a:schemeClr val="dk1"/>
                        </a:solidFill>
                        <a:latin typeface="+mn-lt"/>
                        <a:ea typeface="+mn-ea"/>
                        <a:cs typeface="+mn-cs"/>
                      </a:endParaRPr>
                    </a:p>
                  </a:txBody>
                  <a:tcPr/>
                </a:tc>
              </a:tr>
              <a:tr h="370840">
                <a:tc>
                  <a:txBody>
                    <a:bodyPr/>
                    <a:lstStyle/>
                    <a:p>
                      <a:pPr algn="ctr"/>
                      <a:r>
                        <a:rPr lang="es-ES_tradnl" noProof="0" smtClean="0"/>
                        <a:t>Portugal</a:t>
                      </a:r>
                      <a:endParaRPr lang="es-ES_tradnl" noProof="0"/>
                    </a:p>
                  </a:txBody>
                  <a:tcPr/>
                </a:tc>
                <a:tc>
                  <a:txBody>
                    <a:bodyPr/>
                    <a:lstStyle/>
                    <a:p>
                      <a:r>
                        <a:rPr lang="es-ES_tradnl" sz="1800" kern="1200" baseline="0" noProof="0" smtClean="0"/>
                        <a:t>Instituto Superior Técnico</a:t>
                      </a:r>
                      <a:endParaRPr lang="es-ES_tradnl" sz="1800" kern="1200" baseline="0" noProof="0" smtClean="0">
                        <a:solidFill>
                          <a:schemeClr val="dk1"/>
                        </a:solidFill>
                        <a:latin typeface="+mn-lt"/>
                        <a:ea typeface="+mn-ea"/>
                        <a:cs typeface="+mn-cs"/>
                      </a:endParaRPr>
                    </a:p>
                  </a:txBody>
                  <a:tcPr/>
                </a:tc>
              </a:tr>
              <a:tr h="370840">
                <a:tc>
                  <a:txBody>
                    <a:bodyPr/>
                    <a:lstStyle/>
                    <a:p>
                      <a:pPr algn="ctr"/>
                      <a:r>
                        <a:rPr lang="es-ES_tradnl" noProof="0" smtClean="0"/>
                        <a:t>Portugal</a:t>
                      </a:r>
                      <a:endParaRPr lang="es-ES_tradnl" noProof="0"/>
                    </a:p>
                  </a:txBody>
                  <a:tcPr/>
                </a:tc>
                <a:tc>
                  <a:txBody>
                    <a:bodyPr/>
                    <a:lstStyle/>
                    <a:p>
                      <a:r>
                        <a:rPr lang="es-ES_tradnl" sz="1800" kern="1200" baseline="0" noProof="0" dirty="0" err="1" smtClean="0"/>
                        <a:t>Universidade</a:t>
                      </a:r>
                      <a:r>
                        <a:rPr lang="es-ES_tradnl" sz="1800" kern="1200" baseline="0" noProof="0" dirty="0" smtClean="0"/>
                        <a:t> do Porto</a:t>
                      </a:r>
                      <a:endParaRPr lang="es-ES_tradnl" sz="1800" kern="1200" baseline="0" noProof="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2159784178"/>
              </p:ext>
            </p:extLst>
          </p:nvPr>
        </p:nvGraphicFramePr>
        <p:xfrm>
          <a:off x="457200" y="1295608"/>
          <a:ext cx="8291264" cy="5074920"/>
        </p:xfrm>
        <a:graphic>
          <a:graphicData uri="http://schemas.openxmlformats.org/drawingml/2006/table">
            <a:tbl>
              <a:tblPr firstRow="1" bandRow="1">
                <a:tableStyleId>{08FB837D-C827-4EFA-A057-4D05807E0F7C}</a:tableStyleId>
              </a:tblPr>
              <a:tblGrid>
                <a:gridCol w="2458616"/>
                <a:gridCol w="5832648"/>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b="1" kern="1200" noProof="0" dirty="0" smtClean="0">
                          <a:solidFill>
                            <a:schemeClr val="bg1"/>
                          </a:solidFill>
                          <a:latin typeface="Helvetica Condensed" pitchFamily="34" charset="0"/>
                          <a:ea typeface="BatangChe" pitchFamily="49" charset="-127"/>
                          <a:cs typeface="Levenim MT" pitchFamily="2" charset="-79"/>
                        </a:rPr>
                        <a:t>Instituciones asociadas</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b="0" dirty="0" smtClean="0">
                        <a:solidFill>
                          <a:schemeClr val="bg1"/>
                        </a:solidFill>
                      </a:endParaRPr>
                    </a:p>
                  </a:txBody>
                  <a:tcPr/>
                </a:tc>
              </a:tr>
              <a:tr h="370840">
                <a:tc>
                  <a:txBody>
                    <a:bodyPr/>
                    <a:lstStyle/>
                    <a:p>
                      <a:pPr algn="ctr"/>
                      <a:r>
                        <a:rPr lang="es-ES_tradnl" sz="1800" kern="1200" noProof="0" dirty="0" smtClean="0"/>
                        <a:t>Angola</a:t>
                      </a:r>
                      <a:endParaRPr lang="es-ES_tradnl" sz="1800" b="0" kern="1200" noProof="0" dirty="0" smtClean="0">
                        <a:solidFill>
                          <a:schemeClr val="dk1"/>
                        </a:solidFill>
                        <a:latin typeface="+mn-lt"/>
                        <a:ea typeface="+mn-ea"/>
                        <a:cs typeface="+mn-cs"/>
                      </a:endParaRPr>
                    </a:p>
                  </a:txBody>
                  <a:tcPr anchor="ctr"/>
                </a:tc>
                <a:tc>
                  <a:txBody>
                    <a:bodyPr/>
                    <a:lstStyle/>
                    <a:p>
                      <a:r>
                        <a:rPr lang="es-ES_tradnl" sz="1800" kern="1200" noProof="0" dirty="0" err="1" smtClean="0"/>
                        <a:t>Escola</a:t>
                      </a:r>
                      <a:r>
                        <a:rPr lang="es-ES_tradnl" sz="1800" kern="1200" noProof="0" dirty="0" smtClean="0"/>
                        <a:t> Superior Politécnica do </a:t>
                      </a:r>
                      <a:r>
                        <a:rPr lang="es-ES_tradnl" sz="1800" kern="1200" noProof="0" dirty="0" err="1" smtClean="0"/>
                        <a:t>Namibe</a:t>
                      </a:r>
                      <a:r>
                        <a:rPr lang="es-ES_tradnl" sz="1800" kern="1200" noProof="0" dirty="0" smtClean="0"/>
                        <a:t>. Universidade </a:t>
                      </a:r>
                      <a:r>
                        <a:rPr lang="es-ES_tradnl" sz="1800" kern="1200" noProof="0" dirty="0" err="1" smtClean="0"/>
                        <a:t>Mandume</a:t>
                      </a:r>
                      <a:r>
                        <a:rPr lang="es-ES_tradnl" sz="1800" kern="1200" noProof="0" dirty="0" smtClean="0"/>
                        <a:t> ya </a:t>
                      </a:r>
                      <a:r>
                        <a:rPr lang="es-ES_tradnl" sz="1800" kern="1200" noProof="0" dirty="0" err="1" smtClean="0"/>
                        <a:t>Ndemofayo</a:t>
                      </a:r>
                      <a:endParaRPr lang="es-ES_tradnl" sz="1800" b="0" kern="1200" noProof="0" dirty="0" smtClean="0">
                        <a:solidFill>
                          <a:schemeClr val="dk1"/>
                        </a:solidFill>
                        <a:latin typeface="+mn-lt"/>
                        <a:ea typeface="+mn-ea"/>
                        <a:cs typeface="+mn-cs"/>
                      </a:endParaRPr>
                    </a:p>
                  </a:txBody>
                  <a:tcPr anchor="ctr"/>
                </a:tc>
              </a:tr>
              <a:tr h="370840">
                <a:tc>
                  <a:txBody>
                    <a:bodyPr/>
                    <a:lstStyle/>
                    <a:p>
                      <a:pPr algn="ctr"/>
                      <a:r>
                        <a:rPr lang="es-ES_tradnl" noProof="0" dirty="0" smtClean="0"/>
                        <a:t>Bélgica</a:t>
                      </a:r>
                      <a:endParaRPr lang="es-ES_tradnl" noProof="0" dirty="0"/>
                    </a:p>
                  </a:txBody>
                  <a:tcPr anchor="ctr"/>
                </a:tc>
                <a:tc>
                  <a:txBody>
                    <a:bodyPr/>
                    <a:lstStyle/>
                    <a:p>
                      <a:r>
                        <a:rPr lang="es-ES_tradnl" noProof="0" smtClean="0"/>
                        <a:t>ACP Civil Society Forum</a:t>
                      </a:r>
                      <a:endParaRPr lang="es-ES_tradnl" noProof="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noProof="0" smtClean="0"/>
                        <a:t>Bélgica</a:t>
                      </a:r>
                    </a:p>
                  </a:txBody>
                  <a:tcPr anchor="ctr"/>
                </a:tc>
                <a:tc>
                  <a:txBody>
                    <a:bodyPr/>
                    <a:lstStyle/>
                    <a:p>
                      <a:r>
                        <a:rPr lang="es-ES_tradnl" noProof="0" dirty="0" smtClean="0"/>
                        <a:t>Santander </a:t>
                      </a:r>
                      <a:r>
                        <a:rPr lang="es-ES_tradnl" noProof="0" dirty="0" err="1" smtClean="0"/>
                        <a:t>Group</a:t>
                      </a:r>
                      <a:r>
                        <a:rPr lang="es-ES_tradnl" noProof="0" dirty="0" smtClean="0"/>
                        <a:t> of </a:t>
                      </a:r>
                      <a:r>
                        <a:rPr lang="es-ES_tradnl" noProof="0" dirty="0" err="1" smtClean="0"/>
                        <a:t>Universities</a:t>
                      </a:r>
                      <a:endParaRPr lang="es-ES_tradnl" noProof="0" dirty="0"/>
                    </a:p>
                  </a:txBody>
                  <a:tcPr anchor="ctr"/>
                </a:tc>
              </a:tr>
              <a:tr h="370840">
                <a:tc>
                  <a:txBody>
                    <a:bodyPr/>
                    <a:lstStyle/>
                    <a:p>
                      <a:pPr algn="ctr"/>
                      <a:r>
                        <a:rPr lang="es-ES_tradnl" noProof="0" smtClean="0"/>
                        <a:t>Belice</a:t>
                      </a:r>
                      <a:endParaRPr lang="es-ES_tradnl" noProof="0"/>
                    </a:p>
                  </a:txBody>
                  <a:tcPr anchor="ctr"/>
                </a:tc>
                <a:tc>
                  <a:txBody>
                    <a:bodyPr/>
                    <a:lstStyle/>
                    <a:p>
                      <a:r>
                        <a:rPr lang="es-ES_tradnl" noProof="0" smtClean="0"/>
                        <a:t>University of Belize</a:t>
                      </a:r>
                      <a:endParaRPr lang="es-ES_tradnl" noProof="0"/>
                    </a:p>
                  </a:txBody>
                  <a:tcPr anchor="ctr"/>
                </a:tc>
              </a:tr>
              <a:tr h="370840">
                <a:tc>
                  <a:txBody>
                    <a:bodyPr/>
                    <a:lstStyle/>
                    <a:p>
                      <a:pPr algn="ctr"/>
                      <a:r>
                        <a:rPr lang="es-ES_tradnl" noProof="0" smtClean="0"/>
                        <a:t>España</a:t>
                      </a:r>
                      <a:endParaRPr lang="es-ES_tradnl" noProof="0"/>
                    </a:p>
                  </a:txBody>
                  <a:tcPr anchor="ctr"/>
                </a:tc>
                <a:tc>
                  <a:txBody>
                    <a:bodyPr/>
                    <a:lstStyle/>
                    <a:p>
                      <a:r>
                        <a:rPr lang="es-ES_tradnl" noProof="0" smtClean="0"/>
                        <a:t>Grupo Compostela</a:t>
                      </a:r>
                      <a:endParaRPr lang="es-ES_tradnl" noProof="0"/>
                    </a:p>
                  </a:txBody>
                  <a:tcPr anchor="ctr"/>
                </a:tc>
              </a:tr>
              <a:tr h="370840">
                <a:tc>
                  <a:txBody>
                    <a:bodyPr/>
                    <a:lstStyle/>
                    <a:p>
                      <a:pPr algn="ctr"/>
                      <a:r>
                        <a:rPr lang="es-ES_tradnl" noProof="0" smtClean="0"/>
                        <a:t>Etiopía</a:t>
                      </a:r>
                      <a:endParaRPr lang="es-ES_tradnl" noProof="0"/>
                    </a:p>
                  </a:txBody>
                  <a:tcPr anchor="ctr"/>
                </a:tc>
                <a:tc>
                  <a:txBody>
                    <a:bodyPr/>
                    <a:lstStyle/>
                    <a:p>
                      <a:r>
                        <a:rPr lang="es-ES_tradnl" noProof="0" smtClean="0"/>
                        <a:t>Mekelle</a:t>
                      </a:r>
                      <a:r>
                        <a:rPr lang="es-ES_tradnl" baseline="0" noProof="0" smtClean="0"/>
                        <a:t> University</a:t>
                      </a:r>
                      <a:r>
                        <a:rPr lang="es-ES_tradnl" noProof="0" smtClean="0"/>
                        <a:t> </a:t>
                      </a:r>
                      <a:endParaRPr lang="es-ES_tradnl" noProof="0"/>
                    </a:p>
                  </a:txBody>
                  <a:tcPr anchor="ctr"/>
                </a:tc>
              </a:tr>
              <a:tr h="370840">
                <a:tc>
                  <a:txBody>
                    <a:bodyPr/>
                    <a:lstStyle/>
                    <a:p>
                      <a:pPr algn="ctr"/>
                      <a:r>
                        <a:rPr lang="es-ES_tradnl" noProof="0" smtClean="0"/>
                        <a:t>Francia</a:t>
                      </a:r>
                      <a:endParaRPr lang="es-ES_tradnl" noProof="0"/>
                    </a:p>
                  </a:txBody>
                  <a:tcPr anchor="ctr"/>
                </a:tc>
                <a:tc>
                  <a:txBody>
                    <a:bodyPr/>
                    <a:lstStyle/>
                    <a:p>
                      <a:r>
                        <a:rPr lang="es-ES_tradnl" noProof="0" smtClean="0"/>
                        <a:t>International Association of Universities</a:t>
                      </a:r>
                      <a:endParaRPr lang="es-ES_tradnl" noProof="0"/>
                    </a:p>
                  </a:txBody>
                  <a:tcPr anchor="ctr"/>
                </a:tc>
              </a:tr>
              <a:tr h="370840">
                <a:tc>
                  <a:txBody>
                    <a:bodyPr/>
                    <a:lstStyle/>
                    <a:p>
                      <a:pPr algn="ctr"/>
                      <a:r>
                        <a:rPr lang="es-ES_tradnl" noProof="0" smtClean="0"/>
                        <a:t>Haití</a:t>
                      </a:r>
                      <a:endParaRPr lang="es-ES_tradnl" noProof="0"/>
                    </a:p>
                  </a:txBody>
                  <a:tcPr anchor="ctr"/>
                </a:tc>
                <a:tc>
                  <a:txBody>
                    <a:bodyPr/>
                    <a:lstStyle/>
                    <a:p>
                      <a:r>
                        <a:rPr lang="es-ES_tradnl" noProof="0" dirty="0" err="1" smtClean="0"/>
                        <a:t>Université</a:t>
                      </a:r>
                      <a:r>
                        <a:rPr lang="es-ES_tradnl" noProof="0" dirty="0" smtClean="0"/>
                        <a:t> </a:t>
                      </a:r>
                      <a:r>
                        <a:rPr lang="es-ES_tradnl" noProof="0" dirty="0" err="1" smtClean="0"/>
                        <a:t>d'État</a:t>
                      </a:r>
                      <a:r>
                        <a:rPr lang="es-ES_tradnl" noProof="0" dirty="0" smtClean="0"/>
                        <a:t> </a:t>
                      </a:r>
                      <a:r>
                        <a:rPr lang="es-ES_tradnl" noProof="0" dirty="0" err="1" smtClean="0"/>
                        <a:t>de'Haiti</a:t>
                      </a:r>
                      <a:endParaRPr lang="es-ES_tradnl" noProof="0" dirty="0"/>
                    </a:p>
                  </a:txBody>
                  <a:tcPr anchor="ctr"/>
                </a:tc>
              </a:tr>
              <a:tr h="370840">
                <a:tc>
                  <a:txBody>
                    <a:bodyPr/>
                    <a:lstStyle/>
                    <a:p>
                      <a:pPr algn="ctr"/>
                      <a:r>
                        <a:rPr lang="es-ES_tradnl" noProof="0" smtClean="0"/>
                        <a:t>Jamaica</a:t>
                      </a:r>
                      <a:endParaRPr lang="es-ES_tradnl" noProof="0"/>
                    </a:p>
                  </a:txBody>
                  <a:tcPr anchor="ctr"/>
                </a:tc>
                <a:tc>
                  <a:txBody>
                    <a:bodyPr/>
                    <a:lstStyle/>
                    <a:p>
                      <a:r>
                        <a:rPr lang="es-ES_tradnl" noProof="0" smtClean="0"/>
                        <a:t>Association of Universities and Research Institutions of the Caribbean</a:t>
                      </a:r>
                      <a:endParaRPr lang="es-ES_tradnl" noProof="0"/>
                    </a:p>
                  </a:txBody>
                  <a:tcPr anchor="ctr"/>
                </a:tc>
              </a:tr>
              <a:tr h="370840">
                <a:tc>
                  <a:txBody>
                    <a:bodyPr/>
                    <a:lstStyle/>
                    <a:p>
                      <a:pPr algn="ctr"/>
                      <a:r>
                        <a:rPr lang="es-ES_tradnl" noProof="0" smtClean="0"/>
                        <a:t>Jamaica</a:t>
                      </a:r>
                      <a:endParaRPr lang="es-ES_tradnl" noProof="0"/>
                    </a:p>
                  </a:txBody>
                  <a:tcPr anchor="ctr"/>
                </a:tc>
                <a:tc>
                  <a:txBody>
                    <a:bodyPr/>
                    <a:lstStyle/>
                    <a:p>
                      <a:r>
                        <a:rPr lang="es-ES_tradnl" noProof="0" smtClean="0"/>
                        <a:t>International University of the Caribbean</a:t>
                      </a:r>
                      <a:endParaRPr lang="es-ES_tradnl" noProof="0"/>
                    </a:p>
                  </a:txBody>
                  <a:tcPr anchor="ctr"/>
                </a:tc>
              </a:tr>
              <a:tr h="370840">
                <a:tc>
                  <a:txBody>
                    <a:bodyPr/>
                    <a:lstStyle/>
                    <a:p>
                      <a:pPr algn="ctr"/>
                      <a:r>
                        <a:rPr lang="es-ES_tradnl" noProof="0" smtClean="0"/>
                        <a:t>Madagascar</a:t>
                      </a:r>
                      <a:endParaRPr lang="es-ES_tradnl" noProof="0"/>
                    </a:p>
                  </a:txBody>
                  <a:tcPr anchor="ctr"/>
                </a:tc>
                <a:tc>
                  <a:txBody>
                    <a:bodyPr/>
                    <a:lstStyle/>
                    <a:p>
                      <a:r>
                        <a:rPr lang="es-ES_tradnl" noProof="0" dirty="0" err="1" smtClean="0"/>
                        <a:t>Agence</a:t>
                      </a:r>
                      <a:r>
                        <a:rPr lang="es-ES_tradnl" noProof="0" dirty="0" smtClean="0"/>
                        <a:t> </a:t>
                      </a:r>
                      <a:r>
                        <a:rPr lang="es-ES_tradnl" noProof="0" dirty="0" err="1" smtClean="0"/>
                        <a:t>Universitaire</a:t>
                      </a:r>
                      <a:r>
                        <a:rPr lang="es-ES_tradnl" noProof="0" dirty="0" smtClean="0"/>
                        <a:t> de la </a:t>
                      </a:r>
                      <a:r>
                        <a:rPr lang="es-ES_tradnl" noProof="0" dirty="0" err="1" smtClean="0"/>
                        <a:t>Francophonie</a:t>
                      </a:r>
                      <a:endParaRPr lang="es-ES_tradnl" noProof="0" dirty="0"/>
                    </a:p>
                  </a:txBody>
                  <a:tcPr anchor="ctr"/>
                </a:tc>
              </a:tr>
            </a:tbl>
          </a:graphicData>
        </a:graphic>
      </p:graphicFrame>
      <p:sp>
        <p:nvSpPr>
          <p:cNvPr id="6" name="Título 1"/>
          <p:cNvSpPr>
            <a:spLocks noGrp="1"/>
          </p:cNvSpPr>
          <p:nvPr>
            <p:ph type="title"/>
          </p:nvPr>
        </p:nvSpPr>
        <p:spPr>
          <a:xfrm>
            <a:off x="457200" y="116632"/>
            <a:ext cx="8229600" cy="1143000"/>
          </a:xfrm>
        </p:spPr>
        <p:txBody>
          <a:bodyPr/>
          <a:lstStyle/>
          <a:p>
            <a:r>
              <a:rPr lang="pt-PT" sz="3500" b="1" dirty="0" smtClean="0">
                <a:solidFill>
                  <a:schemeClr val="accent3">
                    <a:lumMod val="75000"/>
                  </a:schemeClr>
                </a:solidFill>
                <a:latin typeface="Helvetica Condensed" pitchFamily="34" charset="0"/>
                <a:ea typeface="BatangChe" pitchFamily="49" charset="-127"/>
                <a:cs typeface="Levenim MT" pitchFamily="2" charset="-79"/>
              </a:rPr>
              <a:t>Consorcio</a:t>
            </a:r>
            <a:endParaRPr lang="pt-PT" sz="35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4056910761"/>
              </p:ext>
            </p:extLst>
          </p:nvPr>
        </p:nvGraphicFramePr>
        <p:xfrm>
          <a:off x="285720" y="1571612"/>
          <a:ext cx="8501122" cy="4597944"/>
        </p:xfrm>
        <a:graphic>
          <a:graphicData uri="http://schemas.openxmlformats.org/drawingml/2006/table">
            <a:tbl>
              <a:tblPr firstRow="1" bandRow="1">
                <a:tableStyleId>{08FB837D-C827-4EFA-A057-4D05807E0F7C}</a:tableStyleId>
              </a:tblPr>
              <a:tblGrid>
                <a:gridCol w="3206160"/>
                <a:gridCol w="5294962"/>
              </a:tblGrid>
              <a:tr h="2388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b="1" kern="1200" noProof="0" dirty="0" smtClean="0">
                          <a:solidFill>
                            <a:schemeClr val="bg1"/>
                          </a:solidFill>
                          <a:latin typeface="Helvetica Condensed" pitchFamily="34" charset="0"/>
                          <a:ea typeface="BatangChe" pitchFamily="49" charset="-127"/>
                          <a:cs typeface="Levenim MT" pitchFamily="2" charset="-79"/>
                        </a:rPr>
                        <a:t>Instituciones asociadas</a:t>
                      </a:r>
                    </a:p>
                  </a:txBody>
                  <a:tcPr/>
                </a:tc>
                <a:tc hMerge="1">
                  <a:txBody>
                    <a:bodyPr/>
                    <a:lstStyle/>
                    <a:p>
                      <a:endParaRPr lang="pt-PT" sz="1800" b="0" kern="1200" dirty="0" smtClean="0">
                        <a:solidFill>
                          <a:schemeClr val="dk1"/>
                        </a:solidFill>
                        <a:latin typeface="+mn-lt"/>
                        <a:ea typeface="+mn-ea"/>
                        <a:cs typeface="+mn-cs"/>
                      </a:endParaRPr>
                    </a:p>
                  </a:txBody>
                  <a:tcPr/>
                </a:tc>
              </a:tr>
              <a:tr h="238837">
                <a:tc>
                  <a:txBody>
                    <a:bodyPr/>
                    <a:lstStyle/>
                    <a:p>
                      <a:pPr algn="ctr"/>
                      <a:r>
                        <a:rPr lang="es-ES_tradnl" sz="1800" b="0" kern="1200" noProof="0" dirty="0" smtClean="0">
                          <a:solidFill>
                            <a:schemeClr val="dk1"/>
                          </a:solidFill>
                          <a:latin typeface="+mn-lt"/>
                          <a:ea typeface="+mn-ea"/>
                          <a:cs typeface="+mn-cs"/>
                        </a:rPr>
                        <a:t>Mozambique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err="1" smtClean="0"/>
                        <a:t>Universidade</a:t>
                      </a:r>
                      <a:r>
                        <a:rPr lang="es-ES_tradnl" noProof="0" dirty="0" smtClean="0"/>
                        <a:t> Eduardo </a:t>
                      </a:r>
                      <a:r>
                        <a:rPr lang="es-ES_tradnl" noProof="0" dirty="0" err="1" smtClean="0"/>
                        <a:t>Mondlane</a:t>
                      </a:r>
                      <a:endParaRPr lang="es-ES_tradnl" noProof="0" dirty="0" smtClean="0"/>
                    </a:p>
                  </a:txBody>
                  <a:tcPr anchor="ctr"/>
                </a:tc>
              </a:tr>
              <a:tr h="238837">
                <a:tc>
                  <a:txBody>
                    <a:bodyPr/>
                    <a:lstStyle/>
                    <a:p>
                      <a:pPr algn="ctr"/>
                      <a:r>
                        <a:rPr lang="es-ES_tradnl" sz="1800" kern="1200" noProof="0" dirty="0" smtClean="0"/>
                        <a:t>Nigeria</a:t>
                      </a:r>
                      <a:endParaRPr lang="es-ES_tradnl" sz="1800" b="0" kern="1200" noProof="0" dirty="0" smtClean="0">
                        <a:solidFill>
                          <a:schemeClr val="dk1"/>
                        </a:solidFill>
                        <a:latin typeface="+mn-lt"/>
                        <a:ea typeface="+mn-ea"/>
                        <a:cs typeface="+mn-cs"/>
                      </a:endParaRPr>
                    </a:p>
                  </a:txBody>
                  <a:tcPr anchor="ctr"/>
                </a:tc>
                <a:tc>
                  <a:txBody>
                    <a:bodyPr/>
                    <a:lstStyle/>
                    <a:p>
                      <a:r>
                        <a:rPr lang="es-ES_tradnl" sz="1800" kern="1200" noProof="0" dirty="0" smtClean="0"/>
                        <a:t>University of Nigeria - </a:t>
                      </a:r>
                      <a:r>
                        <a:rPr lang="es-ES_tradnl" sz="1800" kern="1200" noProof="0" dirty="0" err="1" smtClean="0"/>
                        <a:t>Nsukka</a:t>
                      </a:r>
                      <a:endParaRPr lang="es-ES_tradnl" sz="1800" b="0" kern="1200" noProof="0" dirty="0" smtClean="0">
                        <a:solidFill>
                          <a:schemeClr val="dk1"/>
                        </a:solidFill>
                        <a:latin typeface="+mn-lt"/>
                        <a:ea typeface="+mn-ea"/>
                        <a:cs typeface="+mn-cs"/>
                      </a:endParaRPr>
                    </a:p>
                  </a:txBody>
                  <a:tcPr anchor="ctr"/>
                </a:tc>
              </a:tr>
              <a:tr h="417966">
                <a:tc>
                  <a:txBody>
                    <a:bodyPr/>
                    <a:lstStyle/>
                    <a:p>
                      <a:pPr algn="ctr"/>
                      <a:r>
                        <a:rPr lang="es-ES_tradnl" noProof="0" dirty="0" err="1" smtClean="0"/>
                        <a:t>Papua</a:t>
                      </a:r>
                      <a:r>
                        <a:rPr lang="es-ES_tradnl" noProof="0" dirty="0" smtClean="0"/>
                        <a:t> </a:t>
                      </a:r>
                      <a:r>
                        <a:rPr lang="es-ES_tradnl" baseline="0" noProof="0" dirty="0" smtClean="0"/>
                        <a:t>Nueva Guinea</a:t>
                      </a:r>
                      <a:endParaRPr lang="es-ES_tradnl" noProof="0" dirty="0"/>
                    </a:p>
                  </a:txBody>
                  <a:tcPr anchor="ctr"/>
                </a:tc>
                <a:tc>
                  <a:txBody>
                    <a:bodyPr/>
                    <a:lstStyle/>
                    <a:p>
                      <a:r>
                        <a:rPr lang="es-ES_tradnl" noProof="0" dirty="0" err="1" smtClean="0"/>
                        <a:t>Papua</a:t>
                      </a:r>
                      <a:r>
                        <a:rPr lang="es-ES_tradnl" noProof="0" dirty="0" smtClean="0"/>
                        <a:t> New Guinea </a:t>
                      </a:r>
                      <a:r>
                        <a:rPr lang="es-ES_tradnl" noProof="0" dirty="0" err="1" smtClean="0"/>
                        <a:t>University</a:t>
                      </a:r>
                      <a:r>
                        <a:rPr lang="es-ES_tradnl" noProof="0" dirty="0" smtClean="0"/>
                        <a:t> of </a:t>
                      </a:r>
                      <a:r>
                        <a:rPr lang="es-ES_tradnl" noProof="0" dirty="0" err="1" smtClean="0"/>
                        <a:t>Technology</a:t>
                      </a:r>
                      <a:endParaRPr lang="es-ES_tradnl" noProof="0" dirty="0"/>
                    </a:p>
                  </a:txBody>
                  <a:tcPr anchor="ctr"/>
                </a:tc>
              </a:tr>
              <a:tr h="417966">
                <a:tc>
                  <a:txBody>
                    <a:bodyPr/>
                    <a:lstStyle/>
                    <a:p>
                      <a:pPr algn="ctr"/>
                      <a:r>
                        <a:rPr lang="es-ES_tradnl" noProof="0" smtClean="0"/>
                        <a:t>Portugal</a:t>
                      </a:r>
                      <a:endParaRPr lang="es-ES_tradnl" noProof="0"/>
                    </a:p>
                  </a:txBody>
                  <a:tcPr anchor="ctr"/>
                </a:tc>
                <a:tc>
                  <a:txBody>
                    <a:bodyPr/>
                    <a:lstStyle/>
                    <a:p>
                      <a:r>
                        <a:rPr lang="es-ES_tradnl" noProof="0" dirty="0" err="1" smtClean="0"/>
                        <a:t>Associação</a:t>
                      </a:r>
                      <a:r>
                        <a:rPr lang="es-ES_tradnl" noProof="0" dirty="0" smtClean="0"/>
                        <a:t> de Universidades de </a:t>
                      </a:r>
                      <a:r>
                        <a:rPr lang="es-ES_tradnl" noProof="0" dirty="0" err="1" smtClean="0"/>
                        <a:t>Língua</a:t>
                      </a:r>
                      <a:r>
                        <a:rPr lang="es-ES_tradnl" noProof="0" dirty="0" smtClean="0"/>
                        <a:t> Portuguesa</a:t>
                      </a:r>
                      <a:endParaRPr lang="es-ES_tradnl" noProof="0" dirty="0"/>
                    </a:p>
                  </a:txBody>
                  <a:tcPr anchor="ctr"/>
                </a:tc>
              </a:tr>
              <a:tr h="417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noProof="0" smtClean="0"/>
                        <a:t>Portugal</a:t>
                      </a:r>
                    </a:p>
                  </a:txBody>
                  <a:tcPr anchor="ctr"/>
                </a:tc>
                <a:tc>
                  <a:txBody>
                    <a:bodyPr/>
                    <a:lstStyle/>
                    <a:p>
                      <a:r>
                        <a:rPr lang="es-ES_tradnl" noProof="0" dirty="0" smtClean="0"/>
                        <a:t>Centro de </a:t>
                      </a:r>
                      <a:r>
                        <a:rPr lang="es-ES_tradnl" noProof="0" dirty="0" err="1" smtClean="0"/>
                        <a:t>Estudos</a:t>
                      </a:r>
                      <a:r>
                        <a:rPr lang="es-ES_tradnl" noProof="0" dirty="0" smtClean="0"/>
                        <a:t> Africanos da </a:t>
                      </a:r>
                      <a:r>
                        <a:rPr lang="es-ES_tradnl" noProof="0" dirty="0" err="1" smtClean="0"/>
                        <a:t>Universidade</a:t>
                      </a:r>
                      <a:r>
                        <a:rPr lang="es-ES_tradnl" noProof="0" dirty="0" smtClean="0"/>
                        <a:t> do Porto</a:t>
                      </a:r>
                      <a:endParaRPr lang="es-ES_tradnl" noProof="0" dirty="0"/>
                    </a:p>
                  </a:txBody>
                  <a:tcPr anchor="ctr"/>
                </a:tc>
              </a:tr>
              <a:tr h="417966">
                <a:tc>
                  <a:txBody>
                    <a:bodyPr/>
                    <a:lstStyle/>
                    <a:p>
                      <a:pPr algn="ctr"/>
                      <a:r>
                        <a:rPr lang="es-ES_tradnl" noProof="0" smtClean="0"/>
                        <a:t>Kenia</a:t>
                      </a:r>
                      <a:endParaRPr lang="es-ES_tradnl" noProof="0"/>
                    </a:p>
                  </a:txBody>
                  <a:tcPr anchor="ctr"/>
                </a:tc>
                <a:tc>
                  <a:txBody>
                    <a:bodyPr/>
                    <a:lstStyle/>
                    <a:p>
                      <a:r>
                        <a:rPr lang="es-ES_tradnl" noProof="0" dirty="0" err="1" smtClean="0"/>
                        <a:t>African</a:t>
                      </a:r>
                      <a:r>
                        <a:rPr lang="es-ES_tradnl" noProof="0" dirty="0" smtClean="0"/>
                        <a:t> Network </a:t>
                      </a:r>
                      <a:r>
                        <a:rPr lang="es-ES_tradnl" noProof="0" dirty="0" err="1" smtClean="0"/>
                        <a:t>for</a:t>
                      </a:r>
                      <a:r>
                        <a:rPr lang="es-ES_tradnl" noProof="0" dirty="0" smtClean="0"/>
                        <a:t> </a:t>
                      </a:r>
                      <a:r>
                        <a:rPr lang="es-ES_tradnl" noProof="0" dirty="0" err="1" smtClean="0"/>
                        <a:t>Internationalization</a:t>
                      </a:r>
                      <a:r>
                        <a:rPr lang="es-ES_tradnl" noProof="0" dirty="0" smtClean="0"/>
                        <a:t> of </a:t>
                      </a:r>
                      <a:r>
                        <a:rPr lang="es-ES_tradnl" noProof="0" dirty="0" err="1" smtClean="0"/>
                        <a:t>Education</a:t>
                      </a:r>
                      <a:endParaRPr lang="es-ES_tradnl" noProof="0" dirty="0"/>
                    </a:p>
                  </a:txBody>
                  <a:tcPr anchor="ctr"/>
                </a:tc>
              </a:tr>
              <a:tr h="417966">
                <a:tc>
                  <a:txBody>
                    <a:bodyPr/>
                    <a:lstStyle/>
                    <a:p>
                      <a:pPr algn="ctr"/>
                      <a:r>
                        <a:rPr lang="es-ES_tradnl" noProof="0" smtClean="0"/>
                        <a:t>República Democrática de Congo</a:t>
                      </a:r>
                      <a:endParaRPr lang="es-ES_tradnl" noProof="0"/>
                    </a:p>
                  </a:txBody>
                  <a:tcPr anchor="ctr"/>
                </a:tc>
                <a:tc>
                  <a:txBody>
                    <a:bodyPr/>
                    <a:lstStyle/>
                    <a:p>
                      <a:r>
                        <a:rPr lang="es-ES_tradnl" noProof="0" dirty="0" err="1" smtClean="0"/>
                        <a:t>Université</a:t>
                      </a:r>
                      <a:r>
                        <a:rPr lang="es-ES_tradnl" noProof="0" dirty="0" smtClean="0"/>
                        <a:t> </a:t>
                      </a:r>
                      <a:r>
                        <a:rPr lang="es-ES_tradnl" noProof="0" dirty="0" err="1" smtClean="0"/>
                        <a:t>Progressiste</a:t>
                      </a:r>
                      <a:r>
                        <a:rPr lang="es-ES_tradnl" noProof="0" dirty="0" smtClean="0"/>
                        <a:t> des </a:t>
                      </a:r>
                      <a:r>
                        <a:rPr lang="es-ES_tradnl" noProof="0" dirty="0" err="1" smtClean="0"/>
                        <a:t>Pays</a:t>
                      </a:r>
                      <a:r>
                        <a:rPr lang="es-ES_tradnl" noProof="0" dirty="0" smtClean="0"/>
                        <a:t> des </a:t>
                      </a:r>
                      <a:r>
                        <a:rPr lang="es-ES_tradnl" noProof="0" dirty="0" err="1" smtClean="0"/>
                        <a:t>Grands</a:t>
                      </a:r>
                      <a:r>
                        <a:rPr lang="es-ES_tradnl" noProof="0" dirty="0" smtClean="0"/>
                        <a:t> </a:t>
                      </a:r>
                      <a:r>
                        <a:rPr lang="es-ES_tradnl" noProof="0" dirty="0" err="1" smtClean="0"/>
                        <a:t>Lacs</a:t>
                      </a:r>
                      <a:r>
                        <a:rPr lang="es-ES_tradnl" noProof="0" dirty="0" smtClean="0"/>
                        <a:t> </a:t>
                      </a:r>
                      <a:endParaRPr lang="es-ES_tradnl" noProof="0" dirty="0"/>
                    </a:p>
                  </a:txBody>
                  <a:tcPr anchor="ctr"/>
                </a:tc>
              </a:tr>
              <a:tr h="238837">
                <a:tc>
                  <a:txBody>
                    <a:bodyPr/>
                    <a:lstStyle/>
                    <a:p>
                      <a:pPr algn="ctr"/>
                      <a:r>
                        <a:rPr lang="es-ES_tradnl" noProof="0" smtClean="0"/>
                        <a:t>República Dominicana</a:t>
                      </a:r>
                      <a:endParaRPr lang="es-ES_tradnl" noProof="0"/>
                    </a:p>
                  </a:txBody>
                  <a:tcPr anchor="ctr"/>
                </a:tc>
                <a:tc>
                  <a:txBody>
                    <a:bodyPr/>
                    <a:lstStyle/>
                    <a:p>
                      <a:r>
                        <a:rPr lang="es-ES_tradnl" noProof="0" dirty="0" smtClean="0"/>
                        <a:t>Instituto Tecnológico de Santo Domingo</a:t>
                      </a:r>
                      <a:endParaRPr lang="es-ES_tradnl" noProof="0" dirty="0"/>
                    </a:p>
                  </a:txBody>
                  <a:tcPr anchor="ctr"/>
                </a:tc>
              </a:tr>
              <a:tr h="238837">
                <a:tc>
                  <a:txBody>
                    <a:bodyPr/>
                    <a:lstStyle/>
                    <a:p>
                      <a:pPr algn="ctr"/>
                      <a:r>
                        <a:rPr lang="es-ES_tradnl" noProof="0" smtClean="0"/>
                        <a:t>República Dominicana</a:t>
                      </a:r>
                      <a:endParaRPr lang="es-ES_tradnl" noProof="0"/>
                    </a:p>
                  </a:txBody>
                  <a:tcPr anchor="ctr"/>
                </a:tc>
                <a:tc>
                  <a:txBody>
                    <a:bodyPr/>
                    <a:lstStyle/>
                    <a:p>
                      <a:r>
                        <a:rPr lang="es-ES_tradnl" noProof="0" dirty="0" smtClean="0"/>
                        <a:t>Pontificia Universidad Católica Madre y Maestra</a:t>
                      </a:r>
                      <a:endParaRPr lang="es-ES_tradnl" noProof="0" dirty="0"/>
                    </a:p>
                  </a:txBody>
                  <a:tcPr anchor="ctr"/>
                </a:tc>
              </a:tr>
              <a:tr h="238837">
                <a:tc>
                  <a:txBody>
                    <a:bodyPr/>
                    <a:lstStyle/>
                    <a:p>
                      <a:pPr algn="ctr"/>
                      <a:r>
                        <a:rPr lang="es-ES_tradnl" noProof="0" smtClean="0"/>
                        <a:t>República Dominicana</a:t>
                      </a:r>
                      <a:endParaRPr lang="es-ES_tradnl" noProof="0"/>
                    </a:p>
                  </a:txBody>
                  <a:tcPr anchor="ctr"/>
                </a:tc>
                <a:tc>
                  <a:txBody>
                    <a:bodyPr/>
                    <a:lstStyle/>
                    <a:p>
                      <a:r>
                        <a:rPr lang="es-ES_tradnl" noProof="0" dirty="0" smtClean="0"/>
                        <a:t>Universidad APEC</a:t>
                      </a:r>
                      <a:endParaRPr lang="es-ES_tradnl" noProof="0" dirty="0"/>
                    </a:p>
                  </a:txBody>
                  <a:tcPr anchor="ctr"/>
                </a:tc>
              </a:tr>
            </a:tbl>
          </a:graphicData>
        </a:graphic>
      </p:graphicFrame>
      <p:sp>
        <p:nvSpPr>
          <p:cNvPr id="6" name="Título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sz="3500" b="1" dirty="0" smtClean="0">
                <a:solidFill>
                  <a:schemeClr val="accent3">
                    <a:lumMod val="75000"/>
                  </a:schemeClr>
                </a:solidFill>
                <a:latin typeface="Helvetica Condensed" pitchFamily="34" charset="0"/>
                <a:ea typeface="BatangChe" pitchFamily="49" charset="-127"/>
                <a:cs typeface="Levenim MT" pitchFamily="2" charset="-79"/>
              </a:rPr>
              <a:t>Consorcio</a:t>
            </a:r>
            <a:endParaRPr lang="pt-PT" sz="35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4131510232"/>
              </p:ext>
            </p:extLst>
          </p:nvPr>
        </p:nvGraphicFramePr>
        <p:xfrm>
          <a:off x="457200" y="1600200"/>
          <a:ext cx="8229600" cy="4805680"/>
        </p:xfrm>
        <a:graphic>
          <a:graphicData uri="http://schemas.openxmlformats.org/drawingml/2006/table">
            <a:tbl>
              <a:tblPr firstRow="1" bandRow="1">
                <a:tableStyleId>{08FB837D-C827-4EFA-A057-4D05807E0F7C}</a:tableStyleId>
              </a:tblPr>
              <a:tblGrid>
                <a:gridCol w="2674640"/>
                <a:gridCol w="555496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b="1" noProof="0" dirty="0" smtClean="0">
                          <a:solidFill>
                            <a:schemeClr val="bg1"/>
                          </a:solidFill>
                          <a:latin typeface="Helvetica Condensed" pitchFamily="34" charset="0"/>
                          <a:ea typeface="BatangChe" pitchFamily="49" charset="-127"/>
                          <a:cs typeface="Levenim MT" pitchFamily="2" charset="-79"/>
                        </a:rPr>
                        <a:t>Instituciones</a:t>
                      </a:r>
                      <a:r>
                        <a:rPr lang="es-ES_tradnl" sz="2400" b="1" baseline="0" noProof="0" dirty="0" smtClean="0">
                          <a:solidFill>
                            <a:schemeClr val="bg1"/>
                          </a:solidFill>
                          <a:latin typeface="Helvetica Condensed" pitchFamily="34" charset="0"/>
                          <a:ea typeface="BatangChe" pitchFamily="49" charset="-127"/>
                          <a:cs typeface="Levenim MT" pitchFamily="2" charset="-79"/>
                        </a:rPr>
                        <a:t> a</a:t>
                      </a:r>
                      <a:r>
                        <a:rPr lang="es-ES_tradnl" sz="2400" b="1" noProof="0" dirty="0" smtClean="0">
                          <a:solidFill>
                            <a:schemeClr val="bg1"/>
                          </a:solidFill>
                          <a:latin typeface="Helvetica Condensed" pitchFamily="34" charset="0"/>
                          <a:ea typeface="BatangChe" pitchFamily="49" charset="-127"/>
                          <a:cs typeface="Levenim MT" pitchFamily="2" charset="-79"/>
                        </a:rPr>
                        <a:t>sociadas</a:t>
                      </a:r>
                      <a:endParaRPr lang="es-ES_tradnl" sz="2400" b="0" noProof="0" dirty="0" smtClean="0">
                        <a:solidFill>
                          <a:schemeClr val="bg1"/>
                        </a:solidFill>
                      </a:endParaRPr>
                    </a:p>
                  </a:txBody>
                  <a:tcPr/>
                </a:tc>
                <a:tc hMerge="1">
                  <a:txBody>
                    <a:bodyPr/>
                    <a:lstStyle/>
                    <a:p>
                      <a:endParaRPr lang="pt-PT" b="0" dirty="0">
                        <a:solidFill>
                          <a:schemeClr val="bg1"/>
                        </a:solidFill>
                      </a:endParaRPr>
                    </a:p>
                  </a:txBody>
                  <a:tcPr/>
                </a:tc>
              </a:tr>
              <a:tr h="370840">
                <a:tc>
                  <a:txBody>
                    <a:bodyPr/>
                    <a:lstStyle/>
                    <a:p>
                      <a:r>
                        <a:rPr lang="es-ES_tradnl" sz="1800" kern="1200" noProof="0" dirty="0" smtClean="0"/>
                        <a:t>República Dominicana</a:t>
                      </a:r>
                      <a:endParaRPr lang="es-ES_tradnl" sz="1800" b="0" kern="1200" noProof="0" dirty="0" smtClean="0">
                        <a:solidFill>
                          <a:schemeClr val="dk1"/>
                        </a:solidFill>
                        <a:latin typeface="+mn-lt"/>
                        <a:ea typeface="+mn-ea"/>
                        <a:cs typeface="+mn-cs"/>
                      </a:endParaRPr>
                    </a:p>
                  </a:txBody>
                  <a:tcPr anchor="ctr"/>
                </a:tc>
                <a:tc>
                  <a:txBody>
                    <a:bodyPr/>
                    <a:lstStyle/>
                    <a:p>
                      <a:r>
                        <a:rPr lang="es-ES_tradnl" noProof="0" smtClean="0"/>
                        <a:t>Universidad Autónoma de Santo Domingo</a:t>
                      </a:r>
                      <a:endParaRPr lang="es-ES_tradnl" b="0" noProof="0"/>
                    </a:p>
                  </a:txBody>
                  <a:tcPr anchor="ctr"/>
                </a:tc>
              </a:tr>
              <a:tr h="370840">
                <a:tc>
                  <a:txBody>
                    <a:bodyPr/>
                    <a:lstStyle/>
                    <a:p>
                      <a:r>
                        <a:rPr lang="es-ES_tradnl" noProof="0" dirty="0" smtClean="0"/>
                        <a:t>República Dominicana</a:t>
                      </a:r>
                      <a:endParaRPr lang="es-ES_tradnl" noProof="0" dirty="0"/>
                    </a:p>
                  </a:txBody>
                  <a:tcPr anchor="ctr"/>
                </a:tc>
                <a:tc>
                  <a:txBody>
                    <a:bodyPr/>
                    <a:lstStyle/>
                    <a:p>
                      <a:r>
                        <a:rPr lang="es-ES_tradnl" noProof="0" smtClean="0"/>
                        <a:t>Universidad Católica Tecnológica de Cibao</a:t>
                      </a:r>
                      <a:endParaRPr lang="es-ES_tradnl" noProof="0"/>
                    </a:p>
                  </a:txBody>
                  <a:tcPr anchor="ctr"/>
                </a:tc>
              </a:tr>
              <a:tr h="370840">
                <a:tc>
                  <a:txBody>
                    <a:bodyPr/>
                    <a:lstStyle/>
                    <a:p>
                      <a:r>
                        <a:rPr lang="es-ES_tradnl" noProof="0" dirty="0" smtClean="0"/>
                        <a:t>República Dominicana</a:t>
                      </a:r>
                      <a:endParaRPr lang="es-ES_tradnl" noProof="0" dirty="0"/>
                    </a:p>
                  </a:txBody>
                  <a:tcPr anchor="ctr"/>
                </a:tc>
                <a:tc>
                  <a:txBody>
                    <a:bodyPr/>
                    <a:lstStyle/>
                    <a:p>
                      <a:r>
                        <a:rPr lang="es-ES_tradnl" noProof="0" smtClean="0"/>
                        <a:t>Universidad Central del Este</a:t>
                      </a:r>
                      <a:endParaRPr lang="es-ES_tradnl" noProof="0"/>
                    </a:p>
                  </a:txBody>
                  <a:tcPr anchor="ctr"/>
                </a:tc>
              </a:tr>
              <a:tr h="370840">
                <a:tc>
                  <a:txBody>
                    <a:bodyPr/>
                    <a:lstStyle/>
                    <a:p>
                      <a:r>
                        <a:rPr lang="es-ES_tradnl" noProof="0" smtClean="0"/>
                        <a:t>República Dominicana</a:t>
                      </a:r>
                      <a:endParaRPr lang="es-ES_tradnl" noProof="0"/>
                    </a:p>
                  </a:txBody>
                  <a:tcPr anchor="ctr"/>
                </a:tc>
                <a:tc>
                  <a:txBody>
                    <a:bodyPr/>
                    <a:lstStyle/>
                    <a:p>
                      <a:r>
                        <a:rPr lang="es-ES_tradnl" noProof="0" dirty="0" smtClean="0"/>
                        <a:t>Universidad Iberoamericana</a:t>
                      </a:r>
                      <a:endParaRPr lang="es-ES_tradnl" noProof="0" dirty="0"/>
                    </a:p>
                  </a:txBody>
                  <a:tcPr anchor="ctr"/>
                </a:tc>
              </a:tr>
              <a:tr h="370840">
                <a:tc>
                  <a:txBody>
                    <a:bodyPr/>
                    <a:lstStyle/>
                    <a:p>
                      <a:r>
                        <a:rPr lang="es-ES_tradnl" noProof="0" smtClean="0"/>
                        <a:t>República Dominicana</a:t>
                      </a:r>
                      <a:endParaRPr lang="es-ES_tradnl" noProof="0"/>
                    </a:p>
                  </a:txBody>
                  <a:tcPr anchor="ctr"/>
                </a:tc>
                <a:tc>
                  <a:txBody>
                    <a:bodyPr/>
                    <a:lstStyle/>
                    <a:p>
                      <a:r>
                        <a:rPr lang="es-ES_tradnl" noProof="0" dirty="0" smtClean="0"/>
                        <a:t>Universidad Nacional Pedro </a:t>
                      </a:r>
                      <a:r>
                        <a:rPr lang="es-ES_tradnl" noProof="0" dirty="0" err="1" smtClean="0"/>
                        <a:t>Henriquez</a:t>
                      </a:r>
                      <a:r>
                        <a:rPr lang="es-ES_tradnl" noProof="0" dirty="0" smtClean="0"/>
                        <a:t> Ureña</a:t>
                      </a:r>
                      <a:endParaRPr lang="es-ES_tradnl" noProof="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smtClean="0"/>
                        <a:t>República Dominicana</a:t>
                      </a:r>
                    </a:p>
                  </a:txBody>
                  <a:tcPr anchor="ctr"/>
                </a:tc>
                <a:tc>
                  <a:txBody>
                    <a:bodyPr/>
                    <a:lstStyle/>
                    <a:p>
                      <a:r>
                        <a:rPr lang="es-ES_tradnl" noProof="0" dirty="0" smtClean="0"/>
                        <a:t>Universidad </a:t>
                      </a:r>
                      <a:r>
                        <a:rPr lang="es-ES_tradnl" noProof="0" dirty="0" err="1" smtClean="0"/>
                        <a:t>Tecnologica</a:t>
                      </a:r>
                      <a:r>
                        <a:rPr lang="es-ES_tradnl" noProof="0" dirty="0" smtClean="0"/>
                        <a:t> de Santiago</a:t>
                      </a:r>
                      <a:endParaRPr lang="es-ES_tradnl" noProof="0" dirty="0"/>
                    </a:p>
                  </a:txBody>
                  <a:tcPr anchor="ctr"/>
                </a:tc>
              </a:tr>
              <a:tr h="370840">
                <a:tc>
                  <a:txBody>
                    <a:bodyPr/>
                    <a:lstStyle/>
                    <a:p>
                      <a:r>
                        <a:rPr lang="es-ES_tradnl" noProof="0" smtClean="0"/>
                        <a:t>Samoa (Samoa Occidental)</a:t>
                      </a:r>
                      <a:endParaRPr lang="es-ES_tradnl" noProof="0"/>
                    </a:p>
                  </a:txBody>
                  <a:tcPr anchor="ctr"/>
                </a:tc>
                <a:tc>
                  <a:txBody>
                    <a:bodyPr/>
                    <a:lstStyle/>
                    <a:p>
                      <a:r>
                        <a:rPr lang="es-ES_tradnl" noProof="0" dirty="0" err="1" smtClean="0"/>
                        <a:t>National</a:t>
                      </a:r>
                      <a:r>
                        <a:rPr lang="es-ES_tradnl" noProof="0" dirty="0" smtClean="0"/>
                        <a:t> </a:t>
                      </a:r>
                      <a:r>
                        <a:rPr lang="es-ES_tradnl" noProof="0" dirty="0" err="1" smtClean="0"/>
                        <a:t>University</a:t>
                      </a:r>
                      <a:r>
                        <a:rPr lang="es-ES_tradnl" noProof="0" dirty="0" smtClean="0"/>
                        <a:t> of Samoa</a:t>
                      </a:r>
                      <a:endParaRPr lang="es-ES_tradnl" noProof="0" dirty="0"/>
                    </a:p>
                  </a:txBody>
                  <a:tcPr anchor="ctr"/>
                </a:tc>
              </a:tr>
              <a:tr h="370840">
                <a:tc>
                  <a:txBody>
                    <a:bodyPr/>
                    <a:lstStyle/>
                    <a:p>
                      <a:r>
                        <a:rPr lang="es-ES_tradnl" noProof="0" smtClean="0"/>
                        <a:t>S. Tomé y Príncipe</a:t>
                      </a:r>
                      <a:endParaRPr lang="es-ES_tradnl" noProof="0"/>
                    </a:p>
                  </a:txBody>
                  <a:tcPr anchor="ctr"/>
                </a:tc>
                <a:tc>
                  <a:txBody>
                    <a:bodyPr/>
                    <a:lstStyle/>
                    <a:p>
                      <a:r>
                        <a:rPr lang="es-ES_tradnl" noProof="0" dirty="0" err="1" smtClean="0"/>
                        <a:t>Associação</a:t>
                      </a:r>
                      <a:r>
                        <a:rPr lang="es-ES_tradnl" noProof="0" dirty="0" smtClean="0"/>
                        <a:t> </a:t>
                      </a:r>
                      <a:r>
                        <a:rPr lang="es-ES_tradnl" noProof="0" dirty="0" err="1" smtClean="0"/>
                        <a:t>Roçamundo</a:t>
                      </a:r>
                      <a:endParaRPr lang="es-ES_tradnl" noProof="0" dirty="0"/>
                    </a:p>
                  </a:txBody>
                  <a:tcPr anchor="ctr"/>
                </a:tc>
              </a:tr>
              <a:tr h="370840">
                <a:tc>
                  <a:txBody>
                    <a:bodyPr/>
                    <a:lstStyle/>
                    <a:p>
                      <a:r>
                        <a:rPr lang="es-ES_tradnl" noProof="0" smtClean="0"/>
                        <a:t>Uganda</a:t>
                      </a:r>
                      <a:endParaRPr lang="es-ES_tradnl" noProof="0"/>
                    </a:p>
                  </a:txBody>
                  <a:tcPr anchor="ctr"/>
                </a:tc>
                <a:tc>
                  <a:txBody>
                    <a:bodyPr/>
                    <a:lstStyle/>
                    <a:p>
                      <a:r>
                        <a:rPr lang="es-ES_tradnl" noProof="0" dirty="0" err="1" smtClean="0"/>
                        <a:t>Makerere</a:t>
                      </a:r>
                      <a:r>
                        <a:rPr lang="es-ES_tradnl" noProof="0" dirty="0" smtClean="0"/>
                        <a:t> </a:t>
                      </a:r>
                      <a:r>
                        <a:rPr lang="es-ES_tradnl" noProof="0" dirty="0" err="1" smtClean="0"/>
                        <a:t>University</a:t>
                      </a:r>
                      <a:endParaRPr lang="es-ES_tradnl" noProof="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t>Uganda</a:t>
                      </a:r>
                    </a:p>
                  </a:txBody>
                  <a:tcPr anchor="ctr"/>
                </a:tc>
                <a:tc>
                  <a:txBody>
                    <a:bodyPr/>
                    <a:lstStyle/>
                    <a:p>
                      <a:r>
                        <a:rPr lang="es-ES_tradnl" noProof="0" dirty="0" smtClean="0"/>
                        <a:t>Regional </a:t>
                      </a:r>
                      <a:r>
                        <a:rPr lang="es-ES_tradnl" noProof="0" dirty="0" err="1" smtClean="0"/>
                        <a:t>Universities</a:t>
                      </a:r>
                      <a:r>
                        <a:rPr lang="es-ES_tradnl" noProof="0" dirty="0" smtClean="0"/>
                        <a:t> </a:t>
                      </a:r>
                      <a:r>
                        <a:rPr lang="es-ES_tradnl" noProof="0" dirty="0" err="1" smtClean="0"/>
                        <a:t>Forum</a:t>
                      </a:r>
                      <a:r>
                        <a:rPr lang="es-ES_tradnl" noProof="0" dirty="0" smtClean="0"/>
                        <a:t> </a:t>
                      </a:r>
                      <a:r>
                        <a:rPr lang="es-ES_tradnl" noProof="0" dirty="0" err="1" smtClean="0"/>
                        <a:t>for</a:t>
                      </a:r>
                      <a:r>
                        <a:rPr lang="es-ES_tradnl" noProof="0" dirty="0" smtClean="0"/>
                        <a:t> </a:t>
                      </a:r>
                      <a:r>
                        <a:rPr lang="es-ES_tradnl" noProof="0" dirty="0" err="1" smtClean="0"/>
                        <a:t>Capacity</a:t>
                      </a:r>
                      <a:r>
                        <a:rPr lang="es-ES_tradnl" noProof="0" dirty="0" smtClean="0"/>
                        <a:t> </a:t>
                      </a:r>
                      <a:r>
                        <a:rPr lang="es-ES_tradnl" noProof="0" dirty="0" err="1" smtClean="0"/>
                        <a:t>Building</a:t>
                      </a:r>
                      <a:r>
                        <a:rPr lang="es-ES_tradnl" noProof="0" dirty="0" smtClean="0"/>
                        <a:t> in </a:t>
                      </a:r>
                      <a:r>
                        <a:rPr lang="es-ES_tradnl" noProof="0" dirty="0" err="1" smtClean="0"/>
                        <a:t>Agriculture</a:t>
                      </a:r>
                      <a:endParaRPr lang="es-ES_tradnl" noProof="0" dirty="0"/>
                    </a:p>
                  </a:txBody>
                  <a:tcPr anchor="ctr"/>
                </a:tc>
              </a:tr>
              <a:tr h="370840">
                <a:tc>
                  <a:txBody>
                    <a:bodyPr/>
                    <a:lstStyle/>
                    <a:p>
                      <a:r>
                        <a:rPr lang="es-ES_tradnl" noProof="0" smtClean="0"/>
                        <a:t>Zimbabwe</a:t>
                      </a:r>
                      <a:endParaRPr lang="es-ES_tradnl" noProof="0"/>
                    </a:p>
                  </a:txBody>
                  <a:tcPr anchor="ctr"/>
                </a:tc>
                <a:tc>
                  <a:txBody>
                    <a:bodyPr/>
                    <a:lstStyle/>
                    <a:p>
                      <a:r>
                        <a:rPr lang="es-ES_tradnl" noProof="0" dirty="0" err="1" smtClean="0"/>
                        <a:t>University</a:t>
                      </a:r>
                      <a:r>
                        <a:rPr lang="es-ES_tradnl" noProof="0" dirty="0" smtClean="0"/>
                        <a:t> of </a:t>
                      </a:r>
                      <a:r>
                        <a:rPr lang="es-ES_tradnl" noProof="0" dirty="0" err="1" smtClean="0"/>
                        <a:t>Zimbabwe</a:t>
                      </a:r>
                      <a:endParaRPr lang="es-ES_tradnl" noProof="0" dirty="0"/>
                    </a:p>
                  </a:txBody>
                  <a:tcPr anchor="ctr"/>
                </a:tc>
              </a:tr>
            </a:tbl>
          </a:graphicData>
        </a:graphic>
      </p:graphicFrame>
      <p:sp>
        <p:nvSpPr>
          <p:cNvPr id="6" name="Título 1"/>
          <p:cNvSpPr>
            <a:spLocks noGrp="1"/>
          </p:cNvSpPr>
          <p:nvPr>
            <p:ph type="title"/>
          </p:nvPr>
        </p:nvSpPr>
        <p:spPr>
          <a:xfrm>
            <a:off x="457200" y="274638"/>
            <a:ext cx="8229600" cy="1143000"/>
          </a:xfrm>
        </p:spPr>
        <p:txBody>
          <a:bodyPr/>
          <a:lstStyle/>
          <a:p>
            <a:r>
              <a:rPr lang="pt-PT" sz="3500" b="1" dirty="0" smtClean="0">
                <a:solidFill>
                  <a:schemeClr val="accent3">
                    <a:lumMod val="75000"/>
                  </a:schemeClr>
                </a:solidFill>
                <a:latin typeface="Helvetica Condensed" pitchFamily="34" charset="0"/>
                <a:ea typeface="BatangChe" pitchFamily="49" charset="-127"/>
                <a:cs typeface="Levenim MT" pitchFamily="2" charset="-79"/>
              </a:rPr>
              <a:t>Consorcio</a:t>
            </a:r>
            <a:endParaRPr lang="pt-PT" sz="3500" dirty="0">
              <a:solidFill>
                <a:schemeClr val="accent3">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1632</Words>
  <Application>Microsoft Office PowerPoint</Application>
  <PresentationFormat>Apresentação no Ecrã (4:3)</PresentationFormat>
  <Paragraphs>375</Paragraphs>
  <Slides>28</Slides>
  <Notes>1</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Tema do Office</vt:lpstr>
      <vt:lpstr>Diapositivo 1</vt:lpstr>
      <vt:lpstr>Qué es el programa Erasmus Mundus</vt:lpstr>
      <vt:lpstr>Qué es el programa Erasmus Mundus</vt:lpstr>
      <vt:lpstr>Qué es el proyecto ANGLE</vt:lpstr>
      <vt:lpstr>Consorcio</vt:lpstr>
      <vt:lpstr>Consorcio</vt:lpstr>
      <vt:lpstr>Consorcio</vt:lpstr>
      <vt:lpstr>Diapositivo 8</vt:lpstr>
      <vt:lpstr>Consorcio</vt:lpstr>
      <vt:lpstr>Proyecto ANGLE</vt:lpstr>
      <vt:lpstr>Proyecto ANGLE</vt:lpstr>
      <vt:lpstr>Quién puede presentar candidatura</vt:lpstr>
      <vt:lpstr>Quién puede presentar candidatura</vt:lpstr>
      <vt:lpstr>Quién puede presentar candidatura</vt:lpstr>
      <vt:lpstr>Quién puede presentar candidatura</vt:lpstr>
      <vt:lpstr>Quién puede presentar candidatura</vt:lpstr>
      <vt:lpstr>Quién puede presentar candidatura</vt:lpstr>
      <vt:lpstr>Áreas de estudio</vt:lpstr>
      <vt:lpstr>Diapositivo 19</vt:lpstr>
      <vt:lpstr>Diapositivo 20</vt:lpstr>
      <vt:lpstr>Cómo presentar la candidatura</vt:lpstr>
      <vt:lpstr>Qué idioma usar</vt:lpstr>
      <vt:lpstr>Selección - Evaluación</vt:lpstr>
      <vt:lpstr>Apoyo a becarios/as</vt:lpstr>
      <vt:lpstr>Apoyo a becarios/as</vt:lpstr>
      <vt:lpstr>Apoyo a becarios/as</vt:lpstr>
      <vt:lpstr>Apoyo a becarios/as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rmsantos</dc:creator>
  <cp:lastModifiedBy>sfmartins</cp:lastModifiedBy>
  <cp:revision>78</cp:revision>
  <dcterms:created xsi:type="dcterms:W3CDTF">2012-11-22T09:51:12Z</dcterms:created>
  <dcterms:modified xsi:type="dcterms:W3CDTF">2013-10-22T10:21:18Z</dcterms:modified>
</cp:coreProperties>
</file>