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80" r:id="rId22"/>
    <p:sldId id="281" r:id="rId23"/>
    <p:sldId id="282" r:id="rId24"/>
    <p:sldId id="285" r:id="rId25"/>
    <p:sldId id="286" r:id="rId26"/>
    <p:sldId id="287" r:id="rId27"/>
    <p:sldId id="288" r:id="rId28"/>
    <p:sldId id="289" r:id="rId2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com Tema 1 - Destaqu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édio 4 - Destaqu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7" autoAdjust="0"/>
    <p:restoredTop sz="91784" autoAdjust="0"/>
  </p:normalViewPr>
  <p:slideViewPr>
    <p:cSldViewPr>
      <p:cViewPr>
        <p:scale>
          <a:sx n="90" d="100"/>
          <a:sy n="90" d="100"/>
        </p:scale>
        <p:origin x="-2244" y="-462"/>
      </p:cViewPr>
      <p:guideLst>
        <p:guide orient="horz" pos="2160"/>
        <p:guide pos="2880"/>
      </p:guideLst>
    </p:cSldViewPr>
  </p:slideViewPr>
  <p:outlineViewPr>
    <p:cViewPr>
      <p:scale>
        <a:sx n="33" d="100"/>
        <a:sy n="33" d="100"/>
      </p:scale>
      <p:origin x="0" y="47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A2CCD-794A-4411-8870-EB1CDD09D721}" type="datetimeFigureOut">
              <a:rPr lang="pt-PT" smtClean="0"/>
              <a:pPr/>
              <a:t>22-10-2013</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D767C-F889-41CB-96E9-AF6582173FC2}" type="slidenum">
              <a:rPr lang="pt-PT" smtClean="0"/>
              <a:pPr/>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3B2D767C-F889-41CB-96E9-AF6582173FC2}" type="slidenum">
              <a:rPr lang="pt-PT" smtClean="0"/>
              <a:pPr/>
              <a:t>12</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52E67-D3C1-4CE2-890B-4C8FBCF4555B}"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angle.up.p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jpg"/>
          <p:cNvPicPr>
            <a:picLocks noChangeAspect="1"/>
          </p:cNvPicPr>
          <p:nvPr/>
        </p:nvPicPr>
        <p:blipFill>
          <a:blip r:embed="rId2" cstate="print"/>
          <a:stretch>
            <a:fillRect/>
          </a:stretch>
        </p:blipFill>
        <p:spPr>
          <a:xfrm>
            <a:off x="0" y="0"/>
            <a:ext cx="9144000" cy="6858000"/>
          </a:xfrm>
          <a:prstGeom prst="rect">
            <a:avLst/>
          </a:prstGeom>
        </p:spPr>
      </p:pic>
      <p:sp>
        <p:nvSpPr>
          <p:cNvPr id="8" name="CaixaDeTexto 7"/>
          <p:cNvSpPr txBox="1"/>
          <p:nvPr/>
        </p:nvSpPr>
        <p:spPr>
          <a:xfrm>
            <a:off x="0" y="4509120"/>
            <a:ext cx="7893171" cy="584775"/>
          </a:xfrm>
          <a:prstGeom prst="rect">
            <a:avLst/>
          </a:prstGeom>
          <a:noFill/>
        </p:spPr>
        <p:txBody>
          <a:bodyPr wrap="square" rtlCol="0">
            <a:spAutoFit/>
          </a:bodyPr>
          <a:lstStyle/>
          <a:p>
            <a:r>
              <a:rPr lang="pt-PT" sz="3200" dirty="0" err="1" smtClean="0">
                <a:solidFill>
                  <a:schemeClr val="accent5">
                    <a:lumMod val="50000"/>
                  </a:schemeClr>
                </a:solidFill>
                <a:latin typeface="Jokerman" pitchFamily="82" charset="0"/>
              </a:rPr>
              <a:t>An</a:t>
            </a:r>
            <a:r>
              <a:rPr lang="pt-PT" sz="3200" dirty="0" smtClean="0">
                <a:solidFill>
                  <a:schemeClr val="accent5">
                    <a:lumMod val="50000"/>
                  </a:schemeClr>
                </a:solidFill>
                <a:latin typeface="Jokerman" pitchFamily="82" charset="0"/>
              </a:rPr>
              <a:t> </a:t>
            </a:r>
            <a:r>
              <a:rPr lang="pt-PT" sz="3200" dirty="0" err="1" smtClean="0">
                <a:solidFill>
                  <a:schemeClr val="accent5">
                    <a:lumMod val="50000"/>
                  </a:schemeClr>
                </a:solidFill>
                <a:latin typeface="Jokerman" pitchFamily="82" charset="0"/>
              </a:rPr>
              <a:t>opportunity</a:t>
            </a:r>
            <a:r>
              <a:rPr lang="pt-PT" sz="3200" dirty="0" smtClean="0">
                <a:solidFill>
                  <a:schemeClr val="accent5">
                    <a:lumMod val="50000"/>
                  </a:schemeClr>
                </a:solidFill>
                <a:latin typeface="Jokerman" pitchFamily="82" charset="0"/>
              </a:rPr>
              <a:t> to </a:t>
            </a:r>
            <a:r>
              <a:rPr lang="pt-PT" sz="3200" dirty="0" err="1" smtClean="0">
                <a:solidFill>
                  <a:schemeClr val="accent5">
                    <a:lumMod val="50000"/>
                  </a:schemeClr>
                </a:solidFill>
                <a:latin typeface="Jokerman" pitchFamily="82" charset="0"/>
              </a:rPr>
              <a:t>study</a:t>
            </a:r>
            <a:r>
              <a:rPr lang="pt-PT" sz="3200" dirty="0" smtClean="0">
                <a:solidFill>
                  <a:schemeClr val="accent5">
                    <a:lumMod val="50000"/>
                  </a:schemeClr>
                </a:solidFill>
                <a:latin typeface="Jokerman" pitchFamily="82" charset="0"/>
              </a:rPr>
              <a:t> in </a:t>
            </a:r>
            <a:r>
              <a:rPr lang="pt-PT" sz="3200" dirty="0" err="1" smtClean="0">
                <a:solidFill>
                  <a:schemeClr val="accent5">
                    <a:lumMod val="50000"/>
                  </a:schemeClr>
                </a:solidFill>
                <a:latin typeface="Jokerman" pitchFamily="82" charset="0"/>
              </a:rPr>
              <a:t>Europe</a:t>
            </a:r>
            <a:endParaRPr lang="pt-PT" sz="3200" dirty="0">
              <a:solidFill>
                <a:schemeClr val="accent5">
                  <a:lumMod val="50000"/>
                </a:schemeClr>
              </a:solidFill>
              <a:latin typeface="Jokerm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611560" y="548680"/>
            <a:ext cx="8229600" cy="1143000"/>
          </a:xfrm>
        </p:spPr>
        <p:txBody>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ANGLE Project</a:t>
            </a:r>
            <a:endParaRPr lang="pt-PT" dirty="0">
              <a:solidFill>
                <a:schemeClr val="accent3">
                  <a:lumMod val="75000"/>
                </a:schemeClr>
              </a:solidFill>
            </a:endParaRPr>
          </a:p>
        </p:txBody>
      </p:sp>
      <p:sp>
        <p:nvSpPr>
          <p:cNvPr id="3" name="Marcador de Posição de Conteúdo 2"/>
          <p:cNvSpPr>
            <a:spLocks noGrp="1"/>
          </p:cNvSpPr>
          <p:nvPr>
            <p:ph idx="1"/>
          </p:nvPr>
        </p:nvSpPr>
        <p:spPr>
          <a:xfrm>
            <a:off x="467544" y="1844824"/>
            <a:ext cx="8229600" cy="4525963"/>
          </a:xfrm>
        </p:spPr>
        <p:txBody>
          <a:bodyPr/>
          <a:lstStyle/>
          <a:p>
            <a:r>
              <a:rPr lang="en-US" sz="2400" dirty="0" smtClean="0">
                <a:latin typeface="Corbel" pitchFamily="34" charset="0"/>
              </a:rPr>
              <a:t>Project Coordination Team:</a:t>
            </a:r>
          </a:p>
          <a:p>
            <a:endParaRPr lang="en-US" dirty="0">
              <a:latin typeface="Corbel" pitchFamily="34" charset="0"/>
            </a:endParaRPr>
          </a:p>
        </p:txBody>
      </p:sp>
      <p:graphicFrame>
        <p:nvGraphicFramePr>
          <p:cNvPr id="4" name="Tabela 3"/>
          <p:cNvGraphicFramePr>
            <a:graphicFrameLocks noGrp="1"/>
          </p:cNvGraphicFramePr>
          <p:nvPr/>
        </p:nvGraphicFramePr>
        <p:xfrm>
          <a:off x="1619672" y="2636912"/>
          <a:ext cx="6096000" cy="3657600"/>
        </p:xfrm>
        <a:graphic>
          <a:graphicData uri="http://schemas.openxmlformats.org/drawingml/2006/table">
            <a:tbl>
              <a:tblPr firstRow="1" bandRow="1">
                <a:tableStyleId>{16D9F66E-5EB9-4882-86FB-DCBF35E3C3E4}</a:tableStyleId>
              </a:tblPr>
              <a:tblGrid>
                <a:gridCol w="3048000"/>
                <a:gridCol w="3048000"/>
              </a:tblGrid>
              <a:tr h="370840">
                <a:tc>
                  <a:txBody>
                    <a:bodyPr/>
                    <a:lstStyle/>
                    <a:p>
                      <a:r>
                        <a:rPr lang="en-US" b="0" noProof="0" dirty="0" smtClean="0">
                          <a:latin typeface="Corbel" pitchFamily="34" charset="0"/>
                        </a:rPr>
                        <a:t>Project Coordinator</a:t>
                      </a:r>
                      <a:endParaRPr lang="en-US" b="0" noProof="0" dirty="0">
                        <a:latin typeface="Corbel" pitchFamily="34" charset="0"/>
                      </a:endParaRPr>
                    </a:p>
                  </a:txBody>
                  <a:tcPr/>
                </a:tc>
                <a:tc>
                  <a:txBody>
                    <a:bodyPr/>
                    <a:lstStyle/>
                    <a:p>
                      <a:pPr algn="ctr"/>
                      <a:r>
                        <a:rPr kumimoji="0" lang="es-ES" sz="1800" b="0" kern="1200" noProof="0" dirty="0" smtClean="0">
                          <a:solidFill>
                            <a:schemeClr val="tx1"/>
                          </a:solidFill>
                          <a:latin typeface="Corbel" pitchFamily="34" charset="0"/>
                          <a:ea typeface="+mn-ea"/>
                          <a:cs typeface="+mn-cs"/>
                        </a:rPr>
                        <a:t>Prof. </a:t>
                      </a:r>
                      <a:r>
                        <a:rPr kumimoji="0" lang="es-ES" sz="1800" b="0" kern="1200" noProof="0" dirty="0" err="1" smtClean="0">
                          <a:solidFill>
                            <a:schemeClr val="tx1"/>
                          </a:solidFill>
                          <a:latin typeface="Corbel" pitchFamily="34" charset="0"/>
                          <a:ea typeface="+mn-ea"/>
                          <a:cs typeface="+mn-cs"/>
                        </a:rPr>
                        <a:t>António</a:t>
                      </a:r>
                      <a:r>
                        <a:rPr kumimoji="0" lang="es-ES" sz="1800" b="0" kern="1200" noProof="0" dirty="0" smtClean="0">
                          <a:solidFill>
                            <a:schemeClr val="tx1"/>
                          </a:solidFill>
                          <a:latin typeface="Corbel" pitchFamily="34" charset="0"/>
                          <a:ea typeface="+mn-ea"/>
                          <a:cs typeface="+mn-cs"/>
                        </a:rPr>
                        <a:t> Marques</a:t>
                      </a:r>
                    </a:p>
                    <a:p>
                      <a:pPr algn="ctr"/>
                      <a:r>
                        <a:rPr kumimoji="0" lang="es-ES" sz="1600" b="0" kern="1200" noProof="0" dirty="0" smtClean="0">
                          <a:solidFill>
                            <a:schemeClr val="tx1"/>
                          </a:solidFill>
                          <a:latin typeface="Corbel" pitchFamily="34" charset="0"/>
                          <a:ea typeface="+mn-ea"/>
                          <a:cs typeface="+mn-cs"/>
                        </a:rPr>
                        <a:t>sri@reit.up.pt</a:t>
                      </a:r>
                    </a:p>
                  </a:txBody>
                  <a:tcPr/>
                </a:tc>
              </a:tr>
              <a:tr h="370840">
                <a:tc>
                  <a:txBody>
                    <a:bodyPr/>
                    <a:lstStyle/>
                    <a:p>
                      <a:r>
                        <a:rPr lang="en-US" noProof="0" dirty="0" smtClean="0">
                          <a:latin typeface="Corbel" pitchFamily="34" charset="0"/>
                        </a:rPr>
                        <a:t>Scientific</a:t>
                      </a:r>
                      <a:r>
                        <a:rPr lang="en-US" baseline="0" noProof="0" dirty="0" smtClean="0">
                          <a:latin typeface="Corbel" pitchFamily="34" charset="0"/>
                        </a:rPr>
                        <a:t> Committee </a:t>
                      </a:r>
                      <a:r>
                        <a:rPr lang="en-US" noProof="0" dirty="0" smtClean="0">
                          <a:latin typeface="Corbel" pitchFamily="34" charset="0"/>
                        </a:rPr>
                        <a:t>Coordinator</a:t>
                      </a:r>
                      <a:endParaRPr lang="en-US" noProof="0" dirty="0">
                        <a:latin typeface="Corbel" pitchFamily="34" charset="0"/>
                      </a:endParaRPr>
                    </a:p>
                  </a:txBody>
                  <a:tcPr/>
                </a:tc>
                <a:tc>
                  <a:txBody>
                    <a:bodyPr/>
                    <a:lstStyle/>
                    <a:p>
                      <a:pPr algn="ctr"/>
                      <a:r>
                        <a:rPr kumimoji="0" lang="pt-PT" sz="1800" b="0" kern="1200" dirty="0" smtClean="0">
                          <a:solidFill>
                            <a:schemeClr val="tx1"/>
                          </a:solidFill>
                          <a:latin typeface="Corbel" pitchFamily="34" charset="0"/>
                          <a:ea typeface="+mn-ea"/>
                          <a:cs typeface="+mn-cs"/>
                        </a:rPr>
                        <a:t>Prof. Jorge Mota</a:t>
                      </a:r>
                    </a:p>
                    <a:p>
                      <a:pPr algn="ctr"/>
                      <a:r>
                        <a:rPr kumimoji="0" lang="pt-PT" sz="1600" b="0" kern="1200" dirty="0" err="1" smtClean="0">
                          <a:solidFill>
                            <a:schemeClr val="tx1"/>
                          </a:solidFill>
                          <a:latin typeface="Corbel" pitchFamily="34" charset="0"/>
                          <a:ea typeface="+mn-ea"/>
                          <a:cs typeface="+mn-cs"/>
                        </a:rPr>
                        <a:t>jmota@fade.up.pt</a:t>
                      </a:r>
                      <a:endParaRPr kumimoji="0" lang="pt-PT" sz="1600" b="0" kern="1200" dirty="0" smtClean="0">
                        <a:solidFill>
                          <a:schemeClr val="tx1"/>
                        </a:solidFill>
                        <a:latin typeface="Corbel" pitchFamily="34" charset="0"/>
                        <a:ea typeface="+mn-ea"/>
                        <a:cs typeface="+mn-cs"/>
                      </a:endParaRPr>
                    </a:p>
                  </a:txBody>
                  <a:tcPr/>
                </a:tc>
              </a:tr>
              <a:tr h="370840">
                <a:tc>
                  <a:txBody>
                    <a:bodyPr/>
                    <a:lstStyle/>
                    <a:p>
                      <a:r>
                        <a:rPr lang="en-US" sz="1800" b="0" kern="1200" baseline="0" noProof="0" dirty="0" smtClean="0">
                          <a:solidFill>
                            <a:schemeClr val="dk1"/>
                          </a:solidFill>
                          <a:latin typeface="Corbel" pitchFamily="34" charset="0"/>
                          <a:ea typeface="+mn-ea"/>
                          <a:cs typeface="+mn-cs"/>
                        </a:rPr>
                        <a:t>Project Manager</a:t>
                      </a:r>
                    </a:p>
                  </a:txBody>
                  <a:tcPr/>
                </a:tc>
                <a:tc>
                  <a:txBody>
                    <a:bodyPr/>
                    <a:lstStyle/>
                    <a:p>
                      <a:pPr algn="ctr"/>
                      <a:r>
                        <a:rPr kumimoji="0" lang="pt-PT" sz="1800" b="0" kern="1200" dirty="0" smtClean="0">
                          <a:solidFill>
                            <a:schemeClr val="tx1"/>
                          </a:solidFill>
                          <a:latin typeface="Corbel" pitchFamily="34" charset="0"/>
                          <a:ea typeface="+mn-ea"/>
                          <a:cs typeface="+mn-cs"/>
                        </a:rPr>
                        <a:t>Bárbara Costa</a:t>
                      </a:r>
                    </a:p>
                    <a:p>
                      <a:pPr algn="ctr"/>
                      <a:r>
                        <a:rPr kumimoji="0" lang="pt-PT" sz="1600" b="0" kern="1200" dirty="0" err="1" smtClean="0">
                          <a:solidFill>
                            <a:schemeClr val="tx1"/>
                          </a:solidFill>
                          <a:latin typeface="Corbel" pitchFamily="34" charset="0"/>
                          <a:ea typeface="+mn-ea"/>
                          <a:cs typeface="+mn-cs"/>
                        </a:rPr>
                        <a:t>bcosta@reit.up.pt</a:t>
                      </a:r>
                      <a:endParaRPr kumimoji="0" lang="pt-PT" sz="1600" b="0" kern="1200" dirty="0" smtClean="0">
                        <a:solidFill>
                          <a:schemeClr val="tx1"/>
                        </a:solidFill>
                        <a:latin typeface="Corbel" pitchFamily="34" charset="0"/>
                        <a:ea typeface="+mn-ea"/>
                        <a:cs typeface="+mn-cs"/>
                      </a:endParaRPr>
                    </a:p>
                  </a:txBody>
                  <a:tcPr/>
                </a:tc>
              </a:tr>
              <a:tr h="370840">
                <a:tc>
                  <a:txBody>
                    <a:bodyPr/>
                    <a:lstStyle/>
                    <a:p>
                      <a:r>
                        <a:rPr lang="pt-PT" sz="1800" b="0" kern="1200" baseline="0" noProof="0" dirty="0" smtClean="0">
                          <a:solidFill>
                            <a:schemeClr val="dk1"/>
                          </a:solidFill>
                          <a:latin typeface="Corbel" pitchFamily="34" charset="0"/>
                          <a:ea typeface="+mn-ea"/>
                          <a:cs typeface="+mn-cs"/>
                        </a:rPr>
                        <a:t>Project Officer</a:t>
                      </a:r>
                      <a:endParaRPr lang="en-US" sz="1800" b="0" kern="1200" baseline="0" noProof="0" dirty="0" smtClean="0">
                        <a:solidFill>
                          <a:schemeClr val="dk1"/>
                        </a:solidFill>
                        <a:latin typeface="Corbel" pitchFamily="34" charset="0"/>
                        <a:ea typeface="+mn-ea"/>
                        <a:cs typeface="+mn-cs"/>
                      </a:endParaRPr>
                    </a:p>
                  </a:txBody>
                  <a:tcPr/>
                </a:tc>
                <a:tc>
                  <a:txBody>
                    <a:bodyPr/>
                    <a:lstStyle/>
                    <a:p>
                      <a:pPr algn="ctr"/>
                      <a:r>
                        <a:rPr kumimoji="0" lang="pt-PT" sz="1800" b="0" kern="1200" dirty="0" smtClean="0">
                          <a:solidFill>
                            <a:schemeClr val="tx1"/>
                          </a:solidFill>
                          <a:latin typeface="Corbel" pitchFamily="34" charset="0"/>
                          <a:ea typeface="+mn-ea"/>
                          <a:cs typeface="+mn-cs"/>
                        </a:rPr>
                        <a:t>Sara Martins</a:t>
                      </a:r>
                      <a:r>
                        <a:rPr kumimoji="0" lang="pt-PT" sz="2000" b="0" kern="1200" dirty="0" smtClean="0">
                          <a:solidFill>
                            <a:schemeClr val="tx1"/>
                          </a:solidFill>
                          <a:latin typeface="Corbel" pitchFamily="34" charset="0"/>
                          <a:ea typeface="+mn-ea"/>
                          <a:cs typeface="+mn-cs"/>
                        </a:rPr>
                        <a:t/>
                      </a:r>
                      <a:br>
                        <a:rPr kumimoji="0" lang="pt-PT" sz="2000" b="0" kern="1200" dirty="0" smtClean="0">
                          <a:solidFill>
                            <a:schemeClr val="tx1"/>
                          </a:solidFill>
                          <a:latin typeface="Corbel" pitchFamily="34" charset="0"/>
                          <a:ea typeface="+mn-ea"/>
                          <a:cs typeface="+mn-cs"/>
                        </a:rPr>
                      </a:br>
                      <a:r>
                        <a:rPr kumimoji="0" lang="pt-PT" sz="1600" b="0" kern="1200" dirty="0" err="1" smtClean="0">
                          <a:solidFill>
                            <a:schemeClr val="tx1"/>
                          </a:solidFill>
                          <a:latin typeface="Corbel" pitchFamily="34" charset="0"/>
                          <a:ea typeface="+mn-ea"/>
                          <a:cs typeface="+mn-cs"/>
                        </a:rPr>
                        <a:t>angle@reit.up.pt</a:t>
                      </a:r>
                      <a:endParaRPr kumimoji="0" lang="pt-PT" sz="2000" b="0" kern="1200" dirty="0" smtClean="0">
                        <a:solidFill>
                          <a:schemeClr val="tx1"/>
                        </a:solidFill>
                        <a:latin typeface="Corbel" pitchFamily="34" charset="0"/>
                        <a:ea typeface="+mn-ea"/>
                        <a:cs typeface="+mn-cs"/>
                      </a:endParaRPr>
                    </a:p>
                  </a:txBody>
                  <a:tcPr/>
                </a:tc>
              </a:tr>
              <a:tr h="370840">
                <a:tc>
                  <a:txBody>
                    <a:bodyPr/>
                    <a:lstStyle/>
                    <a:p>
                      <a:r>
                        <a:rPr lang="en-US" sz="1800" b="0" kern="1200" baseline="0" noProof="0" dirty="0" smtClean="0">
                          <a:solidFill>
                            <a:schemeClr val="dk1"/>
                          </a:solidFill>
                          <a:latin typeface="Corbel" pitchFamily="34" charset="0"/>
                          <a:ea typeface="+mn-ea"/>
                          <a:cs typeface="+mn-cs"/>
                        </a:rPr>
                        <a:t>Contact Person</a:t>
                      </a:r>
                    </a:p>
                  </a:txBody>
                  <a:tcPr/>
                </a:tc>
                <a:tc>
                  <a:txBody>
                    <a:bodyPr/>
                    <a:lstStyle/>
                    <a:p>
                      <a:pPr algn="ctr"/>
                      <a:r>
                        <a:rPr kumimoji="0" lang="pt-PT" sz="1800" b="0" kern="1200" dirty="0" smtClean="0">
                          <a:solidFill>
                            <a:schemeClr val="tx1"/>
                          </a:solidFill>
                          <a:latin typeface="Corbel" pitchFamily="34" charset="0"/>
                          <a:ea typeface="+mn-ea"/>
                          <a:cs typeface="+mn-cs"/>
                        </a:rPr>
                        <a:t>Ana Paiva</a:t>
                      </a:r>
                    </a:p>
                    <a:p>
                      <a:pPr algn="ctr"/>
                      <a:r>
                        <a:rPr kumimoji="0" lang="pt-PT" sz="1600" b="0" kern="1200" dirty="0" err="1" smtClean="0">
                          <a:solidFill>
                            <a:schemeClr val="tx1"/>
                          </a:solidFill>
                          <a:latin typeface="Corbel" pitchFamily="34" charset="0"/>
                          <a:ea typeface="+mn-ea"/>
                          <a:cs typeface="+mn-cs"/>
                        </a:rPr>
                        <a:t>apaiva@reit.up.pt</a:t>
                      </a:r>
                      <a:endParaRPr kumimoji="0" lang="pt-PT" sz="1600" b="0" kern="1200" dirty="0" smtClean="0">
                        <a:solidFill>
                          <a:schemeClr val="tx1"/>
                        </a:solidFill>
                        <a:latin typeface="Corbel" pitchFamily="34" charset="0"/>
                        <a:ea typeface="+mn-ea"/>
                        <a:cs typeface="+mn-cs"/>
                      </a:endParaRPr>
                    </a:p>
                  </a:txBody>
                  <a:tcPr/>
                </a:tc>
              </a:tr>
              <a:tr h="370840">
                <a:tc>
                  <a:txBody>
                    <a:bodyPr/>
                    <a:lstStyle/>
                    <a:p>
                      <a:r>
                        <a:rPr lang="en-US" sz="1800" b="0" kern="1200" baseline="0" noProof="0" dirty="0" smtClean="0">
                          <a:solidFill>
                            <a:schemeClr val="dk1"/>
                          </a:solidFill>
                          <a:latin typeface="Corbel" pitchFamily="34" charset="0"/>
                          <a:ea typeface="+mn-ea"/>
                          <a:cs typeface="+mn-cs"/>
                        </a:rPr>
                        <a:t>Technical Support</a:t>
                      </a:r>
                    </a:p>
                  </a:txBody>
                  <a:tcPr/>
                </a:tc>
                <a:tc>
                  <a:txBody>
                    <a:bodyPr/>
                    <a:lstStyle/>
                    <a:p>
                      <a:pPr algn="ctr"/>
                      <a:r>
                        <a:rPr kumimoji="0" lang="pt-PT" sz="1600" b="0" kern="1200" dirty="0" smtClean="0">
                          <a:solidFill>
                            <a:schemeClr val="tx1"/>
                          </a:solidFill>
                          <a:latin typeface="Corbel" pitchFamily="34" charset="0"/>
                          <a:ea typeface="+mn-ea"/>
                          <a:cs typeface="+mn-cs"/>
                        </a:rPr>
                        <a:t>Rita Santos</a:t>
                      </a:r>
                    </a:p>
                    <a:p>
                      <a:pPr algn="ctr"/>
                      <a:r>
                        <a:rPr kumimoji="0" lang="pt-PT" sz="1600" b="0" kern="1200" dirty="0" err="1" smtClean="0">
                          <a:solidFill>
                            <a:schemeClr val="tx1"/>
                          </a:solidFill>
                          <a:latin typeface="Corbel" pitchFamily="34" charset="0"/>
                          <a:ea typeface="+mn-ea"/>
                          <a:cs typeface="+mn-cs"/>
                        </a:rPr>
                        <a:t>rmsantos@reit.up.pt</a:t>
                      </a:r>
                      <a:endParaRPr kumimoji="0" lang="pt-PT" sz="1600" b="0" kern="1200" dirty="0" smtClean="0">
                        <a:solidFill>
                          <a:schemeClr val="tx1"/>
                        </a:solidFill>
                        <a:latin typeface="Corbel"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ANGLE Project</a:t>
            </a:r>
            <a:endParaRPr lang="pt-PT" dirty="0">
              <a:solidFill>
                <a:schemeClr val="accent3">
                  <a:lumMod val="75000"/>
                </a:schemeClr>
              </a:solidFill>
            </a:endParaRPr>
          </a:p>
        </p:txBody>
      </p:sp>
      <p:sp>
        <p:nvSpPr>
          <p:cNvPr id="3" name="Marcador de Posição de Conteúdo 2"/>
          <p:cNvSpPr>
            <a:spLocks noGrp="1"/>
          </p:cNvSpPr>
          <p:nvPr>
            <p:ph idx="1"/>
          </p:nvPr>
        </p:nvSpPr>
        <p:spPr>
          <a:xfrm>
            <a:off x="467544" y="1772816"/>
            <a:ext cx="8229600" cy="4525963"/>
          </a:xfrm>
        </p:spPr>
        <p:txBody>
          <a:bodyPr>
            <a:normAutofit/>
          </a:bodyPr>
          <a:lstStyle/>
          <a:p>
            <a:r>
              <a:rPr lang="en-US" sz="2800" dirty="0" smtClean="0">
                <a:latin typeface="Corbel" pitchFamily="34" charset="0"/>
              </a:rPr>
              <a:t>Project co-coordination:</a:t>
            </a:r>
            <a:endParaRPr lang="en-US" sz="2800" dirty="0">
              <a:latin typeface="Corbel" pitchFamily="34" charset="0"/>
            </a:endParaRPr>
          </a:p>
        </p:txBody>
      </p:sp>
      <p:graphicFrame>
        <p:nvGraphicFramePr>
          <p:cNvPr id="5" name="Tabela 4"/>
          <p:cNvGraphicFramePr>
            <a:graphicFrameLocks noGrp="1"/>
          </p:cNvGraphicFramePr>
          <p:nvPr/>
        </p:nvGraphicFramePr>
        <p:xfrm>
          <a:off x="1500166" y="3429000"/>
          <a:ext cx="6096000" cy="980440"/>
        </p:xfrm>
        <a:graphic>
          <a:graphicData uri="http://schemas.openxmlformats.org/drawingml/2006/table">
            <a:tbl>
              <a:tblPr firstRow="1" bandRow="1">
                <a:tableStyleId>{16D9F66E-5EB9-4882-86FB-DCBF35E3C3E4}</a:tableStyleId>
              </a:tblPr>
              <a:tblGrid>
                <a:gridCol w="3048000"/>
                <a:gridCol w="3048000"/>
              </a:tblGrid>
              <a:tr h="370840">
                <a:tc gridSpan="2">
                  <a:txBody>
                    <a:bodyPr/>
                    <a:lstStyle/>
                    <a:p>
                      <a:pPr algn="ctr"/>
                      <a:r>
                        <a:rPr lang="en-US" b="1" dirty="0" smtClean="0">
                          <a:latin typeface="Corbel" pitchFamily="34" charset="0"/>
                        </a:rPr>
                        <a:t>The University of South Pacific, Fiji</a:t>
                      </a:r>
                      <a:endParaRPr lang="pt-PT" dirty="0">
                        <a:latin typeface="Corbel" pitchFamily="34" charset="0"/>
                      </a:endParaRPr>
                    </a:p>
                  </a:txBody>
                  <a:tcPr/>
                </a:tc>
                <a:tc hMerge="1">
                  <a:txBody>
                    <a:bodyPr/>
                    <a:lstStyle/>
                    <a:p>
                      <a:endParaRPr lang="pt-PT" dirty="0"/>
                    </a:p>
                  </a:txBody>
                  <a:tcPr/>
                </a:tc>
              </a:tr>
              <a:tr h="370840">
                <a:tc>
                  <a:txBody>
                    <a:bodyPr/>
                    <a:lstStyle/>
                    <a:p>
                      <a:r>
                        <a:rPr lang="en-US" noProof="0" dirty="0" smtClean="0">
                          <a:latin typeface="Corbel" pitchFamily="34" charset="0"/>
                        </a:rPr>
                        <a:t>Project co-coordination</a:t>
                      </a:r>
                      <a:endParaRPr lang="en-US" noProof="0" dirty="0">
                        <a:latin typeface="Corbel" pitchFamily="34" charset="0"/>
                      </a:endParaRPr>
                    </a:p>
                  </a:txBody>
                  <a:tcPr anchor="ctr"/>
                </a:tc>
                <a:tc>
                  <a:txBody>
                    <a:bodyPr/>
                    <a:lstStyle/>
                    <a:p>
                      <a:pPr algn="ctr"/>
                      <a:r>
                        <a:rPr lang="pt-PT" dirty="0" smtClean="0">
                          <a:latin typeface="Corbel" pitchFamily="34" charset="0"/>
                        </a:rPr>
                        <a:t>Poonam Santiago </a:t>
                      </a:r>
                    </a:p>
                    <a:p>
                      <a:pPr algn="ctr"/>
                      <a:r>
                        <a:rPr lang="pt-PT" sz="1600" dirty="0" err="1" smtClean="0">
                          <a:latin typeface="Corbel" pitchFamily="34" charset="0"/>
                        </a:rPr>
                        <a:t>poonam.santiago@usp.ac.fj</a:t>
                      </a:r>
                      <a:endParaRPr lang="pt-PT" sz="1600" dirty="0">
                        <a:latin typeface="Corbe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slide_dream_22.jpg"/>
          <p:cNvPicPr>
            <a:picLocks noChangeAspect="1"/>
          </p:cNvPicPr>
          <p:nvPr/>
        </p:nvPicPr>
        <p:blipFill>
          <a:blip r:embed="rId3"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620688"/>
            <a:ext cx="8229600" cy="1143000"/>
          </a:xfrm>
        </p:spPr>
        <p:txBody>
          <a:bodyPr>
            <a:normAutofit/>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Who can apply?</a:t>
            </a:r>
            <a:endParaRPr lang="pt-PT"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7" name="Marcador de Posição de Conteúdo 6"/>
          <p:cNvSpPr>
            <a:spLocks noGrp="1"/>
          </p:cNvSpPr>
          <p:nvPr>
            <p:ph sz="half" idx="1"/>
          </p:nvPr>
        </p:nvSpPr>
        <p:spPr>
          <a:xfrm>
            <a:off x="539552" y="2060848"/>
            <a:ext cx="1400156" cy="3500462"/>
          </a:xfrm>
        </p:spPr>
        <p:style>
          <a:lnRef idx="3">
            <a:schemeClr val="lt1"/>
          </a:lnRef>
          <a:fillRef idx="1">
            <a:schemeClr val="accent6"/>
          </a:fillRef>
          <a:effectRef idx="1">
            <a:schemeClr val="accent6"/>
          </a:effectRef>
          <a:fontRef idx="minor">
            <a:schemeClr val="lt1"/>
          </a:fontRef>
        </p:style>
        <p:txBody>
          <a:bodyPr>
            <a:normAutofit fontScale="85000" lnSpcReduction="10000"/>
          </a:bodyPr>
          <a:lstStyle/>
          <a:p>
            <a:pPr>
              <a:buNone/>
            </a:pPr>
            <a:r>
              <a:rPr lang="pt-PT" sz="2400" dirty="0"/>
              <a:t> </a:t>
            </a:r>
            <a:r>
              <a:rPr lang="pt-PT" sz="2400" dirty="0" smtClean="0"/>
              <a:t>        </a:t>
            </a:r>
          </a:p>
          <a:p>
            <a:pPr>
              <a:buNone/>
            </a:pPr>
            <a:endParaRPr lang="pt-PT" sz="2400" dirty="0" smtClean="0"/>
          </a:p>
          <a:p>
            <a:pPr>
              <a:buNone/>
            </a:pPr>
            <a:endParaRPr lang="pt-PT" sz="2400" dirty="0" smtClean="0"/>
          </a:p>
          <a:p>
            <a:pPr>
              <a:buNone/>
            </a:pPr>
            <a:endParaRPr lang="pt-PT" sz="2400" dirty="0"/>
          </a:p>
          <a:p>
            <a:pPr>
              <a:buNone/>
            </a:pPr>
            <a:r>
              <a:rPr lang="pt-PT" sz="2400" dirty="0"/>
              <a:t>	</a:t>
            </a:r>
            <a:r>
              <a:rPr lang="pt-PT" sz="2400" dirty="0" err="1" smtClean="0">
                <a:latin typeface="Corbel" pitchFamily="34" charset="0"/>
              </a:rPr>
              <a:t>Target</a:t>
            </a:r>
            <a:r>
              <a:rPr lang="pt-PT" sz="2400" dirty="0" smtClean="0">
                <a:latin typeface="Corbel" pitchFamily="34" charset="0"/>
              </a:rPr>
              <a:t> </a:t>
            </a:r>
            <a:r>
              <a:rPr lang="pt-PT" sz="2400" dirty="0" err="1" smtClean="0">
                <a:latin typeface="Corbel" pitchFamily="34" charset="0"/>
              </a:rPr>
              <a:t>Group</a:t>
            </a:r>
            <a:r>
              <a:rPr lang="pt-PT" sz="2400" dirty="0" smtClean="0">
                <a:latin typeface="Corbel" pitchFamily="34" charset="0"/>
              </a:rPr>
              <a:t> I </a:t>
            </a:r>
          </a:p>
        </p:txBody>
      </p:sp>
      <p:sp>
        <p:nvSpPr>
          <p:cNvPr id="8" name="Marcador de Posição de Conteúdo 7"/>
          <p:cNvSpPr>
            <a:spLocks noGrp="1"/>
          </p:cNvSpPr>
          <p:nvPr>
            <p:ph sz="half" idx="2"/>
          </p:nvPr>
        </p:nvSpPr>
        <p:spPr>
          <a:xfrm>
            <a:off x="1979712" y="2060848"/>
            <a:ext cx="6829444" cy="3500462"/>
          </a:xfrm>
        </p:spPr>
        <p:style>
          <a:lnRef idx="3">
            <a:schemeClr val="lt1"/>
          </a:lnRef>
          <a:fillRef idx="1">
            <a:schemeClr val="accent6"/>
          </a:fillRef>
          <a:effectRef idx="1">
            <a:schemeClr val="accent6"/>
          </a:effectRef>
          <a:fontRef idx="minor">
            <a:schemeClr val="lt1"/>
          </a:fontRef>
        </p:style>
        <p:txBody>
          <a:bodyPr>
            <a:normAutofit fontScale="85000" lnSpcReduction="10000"/>
          </a:bodyPr>
          <a:lstStyle/>
          <a:p>
            <a:pPr>
              <a:lnSpc>
                <a:spcPct val="150000"/>
              </a:lnSpc>
            </a:pPr>
            <a:r>
              <a:rPr lang="pt-PT" baseline="0" dirty="0" smtClean="0">
                <a:latin typeface="Corbel" pitchFamily="34" charset="0"/>
              </a:rPr>
              <a:t>Enrolled c</a:t>
            </a:r>
            <a:r>
              <a:rPr lang="pt-PT" dirty="0" smtClean="0">
                <a:latin typeface="Corbel" pitchFamily="34" charset="0"/>
              </a:rPr>
              <a:t>andidates  or those having a formal link with one of the parner institutionas at the time  of application.</a:t>
            </a:r>
          </a:p>
          <a:p>
            <a:pPr>
              <a:lnSpc>
                <a:spcPct val="150000"/>
              </a:lnSpc>
            </a:pPr>
            <a:r>
              <a:rPr lang="pt-PT" dirty="0" smtClean="0">
                <a:latin typeface="Corbel" pitchFamily="34" charset="0"/>
              </a:rPr>
              <a:t>In both cases the candidates should have a formal support from the institution (via a formal support letter) in order to submit the application. </a:t>
            </a:r>
          </a:p>
          <a:p>
            <a:endParaRPr lang="pt-P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Who can apply?</a:t>
            </a:r>
            <a:endParaRPr lang="pt-PT" dirty="0">
              <a:solidFill>
                <a:schemeClr val="accent3">
                  <a:lumMod val="75000"/>
                </a:schemeClr>
              </a:solidFill>
            </a:endParaRPr>
          </a:p>
        </p:txBody>
      </p:sp>
      <p:sp>
        <p:nvSpPr>
          <p:cNvPr id="3" name="Marcador de Posição de Conteúdo 2"/>
          <p:cNvSpPr>
            <a:spLocks noGrp="1"/>
          </p:cNvSpPr>
          <p:nvPr>
            <p:ph sz="half" idx="1"/>
          </p:nvPr>
        </p:nvSpPr>
        <p:spPr>
          <a:xfrm>
            <a:off x="467544" y="1700808"/>
            <a:ext cx="1614470" cy="4525963"/>
          </a:xfrm>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pPr>
              <a:buNone/>
            </a:pPr>
            <a:r>
              <a:rPr lang="pt-PT" dirty="0" smtClean="0"/>
              <a:t>	</a:t>
            </a:r>
          </a:p>
          <a:p>
            <a:pPr>
              <a:buNone/>
            </a:pPr>
            <a:endParaRPr lang="pt-PT" dirty="0">
              <a:latin typeface="Corbel" pitchFamily="34" charset="0"/>
            </a:endParaRPr>
          </a:p>
          <a:p>
            <a:pPr>
              <a:buNone/>
            </a:pPr>
            <a:endParaRPr lang="pt-PT" dirty="0" smtClean="0">
              <a:latin typeface="Corbel" pitchFamily="34" charset="0"/>
            </a:endParaRPr>
          </a:p>
          <a:p>
            <a:pPr>
              <a:buNone/>
            </a:pPr>
            <a:endParaRPr lang="pt-PT" dirty="0" smtClean="0">
              <a:latin typeface="Corbel" pitchFamily="34" charset="0"/>
            </a:endParaRPr>
          </a:p>
          <a:p>
            <a:pPr>
              <a:buNone/>
            </a:pPr>
            <a:endParaRPr lang="pt-PT" dirty="0" smtClean="0">
              <a:latin typeface="Corbel" pitchFamily="34" charset="0"/>
            </a:endParaRPr>
          </a:p>
          <a:p>
            <a:pPr>
              <a:buNone/>
            </a:pPr>
            <a:endParaRPr lang="pt-PT" dirty="0">
              <a:latin typeface="Corbel" pitchFamily="34" charset="0"/>
            </a:endParaRPr>
          </a:p>
          <a:p>
            <a:pPr>
              <a:buNone/>
            </a:pPr>
            <a:r>
              <a:rPr lang="pt-PT" dirty="0">
                <a:latin typeface="Corbel" pitchFamily="34" charset="0"/>
              </a:rPr>
              <a:t> </a:t>
            </a:r>
            <a:r>
              <a:rPr lang="pt-PT" dirty="0" smtClean="0">
                <a:latin typeface="Corbel" pitchFamily="34" charset="0"/>
              </a:rPr>
              <a:t>      </a:t>
            </a:r>
            <a:r>
              <a:rPr lang="pt-PT" dirty="0" err="1" smtClean="0">
                <a:latin typeface="Corbel" pitchFamily="34" charset="0"/>
              </a:rPr>
              <a:t>Target</a:t>
            </a:r>
            <a:r>
              <a:rPr lang="pt-PT" dirty="0" smtClean="0">
                <a:latin typeface="Corbel" pitchFamily="34" charset="0"/>
              </a:rPr>
              <a:t> </a:t>
            </a:r>
            <a:r>
              <a:rPr lang="pt-PT" dirty="0" err="1" smtClean="0">
                <a:latin typeface="Corbel" pitchFamily="34" charset="0"/>
              </a:rPr>
              <a:t>Group</a:t>
            </a:r>
            <a:r>
              <a:rPr lang="pt-PT" dirty="0" smtClean="0">
                <a:latin typeface="Corbel" pitchFamily="34" charset="0"/>
              </a:rPr>
              <a:t> II </a:t>
            </a:r>
          </a:p>
          <a:p>
            <a:pPr>
              <a:buNone/>
            </a:pPr>
            <a:endParaRPr lang="pt-PT" dirty="0" smtClean="0">
              <a:latin typeface="Corbel" pitchFamily="34" charset="0"/>
            </a:endParaRPr>
          </a:p>
          <a:p>
            <a:pPr>
              <a:buNone/>
            </a:pPr>
            <a:r>
              <a:rPr lang="pt-PT" dirty="0" smtClean="0">
                <a:latin typeface="Corbel" pitchFamily="34" charset="0"/>
              </a:rPr>
              <a:t>      </a:t>
            </a:r>
          </a:p>
          <a:p>
            <a:endParaRPr lang="pt-PT" dirty="0"/>
          </a:p>
        </p:txBody>
      </p:sp>
      <p:sp>
        <p:nvSpPr>
          <p:cNvPr id="4" name="Marcador de Posição de Conteúdo 3"/>
          <p:cNvSpPr>
            <a:spLocks noGrp="1"/>
          </p:cNvSpPr>
          <p:nvPr>
            <p:ph sz="half" idx="2"/>
          </p:nvPr>
        </p:nvSpPr>
        <p:spPr>
          <a:xfrm>
            <a:off x="2123728" y="1700808"/>
            <a:ext cx="6615130" cy="4525963"/>
          </a:xfrm>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r>
              <a:rPr lang="en-US" dirty="0" smtClean="0">
                <a:latin typeface="Corbel" pitchFamily="34" charset="0"/>
              </a:rPr>
              <a:t>Applicants who are registered at a non-partner institution of the ACP eligible countries</a:t>
            </a:r>
            <a:r>
              <a:rPr lang="pt-PT" dirty="0" smtClean="0">
                <a:latin typeface="Corbel" pitchFamily="34" charset="0"/>
              </a:rPr>
              <a:t/>
            </a:r>
            <a:br>
              <a:rPr lang="pt-PT" dirty="0" smtClean="0">
                <a:latin typeface="Corbel" pitchFamily="34" charset="0"/>
              </a:rPr>
            </a:br>
            <a:r>
              <a:rPr lang="pt-PT" dirty="0" smtClean="0">
                <a:latin typeface="Corbel" pitchFamily="34" charset="0"/>
              </a:rPr>
              <a:t> </a:t>
            </a:r>
          </a:p>
          <a:p>
            <a:r>
              <a:rPr lang="en-US" dirty="0" smtClean="0">
                <a:latin typeface="Corbel" pitchFamily="34" charset="0"/>
              </a:rPr>
              <a:t>Applicants who have obtained a university degree or equivalent from an ACP institution (partner or non-partner) but are not currently enrolled,</a:t>
            </a:r>
            <a:r>
              <a:rPr lang="en-US" b="1" dirty="0" smtClean="0">
                <a:latin typeface="Corbel" pitchFamily="34" charset="0"/>
              </a:rPr>
              <a:t> or</a:t>
            </a:r>
            <a:r>
              <a:rPr lang="en-US" dirty="0" smtClean="0">
                <a:latin typeface="Corbel" pitchFamily="34" charset="0"/>
              </a:rPr>
              <a:t/>
            </a:r>
            <a:br>
              <a:rPr lang="en-US" dirty="0" smtClean="0">
                <a:latin typeface="Corbel" pitchFamily="34" charset="0"/>
              </a:rPr>
            </a:br>
            <a:r>
              <a:rPr lang="en-US" dirty="0" smtClean="0">
                <a:latin typeface="Corbel" pitchFamily="34" charset="0"/>
              </a:rPr>
              <a:t> </a:t>
            </a:r>
          </a:p>
          <a:p>
            <a:r>
              <a:rPr lang="en-US" dirty="0" smtClean="0">
                <a:latin typeface="Corbel" pitchFamily="34" charset="0"/>
              </a:rPr>
              <a:t>Applicants who have a formal link with non-partner institutions of the third-countries from the eligible list of countries at the time of submitting their application</a:t>
            </a:r>
          </a:p>
          <a:p>
            <a:pPr>
              <a:buNone/>
            </a:pPr>
            <a:endParaRPr lang="en-US" dirty="0" smtClean="0">
              <a:latin typeface="Corbel" pitchFamily="34" charset="0"/>
            </a:endParaRPr>
          </a:p>
          <a:p>
            <a:pPr>
              <a:buNone/>
            </a:pPr>
            <a:r>
              <a:rPr lang="en-US" dirty="0" smtClean="0">
                <a:latin typeface="Corbel" pitchFamily="34" charset="0"/>
              </a:rPr>
              <a:t>	All applicants are advised to have the formal support of the institution (through formal letter of support) to submit the application.</a:t>
            </a:r>
            <a:endParaRPr lang="en-US" dirty="0">
              <a:latin typeface="Corbe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395536" y="476672"/>
            <a:ext cx="8229600" cy="1143000"/>
          </a:xfrm>
        </p:spPr>
        <p:txBody>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Who</a:t>
            </a:r>
            <a:r>
              <a:rPr lang="pt-PT" b="1" dirty="0" smtClean="0">
                <a:solidFill>
                  <a:schemeClr val="accent3">
                    <a:lumMod val="75000"/>
                  </a:schemeClr>
                </a:solidFill>
                <a:latin typeface="Helvetica Condensed" pitchFamily="34" charset="0"/>
                <a:ea typeface="BatangChe" pitchFamily="49" charset="-127"/>
                <a:cs typeface="Levenim MT" pitchFamily="2" charset="-79"/>
              </a:rPr>
              <a:t> can apply?</a:t>
            </a:r>
            <a:endParaRPr lang="pt-PT" dirty="0">
              <a:solidFill>
                <a:schemeClr val="accent3">
                  <a:lumMod val="75000"/>
                </a:schemeClr>
              </a:solidFill>
            </a:endParaRPr>
          </a:p>
        </p:txBody>
      </p:sp>
      <p:sp>
        <p:nvSpPr>
          <p:cNvPr id="3" name="Marcador de Posição de Conteúdo 2"/>
          <p:cNvSpPr>
            <a:spLocks noGrp="1"/>
          </p:cNvSpPr>
          <p:nvPr>
            <p:ph sz="half" idx="1"/>
          </p:nvPr>
        </p:nvSpPr>
        <p:spPr>
          <a:xfrm>
            <a:off x="457200" y="1600200"/>
            <a:ext cx="1614470" cy="4525963"/>
          </a:xfrm>
        </p:spPr>
        <p:style>
          <a:lnRef idx="3">
            <a:schemeClr val="lt1"/>
          </a:lnRef>
          <a:fillRef idx="1">
            <a:schemeClr val="accent6"/>
          </a:fillRef>
          <a:effectRef idx="1">
            <a:schemeClr val="accent6"/>
          </a:effectRef>
          <a:fontRef idx="minor">
            <a:schemeClr val="lt1"/>
          </a:fontRef>
        </p:style>
        <p:txBody>
          <a:bodyPr>
            <a:normAutofit fontScale="85000" lnSpcReduction="20000"/>
          </a:bodyPr>
          <a:lstStyle/>
          <a:p>
            <a:pPr>
              <a:buNone/>
            </a:pPr>
            <a:r>
              <a:rPr lang="pt-PT" dirty="0" smtClean="0"/>
              <a:t>	</a:t>
            </a:r>
          </a:p>
          <a:p>
            <a:pPr>
              <a:buNone/>
            </a:pPr>
            <a:endParaRPr lang="pt-PT" dirty="0">
              <a:latin typeface="Corbel" pitchFamily="34" charset="0"/>
            </a:endParaRPr>
          </a:p>
          <a:p>
            <a:pPr>
              <a:buNone/>
            </a:pPr>
            <a:endParaRPr lang="pt-PT" dirty="0" smtClean="0">
              <a:latin typeface="Corbel" pitchFamily="34" charset="0"/>
            </a:endParaRPr>
          </a:p>
          <a:p>
            <a:pPr>
              <a:buNone/>
            </a:pPr>
            <a:endParaRPr lang="pt-PT" dirty="0" smtClean="0">
              <a:latin typeface="Corbel" pitchFamily="34" charset="0"/>
            </a:endParaRPr>
          </a:p>
          <a:p>
            <a:pPr>
              <a:buNone/>
            </a:pPr>
            <a:endParaRPr lang="pt-PT" dirty="0" smtClean="0">
              <a:latin typeface="Corbel" pitchFamily="34" charset="0"/>
            </a:endParaRPr>
          </a:p>
          <a:p>
            <a:pPr>
              <a:buNone/>
            </a:pPr>
            <a:endParaRPr lang="pt-PT" dirty="0">
              <a:latin typeface="Corbel" pitchFamily="34" charset="0"/>
            </a:endParaRPr>
          </a:p>
          <a:p>
            <a:pPr>
              <a:buNone/>
            </a:pPr>
            <a:r>
              <a:rPr lang="pt-PT" dirty="0">
                <a:latin typeface="Corbel" pitchFamily="34" charset="0"/>
              </a:rPr>
              <a:t> </a:t>
            </a:r>
            <a:r>
              <a:rPr lang="pt-PT" dirty="0" smtClean="0">
                <a:latin typeface="Corbel" pitchFamily="34" charset="0"/>
              </a:rPr>
              <a:t>      </a:t>
            </a:r>
            <a:r>
              <a:rPr lang="pt-PT" dirty="0" err="1" smtClean="0">
                <a:latin typeface="Corbel" pitchFamily="34" charset="0"/>
              </a:rPr>
              <a:t>Target</a:t>
            </a:r>
            <a:r>
              <a:rPr lang="pt-PT" dirty="0" smtClean="0">
                <a:latin typeface="Corbel" pitchFamily="34" charset="0"/>
              </a:rPr>
              <a:t> </a:t>
            </a:r>
            <a:r>
              <a:rPr lang="pt-PT" dirty="0" err="1" smtClean="0">
                <a:latin typeface="Corbel" pitchFamily="34" charset="0"/>
              </a:rPr>
              <a:t>Group</a:t>
            </a:r>
            <a:r>
              <a:rPr lang="pt-PT" dirty="0" smtClean="0">
                <a:latin typeface="Corbel" pitchFamily="34" charset="0"/>
              </a:rPr>
              <a:t> III </a:t>
            </a:r>
          </a:p>
          <a:p>
            <a:pPr>
              <a:buNone/>
            </a:pPr>
            <a:endParaRPr lang="pt-PT" dirty="0" smtClean="0">
              <a:latin typeface="Corbel" pitchFamily="34" charset="0"/>
            </a:endParaRPr>
          </a:p>
          <a:p>
            <a:endParaRPr lang="pt-PT" dirty="0"/>
          </a:p>
        </p:txBody>
      </p:sp>
      <p:sp>
        <p:nvSpPr>
          <p:cNvPr id="4" name="Marcador de Posição de Conteúdo 3"/>
          <p:cNvSpPr>
            <a:spLocks noGrp="1"/>
          </p:cNvSpPr>
          <p:nvPr>
            <p:ph sz="half" idx="2"/>
          </p:nvPr>
        </p:nvSpPr>
        <p:spPr>
          <a:xfrm>
            <a:off x="2071670" y="1600200"/>
            <a:ext cx="6615130" cy="4525963"/>
          </a:xfrm>
        </p:spPr>
        <p:style>
          <a:lnRef idx="3">
            <a:schemeClr val="lt1"/>
          </a:lnRef>
          <a:fillRef idx="1">
            <a:schemeClr val="accent6"/>
          </a:fillRef>
          <a:effectRef idx="1">
            <a:schemeClr val="accent6"/>
          </a:effectRef>
          <a:fontRef idx="minor">
            <a:schemeClr val="lt1"/>
          </a:fontRef>
        </p:style>
        <p:txBody>
          <a:bodyPr>
            <a:normAutofit fontScale="85000" lnSpcReduction="20000"/>
          </a:bodyPr>
          <a:lstStyle/>
          <a:p>
            <a:r>
              <a:rPr lang="en-US" dirty="0" smtClean="0">
                <a:latin typeface="Corbel" pitchFamily="34" charset="0"/>
              </a:rPr>
              <a:t>Applicants who are nationals of one of the ACP countries and are in a particularly vulnerable situation for social and political reasons. For example: having a refugee status or asylum beneficiaries (international or according to the national legislation of one of the European recipient countries), </a:t>
            </a:r>
            <a:r>
              <a:rPr lang="en-US" b="1" dirty="0" smtClean="0">
                <a:latin typeface="Corbel" pitchFamily="34" charset="0"/>
              </a:rPr>
              <a:t>or</a:t>
            </a:r>
            <a:r>
              <a:rPr lang="en-US" dirty="0" smtClean="0">
                <a:latin typeface="Corbel" pitchFamily="34" charset="0"/>
              </a:rPr>
              <a:t/>
            </a:r>
            <a:br>
              <a:rPr lang="en-US" dirty="0" smtClean="0">
                <a:latin typeface="Corbel" pitchFamily="34" charset="0"/>
              </a:rPr>
            </a:br>
            <a:r>
              <a:rPr lang="en-US" dirty="0" smtClean="0">
                <a:latin typeface="Corbel" pitchFamily="34" charset="0"/>
              </a:rPr>
              <a:t> </a:t>
            </a:r>
          </a:p>
          <a:p>
            <a:pPr lvl="1"/>
            <a:r>
              <a:rPr lang="en-US" dirty="0" smtClean="0">
                <a:latin typeface="Corbel" pitchFamily="34" charset="0"/>
              </a:rPr>
              <a:t>It can be proved that they have been the object of unjustified expulsion from university on racial, ethnic, religious, political, gender or sexual inclination, </a:t>
            </a:r>
            <a:r>
              <a:rPr lang="en-US" b="1" dirty="0" smtClean="0">
                <a:latin typeface="Corbel" pitchFamily="34" charset="0"/>
              </a:rPr>
              <a:t>or</a:t>
            </a:r>
            <a:r>
              <a:rPr lang="en-US" dirty="0" smtClean="0">
                <a:latin typeface="Corbel" pitchFamily="34" charset="0"/>
              </a:rPr>
              <a:t/>
            </a:r>
            <a:br>
              <a:rPr lang="en-US" dirty="0" smtClean="0">
                <a:latin typeface="Corbel" pitchFamily="34" charset="0"/>
              </a:rPr>
            </a:br>
            <a:r>
              <a:rPr lang="en-US" dirty="0" smtClean="0">
                <a:latin typeface="Corbel" pitchFamily="34" charset="0"/>
              </a:rPr>
              <a:t> </a:t>
            </a:r>
          </a:p>
          <a:p>
            <a:pPr lvl="1"/>
            <a:r>
              <a:rPr lang="en-US" dirty="0" smtClean="0">
                <a:latin typeface="Corbel" pitchFamily="34" charset="0"/>
              </a:rPr>
              <a:t>They belong to an indigenous population targeted by a specific national policy or IDPs (Internally Displaced Persons)</a:t>
            </a:r>
            <a:endParaRPr lang="en-US" dirty="0">
              <a:latin typeface="Corbe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lstStyle/>
          <a:p>
            <a:r>
              <a:rPr lang="pt-PT" b="1" dirty="0" smtClean="0">
                <a:solidFill>
                  <a:schemeClr val="accent3"/>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Who</a:t>
            </a:r>
            <a:r>
              <a:rPr lang="pt-PT" b="1" dirty="0" smtClean="0">
                <a:solidFill>
                  <a:schemeClr val="accent3">
                    <a:lumMod val="75000"/>
                  </a:schemeClr>
                </a:solidFill>
                <a:latin typeface="Helvetica Condensed" pitchFamily="34" charset="0"/>
                <a:ea typeface="BatangChe" pitchFamily="49" charset="-127"/>
                <a:cs typeface="Levenim MT" pitchFamily="2" charset="-79"/>
              </a:rPr>
              <a:t> can apply?</a:t>
            </a:r>
            <a:endParaRPr lang="pt-PT" dirty="0">
              <a:solidFill>
                <a:schemeClr val="accent3">
                  <a:lumMod val="75000"/>
                </a:schemeClr>
              </a:solidFill>
            </a:endParaRPr>
          </a:p>
        </p:txBody>
      </p:sp>
      <p:sp>
        <p:nvSpPr>
          <p:cNvPr id="5" name="Marcador de Posição de Conteúdo 4"/>
          <p:cNvSpPr>
            <a:spLocks noGrp="1"/>
          </p:cNvSpPr>
          <p:nvPr>
            <p:ph idx="1"/>
          </p:nvPr>
        </p:nvSpPr>
        <p:spPr/>
        <p:txBody>
          <a:bodyPr>
            <a:normAutofit fontScale="62500" lnSpcReduction="20000"/>
          </a:bodyPr>
          <a:lstStyle/>
          <a:p>
            <a:pPr>
              <a:buNone/>
            </a:pPr>
            <a:r>
              <a:rPr lang="en-US" b="1" dirty="0" smtClean="0">
                <a:latin typeface="Corbel" pitchFamily="34" charset="0"/>
              </a:rPr>
              <a:t>Eligibility criteria for all types of mobility:</a:t>
            </a:r>
            <a:endParaRPr lang="en-US" dirty="0" smtClean="0">
              <a:latin typeface="Corbel" pitchFamily="34" charset="0"/>
            </a:endParaRPr>
          </a:p>
          <a:p>
            <a:r>
              <a:rPr lang="en-US" dirty="0" smtClean="0">
                <a:latin typeface="Corbel" pitchFamily="34" charset="0"/>
              </a:rPr>
              <a:t>Must be a national of one of the ACP countries;</a:t>
            </a:r>
            <a:br>
              <a:rPr lang="en-US" dirty="0" smtClean="0">
                <a:latin typeface="Corbel" pitchFamily="34" charset="0"/>
              </a:rPr>
            </a:br>
            <a:r>
              <a:rPr lang="en-US" dirty="0" smtClean="0">
                <a:latin typeface="Corbel" pitchFamily="34" charset="0"/>
              </a:rPr>
              <a:t> </a:t>
            </a:r>
          </a:p>
          <a:p>
            <a:r>
              <a:rPr lang="en-US" dirty="0" smtClean="0">
                <a:latin typeface="Corbel" pitchFamily="34" charset="0"/>
              </a:rPr>
              <a:t>Must have not resided nor have carried out their main activity (studies, work, etc) for more than a total of 12 months over the last five years in any of the eligible European countries at the time of submitting their application to the partnership;</a:t>
            </a:r>
            <a:br>
              <a:rPr lang="en-US" dirty="0" smtClean="0">
                <a:latin typeface="Corbel" pitchFamily="34" charset="0"/>
              </a:rPr>
            </a:br>
            <a:r>
              <a:rPr lang="en-US" dirty="0" smtClean="0">
                <a:latin typeface="Corbel" pitchFamily="34" charset="0"/>
              </a:rPr>
              <a:t> </a:t>
            </a:r>
          </a:p>
          <a:p>
            <a:r>
              <a:rPr lang="en-US" dirty="0" smtClean="0">
                <a:latin typeface="Corbel" pitchFamily="34" charset="0"/>
              </a:rPr>
              <a:t>Must have not benefited in the past from an Erasmus </a:t>
            </a:r>
            <a:r>
              <a:rPr lang="en-US" dirty="0" err="1" smtClean="0">
                <a:latin typeface="Corbel" pitchFamily="34" charset="0"/>
              </a:rPr>
              <a:t>Mundus</a:t>
            </a:r>
            <a:r>
              <a:rPr lang="en-US" dirty="0" smtClean="0">
                <a:latin typeface="Corbel" pitchFamily="34" charset="0"/>
              </a:rPr>
              <a:t> scholarship for the same type of mobility;</a:t>
            </a:r>
            <a:br>
              <a:rPr lang="en-US" dirty="0" smtClean="0">
                <a:latin typeface="Corbel" pitchFamily="34" charset="0"/>
              </a:rPr>
            </a:br>
            <a:r>
              <a:rPr lang="en-US" dirty="0" smtClean="0">
                <a:latin typeface="Corbel" pitchFamily="34" charset="0"/>
              </a:rPr>
              <a:t> </a:t>
            </a:r>
          </a:p>
          <a:p>
            <a:r>
              <a:rPr lang="en-US" dirty="0" smtClean="0">
                <a:latin typeface="Corbel" pitchFamily="34" charset="0"/>
              </a:rPr>
              <a:t>Must have sufficient knowledge of the language of the courses or of one of the languages currently spoken in the hosting countries;</a:t>
            </a:r>
            <a:br>
              <a:rPr lang="en-US" dirty="0" smtClean="0">
                <a:latin typeface="Corbel" pitchFamily="34" charset="0"/>
              </a:rPr>
            </a:br>
            <a:r>
              <a:rPr lang="en-US" dirty="0" smtClean="0">
                <a:latin typeface="Corbel" pitchFamily="34" charset="0"/>
              </a:rPr>
              <a:t> </a:t>
            </a:r>
          </a:p>
          <a:p>
            <a:r>
              <a:rPr lang="en-US" dirty="0" smtClean="0">
                <a:latin typeface="Corbel" pitchFamily="34" charset="0"/>
              </a:rPr>
              <a:t>Must respect the specific and additional criteria applicable to each type of mobility (master, doctorate, academic and administrative staff).</a:t>
            </a:r>
            <a:endParaRPr lang="en-US" dirty="0">
              <a:latin typeface="Corbe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395536" y="476672"/>
            <a:ext cx="8229600" cy="1143000"/>
          </a:xfrm>
        </p:spPr>
        <p:txBody>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Who</a:t>
            </a:r>
            <a:r>
              <a:rPr lang="pt-PT" b="1" dirty="0" smtClean="0">
                <a:solidFill>
                  <a:schemeClr val="accent3">
                    <a:lumMod val="75000"/>
                  </a:schemeClr>
                </a:solidFill>
                <a:latin typeface="Helvetica Condensed" pitchFamily="34" charset="0"/>
                <a:ea typeface="BatangChe" pitchFamily="49" charset="-127"/>
                <a:cs typeface="Levenim MT" pitchFamily="2" charset="-79"/>
              </a:rPr>
              <a:t> can apply?</a:t>
            </a:r>
            <a:endParaRPr lang="pt-PT" dirty="0">
              <a:solidFill>
                <a:schemeClr val="accent3">
                  <a:lumMod val="75000"/>
                </a:schemeClr>
              </a:solidFill>
            </a:endParaRPr>
          </a:p>
        </p:txBody>
      </p:sp>
      <p:sp>
        <p:nvSpPr>
          <p:cNvPr id="3" name="Marcador de Posição de Conteúdo 2"/>
          <p:cNvSpPr>
            <a:spLocks noGrp="1"/>
          </p:cNvSpPr>
          <p:nvPr>
            <p:ph idx="1"/>
          </p:nvPr>
        </p:nvSpPr>
        <p:spPr/>
        <p:txBody>
          <a:bodyPr>
            <a:normAutofit fontScale="62500" lnSpcReduction="20000"/>
          </a:bodyPr>
          <a:lstStyle/>
          <a:p>
            <a:pPr>
              <a:buNone/>
            </a:pPr>
            <a:r>
              <a:rPr lang="en-US" sz="3100" b="1" dirty="0" smtClean="0">
                <a:latin typeface="Corbel" pitchFamily="34" charset="0"/>
              </a:rPr>
              <a:t>Specific eligibility criteria</a:t>
            </a:r>
            <a:r>
              <a:rPr lang="en-US" sz="3100" b="1" dirty="0" smtClean="0">
                <a:latin typeface="Corbel" pitchFamily="34" charset="0"/>
              </a:rPr>
              <a:t>:</a:t>
            </a:r>
          </a:p>
          <a:p>
            <a:pPr>
              <a:buNone/>
            </a:pPr>
            <a:endParaRPr lang="pt-PT" sz="3100" b="1" dirty="0" smtClean="0">
              <a:latin typeface="Corbel" pitchFamily="34" charset="0"/>
            </a:endParaRPr>
          </a:p>
          <a:p>
            <a:r>
              <a:rPr lang="en-US" sz="2800" b="1" dirty="0" smtClean="0">
                <a:solidFill>
                  <a:schemeClr val="accent6">
                    <a:lumMod val="75000"/>
                  </a:schemeClr>
                </a:solidFill>
                <a:latin typeface="Corbel" pitchFamily="34" charset="0"/>
              </a:rPr>
              <a:t>Master mobility </a:t>
            </a:r>
            <a:r>
              <a:rPr lang="en-US" sz="3100" dirty="0" smtClean="0">
                <a:latin typeface="Corbel" pitchFamily="34" charset="0"/>
              </a:rPr>
              <a:t>(ACP countries &gt; EU</a:t>
            </a:r>
            <a:r>
              <a:rPr lang="en-US" sz="3100" dirty="0" smtClean="0">
                <a:latin typeface="Corbel" pitchFamily="34" charset="0"/>
              </a:rPr>
              <a:t>)</a:t>
            </a:r>
          </a:p>
          <a:p>
            <a:pPr>
              <a:buNone/>
            </a:pPr>
            <a:r>
              <a:rPr lang="en-US" sz="3100" dirty="0" smtClean="0">
                <a:latin typeface="Corbel" pitchFamily="34" charset="0"/>
              </a:rPr>
              <a:t>	Must be enrolled in the 1st year of a 2 year Master programme at one of the ACP Countries partner </a:t>
            </a:r>
            <a:r>
              <a:rPr lang="en-US" sz="3100" dirty="0" smtClean="0">
                <a:latin typeface="Corbel" pitchFamily="34" charset="0"/>
              </a:rPr>
              <a:t>institutions</a:t>
            </a:r>
          </a:p>
          <a:p>
            <a:pPr>
              <a:buNone/>
            </a:pPr>
            <a:endParaRPr lang="en-US" sz="3100" dirty="0" smtClean="0">
              <a:latin typeface="Corbel" pitchFamily="34" charset="0"/>
            </a:endParaRPr>
          </a:p>
          <a:p>
            <a:r>
              <a:rPr lang="en-US" sz="2800" b="1" dirty="0" smtClean="0">
                <a:solidFill>
                  <a:schemeClr val="accent6">
                    <a:lumMod val="75000"/>
                  </a:schemeClr>
                </a:solidFill>
                <a:latin typeface="Corbel" pitchFamily="34" charset="0"/>
              </a:rPr>
              <a:t>Full </a:t>
            </a:r>
            <a:r>
              <a:rPr lang="en-US" sz="2800" b="1" dirty="0" smtClean="0">
                <a:solidFill>
                  <a:schemeClr val="accent6">
                    <a:lumMod val="75000"/>
                  </a:schemeClr>
                </a:solidFill>
                <a:latin typeface="Corbel" pitchFamily="34" charset="0"/>
              </a:rPr>
              <a:t>Master</a:t>
            </a:r>
            <a:r>
              <a:rPr lang="en-US" dirty="0" smtClean="0">
                <a:latin typeface="Corbel" pitchFamily="34" charset="0"/>
              </a:rPr>
              <a:t> (ACP countries &gt; EU)</a:t>
            </a:r>
            <a:br>
              <a:rPr lang="en-US" dirty="0" smtClean="0">
                <a:latin typeface="Corbel" pitchFamily="34" charset="0"/>
              </a:rPr>
            </a:br>
            <a:r>
              <a:rPr lang="en-US" dirty="0" smtClean="0">
                <a:latin typeface="Corbel" pitchFamily="34" charset="0"/>
              </a:rPr>
              <a:t>Must have already completed their Bachelor's course on the moment of submitting the application.</a:t>
            </a:r>
            <a:br>
              <a:rPr lang="en-US" dirty="0" smtClean="0">
                <a:latin typeface="Corbel" pitchFamily="34" charset="0"/>
              </a:rPr>
            </a:br>
            <a:r>
              <a:rPr lang="en-US" dirty="0" smtClean="0">
                <a:solidFill>
                  <a:schemeClr val="accent3">
                    <a:lumMod val="75000"/>
                  </a:schemeClr>
                </a:solidFill>
                <a:latin typeface="Corbel" pitchFamily="34" charset="0"/>
              </a:rPr>
              <a:t> </a:t>
            </a:r>
          </a:p>
          <a:p>
            <a:r>
              <a:rPr lang="en-US" sz="2800" b="1" dirty="0" smtClean="0">
                <a:solidFill>
                  <a:schemeClr val="accent6">
                    <a:lumMod val="75000"/>
                  </a:schemeClr>
                </a:solidFill>
                <a:latin typeface="Corbel" pitchFamily="34" charset="0"/>
              </a:rPr>
              <a:t>Doctorate</a:t>
            </a:r>
            <a:r>
              <a:rPr lang="en-US" dirty="0" smtClean="0">
                <a:solidFill>
                  <a:schemeClr val="accent6">
                    <a:lumMod val="75000"/>
                  </a:schemeClr>
                </a:solidFill>
                <a:latin typeface="Corbel" pitchFamily="34" charset="0"/>
              </a:rPr>
              <a:t> </a:t>
            </a:r>
            <a:r>
              <a:rPr lang="en-US" dirty="0" smtClean="0">
                <a:latin typeface="Corbel" pitchFamily="34" charset="0"/>
              </a:rPr>
              <a:t>(ACP countries &gt;EU)</a:t>
            </a:r>
            <a:br>
              <a:rPr lang="en-US" dirty="0" smtClean="0">
                <a:latin typeface="Corbel" pitchFamily="34" charset="0"/>
              </a:rPr>
            </a:br>
            <a:r>
              <a:rPr lang="en-US" dirty="0" smtClean="0">
                <a:latin typeface="Corbel" pitchFamily="34" charset="0"/>
              </a:rPr>
              <a:t>Must be enrolled in a Doctorate </a:t>
            </a:r>
            <a:r>
              <a:rPr lang="en-US" dirty="0" err="1" smtClean="0">
                <a:latin typeface="Corbel" pitchFamily="34" charset="0"/>
              </a:rPr>
              <a:t>programme</a:t>
            </a:r>
            <a:r>
              <a:rPr lang="en-US" dirty="0" smtClean="0">
                <a:latin typeface="Corbel" pitchFamily="34" charset="0"/>
              </a:rPr>
              <a:t> at one of the ACP Countries partner institutions (Target Group I applicants only).</a:t>
            </a:r>
            <a:br>
              <a:rPr lang="en-US" dirty="0" smtClean="0">
                <a:latin typeface="Corbel" pitchFamily="34" charset="0"/>
              </a:rPr>
            </a:br>
            <a:r>
              <a:rPr lang="en-US" dirty="0" smtClean="0">
                <a:latin typeface="Corbel" pitchFamily="34" charset="0"/>
              </a:rPr>
              <a:t> </a:t>
            </a:r>
          </a:p>
          <a:p>
            <a:r>
              <a:rPr lang="en-US" sz="2800" b="1" dirty="0" smtClean="0">
                <a:solidFill>
                  <a:schemeClr val="accent6">
                    <a:lumMod val="75000"/>
                  </a:schemeClr>
                </a:solidFill>
                <a:latin typeface="Corbel" pitchFamily="34" charset="0"/>
              </a:rPr>
              <a:t>Academic and Administrative Staff </a:t>
            </a:r>
            <a:r>
              <a:rPr lang="en-US" dirty="0" smtClean="0">
                <a:latin typeface="Corbel" pitchFamily="34" charset="0"/>
              </a:rPr>
              <a:t>(both ways)</a:t>
            </a:r>
            <a:br>
              <a:rPr lang="en-US" dirty="0" smtClean="0">
                <a:latin typeface="Corbel" pitchFamily="34" charset="0"/>
              </a:rPr>
            </a:br>
            <a:r>
              <a:rPr lang="en-US" dirty="0" smtClean="0">
                <a:latin typeface="Corbel" pitchFamily="34" charset="0"/>
              </a:rPr>
              <a:t>Must work as a full time staff with one of the partner institutions.</a:t>
            </a:r>
            <a:endParaRPr lang="en-US" dirty="0">
              <a:latin typeface="Corbe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04664"/>
            <a:ext cx="8229600" cy="1143000"/>
          </a:xfrm>
        </p:spPr>
        <p:txBody>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Who</a:t>
            </a:r>
            <a:r>
              <a:rPr lang="pt-PT" b="1" dirty="0" smtClean="0">
                <a:solidFill>
                  <a:schemeClr val="accent3">
                    <a:lumMod val="75000"/>
                  </a:schemeClr>
                </a:solidFill>
                <a:latin typeface="Helvetica Condensed" pitchFamily="34" charset="0"/>
                <a:ea typeface="BatangChe" pitchFamily="49" charset="-127"/>
                <a:cs typeface="Levenim MT" pitchFamily="2" charset="-79"/>
              </a:rPr>
              <a:t> can apply?</a:t>
            </a:r>
            <a:endParaRPr lang="pt-PT" dirty="0">
              <a:solidFill>
                <a:schemeClr val="accent3">
                  <a:lumMod val="75000"/>
                </a:schemeClr>
              </a:solidFill>
            </a:endParaRPr>
          </a:p>
        </p:txBody>
      </p:sp>
      <p:sp>
        <p:nvSpPr>
          <p:cNvPr id="3" name="Marcador de Posição de Conteúdo 2"/>
          <p:cNvSpPr>
            <a:spLocks noGrp="1"/>
          </p:cNvSpPr>
          <p:nvPr>
            <p:ph idx="1"/>
          </p:nvPr>
        </p:nvSpPr>
        <p:spPr/>
        <p:txBody>
          <a:bodyPr>
            <a:normAutofit fontScale="92500" lnSpcReduction="20000"/>
          </a:bodyPr>
          <a:lstStyle/>
          <a:p>
            <a:pPr>
              <a:buNone/>
            </a:pPr>
            <a:r>
              <a:rPr lang="en-US" sz="2800" b="1" dirty="0" smtClean="0">
                <a:latin typeface="Corbel" pitchFamily="34" charset="0"/>
              </a:rPr>
              <a:t>Specific eligibility criteria:		</a:t>
            </a:r>
            <a:endParaRPr lang="pt-PT" sz="2800" b="1" dirty="0" smtClean="0">
              <a:latin typeface="Corbel" pitchFamily="34" charset="0"/>
            </a:endParaRPr>
          </a:p>
          <a:p>
            <a:r>
              <a:rPr lang="en-US" sz="2800" dirty="0" smtClean="0">
                <a:latin typeface="Corbel" pitchFamily="34" charset="0"/>
              </a:rPr>
              <a:t>It is noteworthy to mention that in addition to these criteria there may be other defined internally by each partner institution of the project, so it is strongly recommended that the applicants prepare their application in close contact with the contact person of their institution, so as to obtain clear information about the specific eligibility criteria established either in their home institution (if applicable) or in the Host Institution which they intend to apply to.</a:t>
            </a:r>
          </a:p>
          <a:p>
            <a:endParaRPr lang="pt-PT" sz="2600" dirty="0" smtClean="0">
              <a:latin typeface="Corbel" pitchFamily="34" charset="0"/>
            </a:endParaRPr>
          </a:p>
          <a:p>
            <a:pPr>
              <a:buNone/>
            </a:pPr>
            <a:r>
              <a:rPr lang="en-US" sz="2600" b="1" dirty="0" smtClean="0">
                <a:solidFill>
                  <a:schemeClr val="accent6"/>
                </a:solidFill>
                <a:latin typeface="Corbel" pitchFamily="34" charset="0"/>
              </a:rPr>
              <a:t>	</a:t>
            </a:r>
            <a:r>
              <a:rPr lang="en-US" sz="2600" b="1" dirty="0" smtClean="0">
                <a:solidFill>
                  <a:schemeClr val="accent6">
                    <a:lumMod val="75000"/>
                  </a:schemeClr>
                </a:solidFill>
                <a:latin typeface="Corbel" pitchFamily="34" charset="0"/>
              </a:rPr>
              <a:t>Attention! There may exist other criteria depending on the Origin and Host Universities.</a:t>
            </a:r>
            <a:endParaRPr lang="pt-PT" sz="2600" b="1" dirty="0">
              <a:solidFill>
                <a:schemeClr val="accent6">
                  <a:lumMod val="75000"/>
                </a:schemeClr>
              </a:solidFill>
              <a:latin typeface="Corbe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620688"/>
            <a:ext cx="8229600" cy="1143000"/>
          </a:xfrm>
        </p:spPr>
        <p:txBody>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Eligible</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study</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fields</a:t>
            </a:r>
            <a:endParaRPr lang="pt-PT" dirty="0">
              <a:solidFill>
                <a:schemeClr val="accent3">
                  <a:lumMod val="75000"/>
                </a:schemeClr>
              </a:solidFill>
            </a:endParaRPr>
          </a:p>
        </p:txBody>
      </p:sp>
      <p:graphicFrame>
        <p:nvGraphicFramePr>
          <p:cNvPr id="5" name="Marcador de Posição de Conteúdo 4"/>
          <p:cNvGraphicFramePr>
            <a:graphicFrameLocks noGrp="1"/>
          </p:cNvGraphicFramePr>
          <p:nvPr>
            <p:ph idx="1"/>
          </p:nvPr>
        </p:nvGraphicFramePr>
        <p:xfrm>
          <a:off x="467544" y="2060848"/>
          <a:ext cx="8229600" cy="4043680"/>
        </p:xfrm>
        <a:graphic>
          <a:graphicData uri="http://schemas.openxmlformats.org/drawingml/2006/table">
            <a:tbl>
              <a:tblPr firstRow="1" bandRow="1">
                <a:tableStyleId>{16D9F66E-5EB9-4882-86FB-DCBF35E3C3E4}</a:tableStyleId>
              </a:tblPr>
              <a:tblGrid>
                <a:gridCol w="685776"/>
                <a:gridCol w="3429024"/>
                <a:gridCol w="714380"/>
                <a:gridCol w="3400420"/>
              </a:tblGrid>
              <a:tr h="370840">
                <a:tc>
                  <a:txBody>
                    <a:bodyPr/>
                    <a:lstStyle/>
                    <a:p>
                      <a:r>
                        <a:rPr lang="pt-PT" b="0" dirty="0" smtClean="0">
                          <a:latin typeface="Corbel" pitchFamily="34" charset="0"/>
                        </a:rPr>
                        <a:t>1</a:t>
                      </a:r>
                      <a:endParaRPr lang="pt-PT" b="0" dirty="0">
                        <a:latin typeface="Corbel" pitchFamily="34" charset="0"/>
                      </a:endParaRPr>
                    </a:p>
                  </a:txBody>
                  <a:tcPr/>
                </a:tc>
                <a:tc>
                  <a:txBody>
                    <a:bodyPr/>
                    <a:lstStyle/>
                    <a:p>
                      <a:r>
                        <a:rPr lang="en-US" b="0" dirty="0" smtClean="0">
                          <a:latin typeface="Corbel" pitchFamily="34" charset="0"/>
                        </a:rPr>
                        <a:t>Agriculture Sciences</a:t>
                      </a:r>
                      <a:endParaRPr lang="pt-PT" b="0" dirty="0">
                        <a:latin typeface="Corbel" pitchFamily="34" charset="0"/>
                      </a:endParaRPr>
                    </a:p>
                  </a:txBody>
                  <a:tcPr/>
                </a:tc>
                <a:tc>
                  <a:txBody>
                    <a:bodyPr/>
                    <a:lstStyle/>
                    <a:p>
                      <a:r>
                        <a:rPr lang="pt-PT" b="0" dirty="0" smtClean="0">
                          <a:latin typeface="Corbel" pitchFamily="34" charset="0"/>
                        </a:rPr>
                        <a:t>9</a:t>
                      </a:r>
                      <a:endParaRPr lang="pt-PT" b="0" dirty="0">
                        <a:latin typeface="Corbel" pitchFamily="34" charset="0"/>
                      </a:endParaRPr>
                    </a:p>
                  </a:txBody>
                  <a:tcPr/>
                </a:tc>
                <a:tc>
                  <a:txBody>
                    <a:bodyPr/>
                    <a:lstStyle/>
                    <a:p>
                      <a:r>
                        <a:rPr lang="en-US" b="0" dirty="0" smtClean="0">
                          <a:latin typeface="Corbel" pitchFamily="34" charset="0"/>
                        </a:rPr>
                        <a:t>Languages and Philological Sciences</a:t>
                      </a:r>
                      <a:endParaRPr lang="pt-PT" b="0" dirty="0">
                        <a:latin typeface="Corbel" pitchFamily="34" charset="0"/>
                      </a:endParaRPr>
                    </a:p>
                  </a:txBody>
                  <a:tcPr/>
                </a:tc>
              </a:tr>
              <a:tr h="370840">
                <a:tc>
                  <a:txBody>
                    <a:bodyPr/>
                    <a:lstStyle/>
                    <a:p>
                      <a:r>
                        <a:rPr lang="pt-PT" b="0" dirty="0" smtClean="0">
                          <a:latin typeface="Corbel" pitchFamily="34" charset="0"/>
                        </a:rPr>
                        <a:t>2</a:t>
                      </a:r>
                      <a:endParaRPr lang="pt-PT" b="0" dirty="0">
                        <a:latin typeface="Corbel" pitchFamily="34" charset="0"/>
                      </a:endParaRPr>
                    </a:p>
                  </a:txBody>
                  <a:tcPr/>
                </a:tc>
                <a:tc>
                  <a:txBody>
                    <a:bodyPr/>
                    <a:lstStyle/>
                    <a:p>
                      <a:r>
                        <a:rPr lang="en-US" b="0" dirty="0" smtClean="0">
                          <a:latin typeface="Corbel" pitchFamily="34" charset="0"/>
                        </a:rPr>
                        <a:t>Architecture, Urban and Regional Planning</a:t>
                      </a:r>
                      <a:endParaRPr lang="pt-PT" b="0" dirty="0">
                        <a:latin typeface="Corbel" pitchFamily="34" charset="0"/>
                      </a:endParaRPr>
                    </a:p>
                  </a:txBody>
                  <a:tcPr/>
                </a:tc>
                <a:tc>
                  <a:txBody>
                    <a:bodyPr/>
                    <a:lstStyle/>
                    <a:p>
                      <a:r>
                        <a:rPr lang="pt-PT" b="0" dirty="0" smtClean="0">
                          <a:latin typeface="Corbel" pitchFamily="34" charset="0"/>
                        </a:rPr>
                        <a:t>10</a:t>
                      </a:r>
                      <a:endParaRPr lang="pt-PT" b="0" dirty="0">
                        <a:latin typeface="Corbel" pitchFamily="34" charset="0"/>
                      </a:endParaRPr>
                    </a:p>
                  </a:txBody>
                  <a:tcPr/>
                </a:tc>
                <a:tc>
                  <a:txBody>
                    <a:bodyPr/>
                    <a:lstStyle/>
                    <a:p>
                      <a:r>
                        <a:rPr lang="en-US" b="0" dirty="0" smtClean="0">
                          <a:latin typeface="Corbel" pitchFamily="34" charset="0"/>
                        </a:rPr>
                        <a:t>Law</a:t>
                      </a:r>
                      <a:endParaRPr lang="pt-PT" b="0" dirty="0">
                        <a:latin typeface="Corbel" pitchFamily="34" charset="0"/>
                      </a:endParaRPr>
                    </a:p>
                  </a:txBody>
                  <a:tcPr/>
                </a:tc>
              </a:tr>
              <a:tr h="370840">
                <a:tc>
                  <a:txBody>
                    <a:bodyPr/>
                    <a:lstStyle/>
                    <a:p>
                      <a:r>
                        <a:rPr lang="pt-PT" b="0" dirty="0" smtClean="0">
                          <a:latin typeface="Corbel" pitchFamily="34" charset="0"/>
                        </a:rPr>
                        <a:t>3</a:t>
                      </a:r>
                      <a:endParaRPr lang="pt-PT" b="0" dirty="0">
                        <a:latin typeface="Corbel" pitchFamily="34" charset="0"/>
                      </a:endParaRPr>
                    </a:p>
                  </a:txBody>
                  <a:tcPr/>
                </a:tc>
                <a:tc>
                  <a:txBody>
                    <a:bodyPr/>
                    <a:lstStyle/>
                    <a:p>
                      <a:r>
                        <a:rPr lang="en-US" b="0" dirty="0" smtClean="0">
                          <a:latin typeface="Corbel" pitchFamily="34" charset="0"/>
                        </a:rPr>
                        <a:t>Art and Design</a:t>
                      </a:r>
                      <a:endParaRPr lang="pt-PT" b="0" dirty="0">
                        <a:latin typeface="Corbel" pitchFamily="34" charset="0"/>
                      </a:endParaRPr>
                    </a:p>
                  </a:txBody>
                  <a:tcPr/>
                </a:tc>
                <a:tc>
                  <a:txBody>
                    <a:bodyPr/>
                    <a:lstStyle/>
                    <a:p>
                      <a:r>
                        <a:rPr lang="pt-PT" b="0" dirty="0" smtClean="0">
                          <a:latin typeface="Corbel" pitchFamily="34" charset="0"/>
                        </a:rPr>
                        <a:t>11</a:t>
                      </a:r>
                      <a:endParaRPr lang="pt-PT" b="0" dirty="0">
                        <a:latin typeface="Corbel" pitchFamily="34" charset="0"/>
                      </a:endParaRPr>
                    </a:p>
                  </a:txBody>
                  <a:tcPr/>
                </a:tc>
                <a:tc>
                  <a:txBody>
                    <a:bodyPr/>
                    <a:lstStyle/>
                    <a:p>
                      <a:r>
                        <a:rPr lang="en-US" b="0" dirty="0" smtClean="0">
                          <a:latin typeface="Corbel" pitchFamily="34" charset="0"/>
                        </a:rPr>
                        <a:t>Mathematics, Informatics</a:t>
                      </a:r>
                      <a:endParaRPr lang="pt-PT" b="0" dirty="0">
                        <a:latin typeface="Corbel" pitchFamily="34" charset="0"/>
                      </a:endParaRPr>
                    </a:p>
                  </a:txBody>
                  <a:tcPr/>
                </a:tc>
              </a:tr>
              <a:tr h="370840">
                <a:tc>
                  <a:txBody>
                    <a:bodyPr/>
                    <a:lstStyle/>
                    <a:p>
                      <a:r>
                        <a:rPr lang="pt-PT" b="0" dirty="0" smtClean="0">
                          <a:latin typeface="Corbel" pitchFamily="34" charset="0"/>
                        </a:rPr>
                        <a:t>4</a:t>
                      </a:r>
                      <a:endParaRPr lang="pt-PT" b="0" dirty="0">
                        <a:latin typeface="Corbel" pitchFamily="34" charset="0"/>
                      </a:endParaRPr>
                    </a:p>
                  </a:txBody>
                  <a:tcPr/>
                </a:tc>
                <a:tc>
                  <a:txBody>
                    <a:bodyPr/>
                    <a:lstStyle/>
                    <a:p>
                      <a:r>
                        <a:rPr lang="en-US" b="0" dirty="0" smtClean="0">
                          <a:latin typeface="Corbel" pitchFamily="34" charset="0"/>
                        </a:rPr>
                        <a:t>Business Studies, Management Science</a:t>
                      </a:r>
                      <a:endParaRPr lang="pt-PT" b="0" dirty="0">
                        <a:latin typeface="Corbel" pitchFamily="34" charset="0"/>
                      </a:endParaRPr>
                    </a:p>
                  </a:txBody>
                  <a:tcPr/>
                </a:tc>
                <a:tc>
                  <a:txBody>
                    <a:bodyPr/>
                    <a:lstStyle/>
                    <a:p>
                      <a:r>
                        <a:rPr lang="pt-PT" b="0" dirty="0" smtClean="0">
                          <a:latin typeface="Corbel" pitchFamily="34" charset="0"/>
                        </a:rPr>
                        <a:t>12</a:t>
                      </a:r>
                      <a:endParaRPr lang="pt-PT" b="0" dirty="0">
                        <a:latin typeface="Corbel" pitchFamily="34" charset="0"/>
                      </a:endParaRPr>
                    </a:p>
                  </a:txBody>
                  <a:tcPr/>
                </a:tc>
                <a:tc>
                  <a:txBody>
                    <a:bodyPr/>
                    <a:lstStyle/>
                    <a:p>
                      <a:r>
                        <a:rPr lang="en-US" b="0" dirty="0" smtClean="0">
                          <a:latin typeface="Corbel" pitchFamily="34" charset="0"/>
                        </a:rPr>
                        <a:t>Medical Sciences</a:t>
                      </a:r>
                      <a:endParaRPr lang="pt-PT" b="0" dirty="0">
                        <a:latin typeface="Corbel" pitchFamily="34" charset="0"/>
                      </a:endParaRPr>
                    </a:p>
                  </a:txBody>
                  <a:tcPr/>
                </a:tc>
              </a:tr>
              <a:tr h="370840">
                <a:tc>
                  <a:txBody>
                    <a:bodyPr/>
                    <a:lstStyle/>
                    <a:p>
                      <a:r>
                        <a:rPr lang="pt-PT" b="0" dirty="0" smtClean="0">
                          <a:latin typeface="Corbel" pitchFamily="34" charset="0"/>
                        </a:rPr>
                        <a:t>5</a:t>
                      </a:r>
                      <a:endParaRPr lang="pt-PT" b="0" dirty="0">
                        <a:latin typeface="Corbel" pitchFamily="34" charset="0"/>
                      </a:endParaRPr>
                    </a:p>
                  </a:txBody>
                  <a:tcPr/>
                </a:tc>
                <a:tc>
                  <a:txBody>
                    <a:bodyPr/>
                    <a:lstStyle/>
                    <a:p>
                      <a:r>
                        <a:rPr lang="en-US" b="0" dirty="0" smtClean="0">
                          <a:latin typeface="Corbel" pitchFamily="34" charset="0"/>
                        </a:rPr>
                        <a:t>Education, Teacher Training</a:t>
                      </a:r>
                      <a:endParaRPr lang="pt-PT" b="0" dirty="0">
                        <a:latin typeface="Corbel" pitchFamily="34" charset="0"/>
                      </a:endParaRPr>
                    </a:p>
                  </a:txBody>
                  <a:tcPr/>
                </a:tc>
                <a:tc>
                  <a:txBody>
                    <a:bodyPr/>
                    <a:lstStyle/>
                    <a:p>
                      <a:r>
                        <a:rPr lang="pt-PT" b="0" dirty="0" smtClean="0">
                          <a:latin typeface="Corbel" pitchFamily="34" charset="0"/>
                        </a:rPr>
                        <a:t>13</a:t>
                      </a:r>
                      <a:endParaRPr lang="pt-PT" b="0" dirty="0">
                        <a:latin typeface="Corbel" pitchFamily="34" charset="0"/>
                      </a:endParaRPr>
                    </a:p>
                  </a:txBody>
                  <a:tcPr/>
                </a:tc>
                <a:tc>
                  <a:txBody>
                    <a:bodyPr/>
                    <a:lstStyle/>
                    <a:p>
                      <a:r>
                        <a:rPr lang="en-US" b="0" dirty="0" smtClean="0">
                          <a:latin typeface="Corbel" pitchFamily="34" charset="0"/>
                        </a:rPr>
                        <a:t>Natural Sciences</a:t>
                      </a:r>
                      <a:endParaRPr lang="pt-PT" b="0" dirty="0">
                        <a:latin typeface="Corbel" pitchFamily="34" charset="0"/>
                      </a:endParaRPr>
                    </a:p>
                  </a:txBody>
                  <a:tcPr/>
                </a:tc>
              </a:tr>
              <a:tr h="370840">
                <a:tc>
                  <a:txBody>
                    <a:bodyPr/>
                    <a:lstStyle/>
                    <a:p>
                      <a:r>
                        <a:rPr lang="pt-PT" b="0" dirty="0" smtClean="0">
                          <a:latin typeface="Corbel" pitchFamily="34" charset="0"/>
                        </a:rPr>
                        <a:t>6</a:t>
                      </a:r>
                      <a:endParaRPr lang="pt-PT" b="0" dirty="0">
                        <a:latin typeface="Corbel" pitchFamily="34" charset="0"/>
                      </a:endParaRPr>
                    </a:p>
                  </a:txBody>
                  <a:tcPr/>
                </a:tc>
                <a:tc>
                  <a:txBody>
                    <a:bodyPr/>
                    <a:lstStyle/>
                    <a:p>
                      <a:r>
                        <a:rPr lang="pt-PT" b="0" dirty="0" smtClean="0">
                          <a:latin typeface="Corbel" pitchFamily="34" charset="0"/>
                        </a:rPr>
                        <a:t>E</a:t>
                      </a:r>
                      <a:r>
                        <a:rPr lang="en-US" b="0" dirty="0" err="1" smtClean="0">
                          <a:latin typeface="Corbel" pitchFamily="34" charset="0"/>
                        </a:rPr>
                        <a:t>ngineering</a:t>
                      </a:r>
                      <a:r>
                        <a:rPr lang="en-US" b="0" dirty="0" smtClean="0">
                          <a:latin typeface="Corbel" pitchFamily="34" charset="0"/>
                        </a:rPr>
                        <a:t>, Technology</a:t>
                      </a:r>
                      <a:endParaRPr lang="pt-PT" b="0" dirty="0">
                        <a:latin typeface="Corbel" pitchFamily="34" charset="0"/>
                      </a:endParaRPr>
                    </a:p>
                  </a:txBody>
                  <a:tcPr/>
                </a:tc>
                <a:tc>
                  <a:txBody>
                    <a:bodyPr/>
                    <a:lstStyle/>
                    <a:p>
                      <a:r>
                        <a:rPr lang="pt-PT" b="0" dirty="0" smtClean="0">
                          <a:latin typeface="Corbel" pitchFamily="34" charset="0"/>
                        </a:rPr>
                        <a:t>14</a:t>
                      </a:r>
                      <a:endParaRPr lang="pt-PT" b="0" dirty="0">
                        <a:latin typeface="Corbel" pitchFamily="34" charset="0"/>
                      </a:endParaRPr>
                    </a:p>
                  </a:txBody>
                  <a:tcPr/>
                </a:tc>
                <a:tc>
                  <a:txBody>
                    <a:bodyPr/>
                    <a:lstStyle/>
                    <a:p>
                      <a:r>
                        <a:rPr lang="en-US" b="0" dirty="0" smtClean="0">
                          <a:latin typeface="Corbel" pitchFamily="34" charset="0"/>
                        </a:rPr>
                        <a:t>Social Sciences</a:t>
                      </a:r>
                      <a:endParaRPr lang="pt-PT" b="0" dirty="0">
                        <a:latin typeface="Corbel" pitchFamily="34" charset="0"/>
                      </a:endParaRPr>
                    </a:p>
                  </a:txBody>
                  <a:tcPr/>
                </a:tc>
              </a:tr>
              <a:tr h="370840">
                <a:tc>
                  <a:txBody>
                    <a:bodyPr/>
                    <a:lstStyle/>
                    <a:p>
                      <a:r>
                        <a:rPr lang="pt-PT" b="0" dirty="0" smtClean="0">
                          <a:latin typeface="Corbel" pitchFamily="34" charset="0"/>
                        </a:rPr>
                        <a:t>7</a:t>
                      </a:r>
                      <a:endParaRPr lang="pt-PT" b="0" dirty="0">
                        <a:latin typeface="Corbel" pitchFamily="34" charset="0"/>
                      </a:endParaRPr>
                    </a:p>
                  </a:txBody>
                  <a:tcPr/>
                </a:tc>
                <a:tc>
                  <a:txBody>
                    <a:bodyPr/>
                    <a:lstStyle/>
                    <a:p>
                      <a:r>
                        <a:rPr lang="en-US" b="0" dirty="0" smtClean="0">
                          <a:latin typeface="Corbel" pitchFamily="34" charset="0"/>
                        </a:rPr>
                        <a:t>Geography, Geology</a:t>
                      </a:r>
                      <a:endParaRPr lang="pt-PT" b="0" dirty="0">
                        <a:latin typeface="Corbel" pitchFamily="34" charset="0"/>
                      </a:endParaRPr>
                    </a:p>
                  </a:txBody>
                  <a:tcPr/>
                </a:tc>
                <a:tc>
                  <a:txBody>
                    <a:bodyPr/>
                    <a:lstStyle/>
                    <a:p>
                      <a:r>
                        <a:rPr lang="pt-PT" b="0" dirty="0" smtClean="0">
                          <a:latin typeface="Corbel" pitchFamily="34" charset="0"/>
                        </a:rPr>
                        <a:t>15</a:t>
                      </a:r>
                      <a:endParaRPr lang="pt-PT" b="0" dirty="0">
                        <a:latin typeface="Corbel" pitchFamily="34" charset="0"/>
                      </a:endParaRPr>
                    </a:p>
                  </a:txBody>
                  <a:tcPr/>
                </a:tc>
                <a:tc>
                  <a:txBody>
                    <a:bodyPr/>
                    <a:lstStyle/>
                    <a:p>
                      <a:r>
                        <a:rPr lang="en-US" b="0" dirty="0" smtClean="0">
                          <a:latin typeface="Corbel" pitchFamily="34" charset="0"/>
                        </a:rPr>
                        <a:t>Communication and Information Sciences</a:t>
                      </a:r>
                      <a:endParaRPr lang="pt-PT" b="0" dirty="0">
                        <a:latin typeface="Corbel" pitchFamily="34" charset="0"/>
                      </a:endParaRPr>
                    </a:p>
                  </a:txBody>
                  <a:tcPr/>
                </a:tc>
              </a:tr>
              <a:tr h="370840">
                <a:tc>
                  <a:txBody>
                    <a:bodyPr/>
                    <a:lstStyle/>
                    <a:p>
                      <a:r>
                        <a:rPr lang="pt-PT" b="0" dirty="0" smtClean="0">
                          <a:latin typeface="Corbel" pitchFamily="34" charset="0"/>
                        </a:rPr>
                        <a:t>8</a:t>
                      </a:r>
                      <a:endParaRPr lang="pt-PT" b="0" dirty="0">
                        <a:latin typeface="Corbel" pitchFamily="34" charset="0"/>
                      </a:endParaRPr>
                    </a:p>
                  </a:txBody>
                  <a:tcPr/>
                </a:tc>
                <a:tc>
                  <a:txBody>
                    <a:bodyPr/>
                    <a:lstStyle/>
                    <a:p>
                      <a:r>
                        <a:rPr lang="en-US" b="0" dirty="0" smtClean="0">
                          <a:latin typeface="Corbel" pitchFamily="34" charset="0"/>
                        </a:rPr>
                        <a:t>Humanities</a:t>
                      </a:r>
                      <a:endParaRPr lang="pt-PT" b="0" dirty="0">
                        <a:latin typeface="Corbel" pitchFamily="34" charset="0"/>
                      </a:endParaRPr>
                    </a:p>
                  </a:txBody>
                  <a:tcPr/>
                </a:tc>
                <a:tc>
                  <a:txBody>
                    <a:bodyPr/>
                    <a:lstStyle/>
                    <a:p>
                      <a:r>
                        <a:rPr lang="pt-PT" b="0" dirty="0" smtClean="0">
                          <a:latin typeface="Corbel" pitchFamily="34" charset="0"/>
                        </a:rPr>
                        <a:t>16</a:t>
                      </a:r>
                      <a:endParaRPr lang="pt-PT" b="0" dirty="0">
                        <a:latin typeface="Corbel" pitchFamily="34" charset="0"/>
                      </a:endParaRPr>
                    </a:p>
                  </a:txBody>
                  <a:tcPr/>
                </a:tc>
                <a:tc>
                  <a:txBody>
                    <a:bodyPr/>
                    <a:lstStyle/>
                    <a:p>
                      <a:r>
                        <a:rPr lang="en-US" b="0" dirty="0" smtClean="0">
                          <a:latin typeface="Corbel" pitchFamily="34" charset="0"/>
                        </a:rPr>
                        <a:t>Other Areas of Study</a:t>
                      </a:r>
                      <a:endParaRPr lang="pt-PT" b="0" dirty="0">
                        <a:latin typeface="Corbe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cstate="print"/>
          <a:srcRect l="27562" t="17500" r="28338" b="28601"/>
          <a:stretch>
            <a:fillRect/>
          </a:stretch>
        </p:blipFill>
        <p:spPr bwMode="auto">
          <a:xfrm>
            <a:off x="539552" y="1313384"/>
            <a:ext cx="8064896"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692696"/>
            <a:ext cx="8229600" cy="1143000"/>
          </a:xfrm>
        </p:spPr>
        <p:txBody>
          <a:bodyPr>
            <a:normAutofit/>
          </a:bodyPr>
          <a:lstStyle/>
          <a:p>
            <a:r>
              <a:rPr lang="pt-PT" sz="4000" b="1" dirty="0" smtClean="0">
                <a:solidFill>
                  <a:schemeClr val="accent3">
                    <a:lumMod val="75000"/>
                  </a:schemeClr>
                </a:solidFill>
                <a:latin typeface="Helvetica Condensed" pitchFamily="34" charset="0"/>
                <a:ea typeface="BatangChe" pitchFamily="49" charset="-127"/>
                <a:cs typeface="Levenim MT" pitchFamily="2" charset="-79"/>
              </a:rPr>
              <a:t>The Erasmus Mundus Programme</a:t>
            </a:r>
            <a:endParaRPr lang="pt-PT" sz="4000"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a:xfrm>
            <a:off x="500034" y="1643050"/>
            <a:ext cx="8229600" cy="4525963"/>
          </a:xfrm>
        </p:spPr>
        <p:txBody>
          <a:bodyPr>
            <a:normAutofit fontScale="77500" lnSpcReduction="20000"/>
          </a:bodyPr>
          <a:lstStyle/>
          <a:p>
            <a:pPr algn="just">
              <a:lnSpc>
                <a:spcPct val="160000"/>
              </a:lnSpc>
              <a:buNone/>
            </a:pPr>
            <a:r>
              <a:rPr lang="en-US" dirty="0" smtClean="0">
                <a:latin typeface="Corbel" pitchFamily="34" charset="0"/>
              </a:rPr>
              <a:t>	</a:t>
            </a:r>
            <a:r>
              <a:rPr lang="en-US" sz="3100" dirty="0" smtClean="0">
                <a:latin typeface="Corbel" pitchFamily="34" charset="0"/>
              </a:rPr>
              <a:t>The Erasmus </a:t>
            </a:r>
            <a:r>
              <a:rPr lang="en-US" sz="3100" dirty="0" err="1" smtClean="0">
                <a:latin typeface="Corbel" pitchFamily="34" charset="0"/>
              </a:rPr>
              <a:t>Mundus</a:t>
            </a:r>
            <a:r>
              <a:rPr lang="en-US" sz="3100" dirty="0" smtClean="0">
                <a:latin typeface="Corbel" pitchFamily="34" charset="0"/>
              </a:rPr>
              <a:t> 2009-2013 </a:t>
            </a:r>
            <a:r>
              <a:rPr lang="en-US" sz="3100" dirty="0" err="1" smtClean="0">
                <a:latin typeface="Corbel" pitchFamily="34" charset="0"/>
              </a:rPr>
              <a:t>Programme</a:t>
            </a:r>
            <a:r>
              <a:rPr lang="en-US" sz="3100" dirty="0" smtClean="0">
                <a:latin typeface="Corbel" pitchFamily="34" charset="0"/>
              </a:rPr>
              <a:t> is a cooperation and mobility </a:t>
            </a:r>
            <a:r>
              <a:rPr lang="en-US" sz="3100" dirty="0" err="1" smtClean="0">
                <a:latin typeface="Corbel" pitchFamily="34" charset="0"/>
              </a:rPr>
              <a:t>programme</a:t>
            </a:r>
            <a:r>
              <a:rPr lang="en-US" sz="3100" dirty="0" smtClean="0">
                <a:latin typeface="Corbel" pitchFamily="34" charset="0"/>
              </a:rPr>
              <a:t> in the area of Higher Education, implemented by the Education, Audiovisual and Culture Executive Agency (EACEA). In case of the Erasmus </a:t>
            </a:r>
            <a:r>
              <a:rPr lang="en-US" sz="3100" dirty="0" err="1" smtClean="0">
                <a:latin typeface="Corbel" pitchFamily="34" charset="0"/>
              </a:rPr>
              <a:t>Mundus</a:t>
            </a:r>
            <a:r>
              <a:rPr lang="en-US" sz="3100" dirty="0" smtClean="0">
                <a:latin typeface="Corbel" pitchFamily="34" charset="0"/>
              </a:rPr>
              <a:t> Action 2 – Strand 1 (EMA2 – STRAND 1), under which the ANGLE Project is being developed, the management is carried out under the supervision of the Directorate General </a:t>
            </a:r>
            <a:r>
              <a:rPr lang="en-US" sz="3100" dirty="0" err="1" smtClean="0">
                <a:latin typeface="Corbel" pitchFamily="34" charset="0"/>
              </a:rPr>
              <a:t>EuropeAid</a:t>
            </a:r>
            <a:r>
              <a:rPr lang="en-US" sz="3100" dirty="0" smtClean="0">
                <a:latin typeface="Corbel" pitchFamily="34" charset="0"/>
              </a:rPr>
              <a:t> (DG </a:t>
            </a:r>
            <a:r>
              <a:rPr lang="en-US" sz="3100" dirty="0" err="1" smtClean="0">
                <a:latin typeface="Corbel" pitchFamily="34" charset="0"/>
              </a:rPr>
              <a:t>Aidco</a:t>
            </a:r>
            <a:r>
              <a:rPr lang="en-US" sz="3100" dirty="0" smtClean="0">
                <a:latin typeface="Corbel" pitchFamily="34" charset="0"/>
              </a:rPr>
              <a:t>).</a:t>
            </a:r>
            <a:endParaRPr lang="pt-P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5" name="CaixaDeTexto 4"/>
          <p:cNvSpPr txBox="1"/>
          <p:nvPr/>
        </p:nvSpPr>
        <p:spPr>
          <a:xfrm>
            <a:off x="971600" y="1340768"/>
            <a:ext cx="735811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PT" dirty="0" err="1" smtClean="0"/>
              <a:t>Monthly</a:t>
            </a:r>
            <a:r>
              <a:rPr lang="pt-PT" dirty="0" smtClean="0"/>
              <a:t> </a:t>
            </a:r>
            <a:r>
              <a:rPr lang="pt-PT" dirty="0" err="1" smtClean="0"/>
              <a:t>scholarship</a:t>
            </a:r>
            <a:endParaRPr lang="pt-PT" dirty="0"/>
          </a:p>
        </p:txBody>
      </p:sp>
      <p:sp>
        <p:nvSpPr>
          <p:cNvPr id="7" name="CaixaDeTexto 6"/>
          <p:cNvSpPr txBox="1"/>
          <p:nvPr/>
        </p:nvSpPr>
        <p:spPr>
          <a:xfrm>
            <a:off x="971600" y="4077072"/>
            <a:ext cx="735811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PT" dirty="0" smtClean="0"/>
              <a:t>Journey – round trip</a:t>
            </a:r>
            <a:endParaRPr lang="pt-PT" dirty="0"/>
          </a:p>
        </p:txBody>
      </p:sp>
      <p:sp>
        <p:nvSpPr>
          <p:cNvPr id="8" name="CaixaDeTexto 7"/>
          <p:cNvSpPr txBox="1"/>
          <p:nvPr/>
        </p:nvSpPr>
        <p:spPr>
          <a:xfrm>
            <a:off x="1043608" y="4509120"/>
            <a:ext cx="6929486" cy="369332"/>
          </a:xfrm>
          <a:prstGeom prst="rect">
            <a:avLst/>
          </a:prstGeom>
          <a:noFill/>
        </p:spPr>
        <p:txBody>
          <a:bodyPr wrap="square" rtlCol="0">
            <a:spAutoFit/>
          </a:bodyPr>
          <a:lstStyle/>
          <a:p>
            <a:pPr>
              <a:buFont typeface="Arial" pitchFamily="34" charset="0"/>
              <a:buChar char="•"/>
            </a:pPr>
            <a:r>
              <a:rPr lang="en-US" dirty="0" smtClean="0"/>
              <a:t>Purchased directly by the coordinating institution.</a:t>
            </a:r>
            <a:endParaRPr lang="pt-PT" dirty="0">
              <a:latin typeface="Corbel" pitchFamily="34" charset="0"/>
            </a:endParaRPr>
          </a:p>
        </p:txBody>
      </p:sp>
      <p:sp>
        <p:nvSpPr>
          <p:cNvPr id="9" name="CaixaDeTexto 8"/>
          <p:cNvSpPr txBox="1"/>
          <p:nvPr/>
        </p:nvSpPr>
        <p:spPr>
          <a:xfrm>
            <a:off x="971600" y="5013176"/>
            <a:ext cx="735811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PT" dirty="0" smtClean="0"/>
              <a:t>Health insurance, accidents and journey. </a:t>
            </a:r>
            <a:endParaRPr lang="pt-PT" dirty="0"/>
          </a:p>
        </p:txBody>
      </p:sp>
      <p:sp>
        <p:nvSpPr>
          <p:cNvPr id="10" name="CaixaDeTexto 9"/>
          <p:cNvSpPr txBox="1"/>
          <p:nvPr/>
        </p:nvSpPr>
        <p:spPr>
          <a:xfrm>
            <a:off x="1043608" y="5373216"/>
            <a:ext cx="6929486" cy="369332"/>
          </a:xfrm>
          <a:prstGeom prst="rect">
            <a:avLst/>
          </a:prstGeom>
          <a:noFill/>
        </p:spPr>
        <p:txBody>
          <a:bodyPr wrap="square" rtlCol="0">
            <a:spAutoFit/>
          </a:bodyPr>
          <a:lstStyle/>
          <a:p>
            <a:pPr>
              <a:buFont typeface="Arial" pitchFamily="34" charset="0"/>
              <a:buChar char="•"/>
            </a:pPr>
            <a:r>
              <a:rPr lang="en-US" dirty="0" smtClean="0"/>
              <a:t>Purchased directly by the coordinating institution.</a:t>
            </a:r>
            <a:endParaRPr lang="pt-PT" dirty="0">
              <a:latin typeface="Corbel" pitchFamily="34" charset="0"/>
            </a:endParaRPr>
          </a:p>
        </p:txBody>
      </p:sp>
      <p:sp>
        <p:nvSpPr>
          <p:cNvPr id="11" name="Título 1"/>
          <p:cNvSpPr txBox="1">
            <a:spLocks/>
          </p:cNvSpPr>
          <p:nvPr/>
        </p:nvSpPr>
        <p:spPr>
          <a:xfrm>
            <a:off x="683568" y="62068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4400" b="1" i="0" u="none" strike="noStrike" kern="1200" cap="none" spc="0" normalizeH="0" baseline="0" noProof="0" dirty="0" err="1" smtClean="0">
                <a:ln>
                  <a:noFill/>
                </a:ln>
                <a:solidFill>
                  <a:schemeClr val="accent3">
                    <a:lumMod val="75000"/>
                  </a:schemeClr>
                </a:solidFill>
                <a:effectLst/>
                <a:uLnTx/>
                <a:uFillTx/>
                <a:latin typeface="Helvetica Condensed" pitchFamily="34" charset="0"/>
                <a:ea typeface="BatangChe" pitchFamily="49" charset="-127"/>
                <a:cs typeface="Levenim MT" pitchFamily="2" charset="-79"/>
              </a:rPr>
              <a:t>Scholarship</a:t>
            </a:r>
            <a:r>
              <a:rPr kumimoji="0" lang="pt-PT" sz="4400" b="1" i="0" u="none" strike="noStrike" kern="1200" cap="none" spc="0" normalizeH="0" noProof="0" dirty="0" smtClean="0">
                <a:ln>
                  <a:noFill/>
                </a:ln>
                <a:solidFill>
                  <a:schemeClr val="accent3">
                    <a:lumMod val="75000"/>
                  </a:schemeClr>
                </a:solidFill>
                <a:effectLst/>
                <a:uLnTx/>
                <a:uFillTx/>
                <a:latin typeface="Helvetica Condensed" pitchFamily="34" charset="0"/>
                <a:ea typeface="BatangChe" pitchFamily="49" charset="-127"/>
                <a:cs typeface="Levenim MT" pitchFamily="2" charset="-79"/>
              </a:rPr>
              <a:t> conditions</a:t>
            </a:r>
            <a:endParaRPr kumimoji="0" lang="pt-PT" sz="4400" b="0" i="0" u="none" strike="noStrike" kern="1200" cap="none" spc="0" normalizeH="0" baseline="0" noProof="0" dirty="0" smtClean="0">
              <a:ln>
                <a:noFill/>
              </a:ln>
              <a:solidFill>
                <a:schemeClr val="accent3">
                  <a:lumMod val="75000"/>
                </a:schemeClr>
              </a:solidFill>
              <a:effectLst/>
              <a:uLnTx/>
              <a:uFillTx/>
              <a:latin typeface="+mj-lt"/>
              <a:ea typeface="+mj-ea"/>
              <a:cs typeface="+mj-cs"/>
            </a:endParaRPr>
          </a:p>
        </p:txBody>
      </p:sp>
      <p:sp>
        <p:nvSpPr>
          <p:cNvPr id="13" name="CaixaDeTexto 12"/>
          <p:cNvSpPr txBox="1"/>
          <p:nvPr/>
        </p:nvSpPr>
        <p:spPr>
          <a:xfrm>
            <a:off x="971600" y="5877272"/>
            <a:ext cx="735811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PT" dirty="0" smtClean="0"/>
              <a:t>Tuition fees</a:t>
            </a:r>
            <a:endParaRPr lang="pt-PT" dirty="0"/>
          </a:p>
        </p:txBody>
      </p:sp>
      <p:sp>
        <p:nvSpPr>
          <p:cNvPr id="14" name="CaixaDeTexto 13"/>
          <p:cNvSpPr txBox="1"/>
          <p:nvPr/>
        </p:nvSpPr>
        <p:spPr>
          <a:xfrm>
            <a:off x="1115616" y="6381328"/>
            <a:ext cx="6929486" cy="369332"/>
          </a:xfrm>
          <a:prstGeom prst="rect">
            <a:avLst/>
          </a:prstGeom>
          <a:noFill/>
        </p:spPr>
        <p:txBody>
          <a:bodyPr wrap="square" rtlCol="0">
            <a:spAutoFit/>
          </a:bodyPr>
          <a:lstStyle/>
          <a:p>
            <a:pPr>
              <a:buFont typeface="Arial" pitchFamily="34" charset="0"/>
              <a:buChar char="•"/>
            </a:pPr>
            <a:r>
              <a:rPr lang="pt-PT" dirty="0"/>
              <a:t> </a:t>
            </a:r>
            <a:r>
              <a:rPr lang="pt-PT" dirty="0" smtClean="0"/>
              <a:t>If applicable – at the Host institution.</a:t>
            </a:r>
            <a:endParaRPr lang="pt-PT" dirty="0">
              <a:latin typeface="Corbel" pitchFamily="34" charset="0"/>
            </a:endParaRPr>
          </a:p>
        </p:txBody>
      </p:sp>
      <p:graphicFrame>
        <p:nvGraphicFramePr>
          <p:cNvPr id="16" name="Tabela 15"/>
          <p:cNvGraphicFramePr>
            <a:graphicFrameLocks noGrp="1"/>
          </p:cNvGraphicFramePr>
          <p:nvPr/>
        </p:nvGraphicFramePr>
        <p:xfrm>
          <a:off x="1547664" y="1772816"/>
          <a:ext cx="6120679" cy="2177166"/>
        </p:xfrm>
        <a:graphic>
          <a:graphicData uri="http://schemas.openxmlformats.org/drawingml/2006/table">
            <a:tbl>
              <a:tblPr firstRow="1" bandRow="1">
                <a:tableStyleId>{5C22544A-7EE6-4342-B048-85BDC9FD1C3A}</a:tableStyleId>
              </a:tblPr>
              <a:tblGrid>
                <a:gridCol w="1080120"/>
                <a:gridCol w="2358464"/>
                <a:gridCol w="1031575"/>
                <a:gridCol w="1650520"/>
              </a:tblGrid>
              <a:tr h="408447">
                <a:tc>
                  <a:txBody>
                    <a:bodyPr/>
                    <a:lstStyle/>
                    <a:p>
                      <a:endParaRPr lang="pt-PT" sz="1400" dirty="0"/>
                    </a:p>
                  </a:txBody>
                  <a:tcPr>
                    <a:solidFill>
                      <a:schemeClr val="accent6">
                        <a:alpha val="0"/>
                      </a:schemeClr>
                    </a:solidFill>
                  </a:tcPr>
                </a:tc>
                <a:tc>
                  <a:txBody>
                    <a:bodyPr/>
                    <a:lstStyle/>
                    <a:p>
                      <a:pPr algn="ctr"/>
                      <a:r>
                        <a:rPr lang="pt-PT" sz="1200" dirty="0" err="1" smtClean="0"/>
                        <a:t>Mobility</a:t>
                      </a:r>
                      <a:endParaRPr lang="pt-PT" sz="1200" dirty="0"/>
                    </a:p>
                  </a:txBody>
                  <a:tcPr>
                    <a:solidFill>
                      <a:schemeClr val="accent6"/>
                    </a:solidFill>
                  </a:tcPr>
                </a:tc>
                <a:tc>
                  <a:txBody>
                    <a:bodyPr/>
                    <a:lstStyle/>
                    <a:p>
                      <a:pPr marL="0" algn="ctr" defTabSz="914400" rtl="0" eaLnBrk="1" latinLnBrk="0" hangingPunct="1"/>
                      <a:r>
                        <a:rPr lang="pt-PT" sz="1200" b="1" kern="1200" dirty="0" err="1" smtClean="0">
                          <a:solidFill>
                            <a:schemeClr val="lt1"/>
                          </a:solidFill>
                          <a:latin typeface="+mn-lt"/>
                          <a:ea typeface="+mn-ea"/>
                          <a:cs typeface="+mn-cs"/>
                        </a:rPr>
                        <a:t>Duration</a:t>
                      </a:r>
                      <a:endParaRPr lang="pt-PT" sz="1200" b="1" kern="1200" dirty="0" smtClean="0">
                        <a:solidFill>
                          <a:schemeClr val="lt1"/>
                        </a:solidFill>
                        <a:latin typeface="+mn-lt"/>
                        <a:ea typeface="+mn-ea"/>
                        <a:cs typeface="+mn-cs"/>
                      </a:endParaRPr>
                    </a:p>
                  </a:txBody>
                  <a:tcPr>
                    <a:solidFill>
                      <a:schemeClr val="accent6"/>
                    </a:solidFill>
                  </a:tcPr>
                </a:tc>
                <a:tc>
                  <a:txBody>
                    <a:bodyPr/>
                    <a:lstStyle/>
                    <a:p>
                      <a:r>
                        <a:rPr lang="pt-PT" sz="1200" b="1" kern="1200" dirty="0" err="1" smtClean="0">
                          <a:solidFill>
                            <a:schemeClr val="lt1"/>
                          </a:solidFill>
                          <a:latin typeface="+mn-lt"/>
                          <a:ea typeface="+mn-ea"/>
                          <a:cs typeface="+mn-cs"/>
                        </a:rPr>
                        <a:t>Monthly</a:t>
                      </a:r>
                      <a:r>
                        <a:rPr lang="pt-PT" sz="1200" b="1" kern="1200" dirty="0" smtClean="0">
                          <a:solidFill>
                            <a:schemeClr val="lt1"/>
                          </a:solidFill>
                          <a:latin typeface="+mn-lt"/>
                          <a:ea typeface="+mn-ea"/>
                          <a:cs typeface="+mn-cs"/>
                        </a:rPr>
                        <a:t> </a:t>
                      </a:r>
                      <a:r>
                        <a:rPr lang="pt-PT" sz="1200" b="1" kern="1200" dirty="0" err="1" smtClean="0">
                          <a:solidFill>
                            <a:schemeClr val="lt1"/>
                          </a:solidFill>
                          <a:latin typeface="+mn-lt"/>
                          <a:ea typeface="+mn-ea"/>
                          <a:cs typeface="+mn-cs"/>
                        </a:rPr>
                        <a:t>Scholarship</a:t>
                      </a:r>
                      <a:endParaRPr lang="pt-PT" sz="1200" b="1" kern="1200" dirty="0" smtClean="0">
                        <a:solidFill>
                          <a:schemeClr val="lt1"/>
                        </a:solidFill>
                        <a:latin typeface="+mn-lt"/>
                        <a:ea typeface="+mn-ea"/>
                        <a:cs typeface="+mn-cs"/>
                      </a:endParaRPr>
                    </a:p>
                  </a:txBody>
                  <a:tcPr>
                    <a:solidFill>
                      <a:schemeClr val="accent6"/>
                    </a:solidFill>
                  </a:tcPr>
                </a:tc>
              </a:tr>
              <a:tr h="271065">
                <a:tc rowSpan="4">
                  <a:txBody>
                    <a:bodyPr/>
                    <a:lstStyle/>
                    <a:p>
                      <a:endParaRPr lang="pt-PT" sz="1200" dirty="0" smtClean="0"/>
                    </a:p>
                    <a:p>
                      <a:endParaRPr lang="pt-PT" sz="1200" dirty="0" smtClean="0"/>
                    </a:p>
                    <a:p>
                      <a:endParaRPr lang="pt-PT" sz="1200" dirty="0" smtClean="0"/>
                    </a:p>
                    <a:p>
                      <a:r>
                        <a:rPr lang="pt-PT" sz="1200" dirty="0" smtClean="0"/>
                        <a:t>ACP » </a:t>
                      </a:r>
                      <a:r>
                        <a:rPr lang="pt-PT" sz="1200" dirty="0" err="1" smtClean="0"/>
                        <a:t>Europe</a:t>
                      </a:r>
                      <a:endParaRPr lang="pt-PT" sz="1200" dirty="0"/>
                    </a:p>
                  </a:txBody>
                  <a:tcPr>
                    <a:solidFill>
                      <a:schemeClr val="accent3">
                        <a:lumMod val="60000"/>
                        <a:lumOff val="40000"/>
                      </a:schemeClr>
                    </a:solidFill>
                  </a:tcPr>
                </a:tc>
                <a:tc>
                  <a:txBody>
                    <a:bodyPr/>
                    <a:lstStyle/>
                    <a:p>
                      <a:r>
                        <a:rPr lang="pt-PT" sz="1200" dirty="0" smtClean="0"/>
                        <a:t>Master (</a:t>
                      </a:r>
                      <a:r>
                        <a:rPr lang="pt-PT" sz="1200" dirty="0" err="1" smtClean="0"/>
                        <a:t>mobility</a:t>
                      </a:r>
                      <a:r>
                        <a:rPr lang="pt-PT" sz="1200" dirty="0" smtClean="0"/>
                        <a:t>)</a:t>
                      </a:r>
                      <a:endParaRPr lang="pt-PT" sz="1200" dirty="0"/>
                    </a:p>
                  </a:txBody>
                  <a:tcPr>
                    <a:solidFill>
                      <a:schemeClr val="accent3">
                        <a:lumMod val="60000"/>
                        <a:lumOff val="40000"/>
                      </a:schemeClr>
                    </a:solidFill>
                  </a:tcPr>
                </a:tc>
                <a:tc>
                  <a:txBody>
                    <a:bodyPr/>
                    <a:lstStyle/>
                    <a:p>
                      <a:pPr algn="ctr"/>
                      <a:r>
                        <a:rPr lang="pt-PT" sz="1200" dirty="0" smtClean="0"/>
                        <a:t>6/10</a:t>
                      </a:r>
                      <a:endParaRPr lang="pt-PT" sz="1200" dirty="0"/>
                    </a:p>
                  </a:txBody>
                  <a:tcPr anchor="ctr">
                    <a:solidFill>
                      <a:schemeClr val="accent3">
                        <a:lumMod val="60000"/>
                        <a:lumOff val="40000"/>
                      </a:schemeClr>
                    </a:solidFill>
                  </a:tcPr>
                </a:tc>
                <a:tc>
                  <a:txBody>
                    <a:bodyPr/>
                    <a:lstStyle/>
                    <a:p>
                      <a:pPr algn="l"/>
                      <a:r>
                        <a:rPr lang="pt-PT" sz="1200" dirty="0" smtClean="0"/>
                        <a:t>1.000 €</a:t>
                      </a:r>
                      <a:endParaRPr lang="pt-PT" sz="1200" dirty="0"/>
                    </a:p>
                  </a:txBody>
                  <a:tcPr>
                    <a:solidFill>
                      <a:schemeClr val="accent3">
                        <a:lumMod val="60000"/>
                        <a:lumOff val="40000"/>
                      </a:schemeClr>
                    </a:solidFill>
                  </a:tcPr>
                </a:tc>
              </a:tr>
              <a:tr h="173103">
                <a:tc vMerge="1">
                  <a:txBody>
                    <a:bodyPr/>
                    <a:lstStyle/>
                    <a:p>
                      <a:endParaRPr lang="pt-PT" sz="1400" dirty="0"/>
                    </a:p>
                  </a:txBody>
                  <a:tcPr/>
                </a:tc>
                <a:tc>
                  <a:txBody>
                    <a:bodyPr/>
                    <a:lstStyle/>
                    <a:p>
                      <a:r>
                        <a:rPr lang="pt-PT" sz="1200" dirty="0" err="1" smtClean="0"/>
                        <a:t>Full</a:t>
                      </a:r>
                      <a:r>
                        <a:rPr lang="pt-PT" sz="1200" baseline="0" dirty="0" smtClean="0"/>
                        <a:t> Master</a:t>
                      </a:r>
                      <a:endParaRPr lang="pt-PT" sz="1200" dirty="0"/>
                    </a:p>
                  </a:txBody>
                  <a:tcPr anchor="ctr">
                    <a:solidFill>
                      <a:schemeClr val="accent3">
                        <a:lumMod val="20000"/>
                        <a:lumOff val="80000"/>
                      </a:schemeClr>
                    </a:solidFill>
                  </a:tcPr>
                </a:tc>
                <a:tc>
                  <a:txBody>
                    <a:bodyPr/>
                    <a:lstStyle/>
                    <a:p>
                      <a:pPr algn="ctr"/>
                      <a:r>
                        <a:rPr lang="pt-PT" sz="1200" dirty="0" smtClean="0"/>
                        <a:t>24</a:t>
                      </a:r>
                      <a:endParaRPr lang="pt-PT" sz="1200" dirty="0"/>
                    </a:p>
                  </a:txBody>
                  <a:tcPr anchor="c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t>1.000 €</a:t>
                      </a:r>
                    </a:p>
                    <a:p>
                      <a:pPr algn="l"/>
                      <a:endParaRPr lang="pt-PT" sz="1200" dirty="0"/>
                    </a:p>
                  </a:txBody>
                  <a:tcPr anchor="ctr">
                    <a:solidFill>
                      <a:schemeClr val="accent3">
                        <a:lumMod val="20000"/>
                        <a:lumOff val="80000"/>
                      </a:schemeClr>
                    </a:solidFill>
                  </a:tcPr>
                </a:tc>
              </a:tr>
              <a:tr h="271065">
                <a:tc vMerge="1">
                  <a:txBody>
                    <a:bodyPr/>
                    <a:lstStyle/>
                    <a:p>
                      <a:endParaRPr lang="pt-PT" sz="1400" dirty="0"/>
                    </a:p>
                  </a:txBody>
                  <a:tcPr/>
                </a:tc>
                <a:tc>
                  <a:txBody>
                    <a:bodyPr/>
                    <a:lstStyle/>
                    <a:p>
                      <a:r>
                        <a:rPr lang="pt-PT" sz="1200" dirty="0" err="1" smtClean="0"/>
                        <a:t>Doctorate</a:t>
                      </a:r>
                      <a:r>
                        <a:rPr lang="pt-PT" sz="1200" baseline="0" dirty="0" smtClean="0"/>
                        <a:t> (</a:t>
                      </a:r>
                      <a:r>
                        <a:rPr lang="pt-PT" sz="1200" baseline="0" dirty="0" err="1" smtClean="0"/>
                        <a:t>mobility</a:t>
                      </a:r>
                      <a:r>
                        <a:rPr lang="pt-PT" sz="1200" baseline="0" dirty="0" smtClean="0"/>
                        <a:t>)</a:t>
                      </a:r>
                      <a:endParaRPr lang="pt-PT" sz="1200" dirty="0"/>
                    </a:p>
                  </a:txBody>
                  <a:tcPr>
                    <a:solidFill>
                      <a:schemeClr val="accent3">
                        <a:lumMod val="60000"/>
                        <a:lumOff val="40000"/>
                      </a:schemeClr>
                    </a:solidFill>
                  </a:tcPr>
                </a:tc>
                <a:tc>
                  <a:txBody>
                    <a:bodyPr/>
                    <a:lstStyle/>
                    <a:p>
                      <a:pPr algn="ctr"/>
                      <a:r>
                        <a:rPr lang="pt-PT" sz="1200" dirty="0" smtClean="0"/>
                        <a:t>10</a:t>
                      </a:r>
                      <a:endParaRPr lang="pt-PT" sz="1200" dirty="0"/>
                    </a:p>
                  </a:txBody>
                  <a:tcPr anchor="ctr">
                    <a:solidFill>
                      <a:schemeClr val="accent3">
                        <a:lumMod val="60000"/>
                        <a:lumOff val="40000"/>
                      </a:schemeClr>
                    </a:solidFill>
                  </a:tcPr>
                </a:tc>
                <a:tc>
                  <a:txBody>
                    <a:bodyPr/>
                    <a:lstStyle/>
                    <a:p>
                      <a:pPr algn="l"/>
                      <a:r>
                        <a:rPr lang="pt-PT" sz="1200" dirty="0" smtClean="0"/>
                        <a:t>1.500 €</a:t>
                      </a:r>
                      <a:endParaRPr lang="pt-PT" sz="1200" dirty="0"/>
                    </a:p>
                  </a:txBody>
                  <a:tcPr>
                    <a:solidFill>
                      <a:schemeClr val="accent3">
                        <a:lumMod val="60000"/>
                        <a:lumOff val="40000"/>
                      </a:schemeClr>
                    </a:solidFill>
                  </a:tcPr>
                </a:tc>
              </a:tr>
              <a:tr h="305679">
                <a:tc vMerge="1">
                  <a:txBody>
                    <a:bodyPr/>
                    <a:lstStyle/>
                    <a:p>
                      <a:endParaRPr lang="pt-PT" sz="1400" dirty="0"/>
                    </a:p>
                  </a:txBody>
                  <a:tcPr/>
                </a:tc>
                <a:tc>
                  <a:txBody>
                    <a:bodyPr/>
                    <a:lstStyle/>
                    <a:p>
                      <a:r>
                        <a:rPr lang="pt-PT" sz="1200" dirty="0" err="1" smtClean="0"/>
                        <a:t>Academic</a:t>
                      </a:r>
                      <a:r>
                        <a:rPr lang="pt-PT" sz="1200" dirty="0" smtClean="0"/>
                        <a:t> </a:t>
                      </a:r>
                      <a:r>
                        <a:rPr lang="pt-PT" sz="1200" dirty="0" err="1" smtClean="0"/>
                        <a:t>and</a:t>
                      </a:r>
                      <a:r>
                        <a:rPr lang="pt-PT" sz="1200" dirty="0" smtClean="0"/>
                        <a:t> </a:t>
                      </a:r>
                      <a:r>
                        <a:rPr lang="pt-PT" sz="1200" dirty="0" err="1" smtClean="0"/>
                        <a:t>Administrative</a:t>
                      </a:r>
                      <a:r>
                        <a:rPr lang="pt-PT" sz="1200" baseline="0" dirty="0" smtClean="0"/>
                        <a:t> Staff</a:t>
                      </a:r>
                      <a:endParaRPr lang="pt-PT" sz="1200" dirty="0"/>
                    </a:p>
                  </a:txBody>
                  <a:tcPr>
                    <a:solidFill>
                      <a:schemeClr val="accent3">
                        <a:lumMod val="20000"/>
                        <a:lumOff val="80000"/>
                      </a:schemeClr>
                    </a:solidFill>
                  </a:tcPr>
                </a:tc>
                <a:tc>
                  <a:txBody>
                    <a:bodyPr/>
                    <a:lstStyle/>
                    <a:p>
                      <a:pPr algn="ctr"/>
                      <a:r>
                        <a:rPr lang="pt-PT" sz="1200" dirty="0" smtClean="0"/>
                        <a:t>1</a:t>
                      </a:r>
                      <a:endParaRPr lang="pt-PT" sz="1200" dirty="0"/>
                    </a:p>
                  </a:txBody>
                  <a:tcPr anchor="ctr">
                    <a:solidFill>
                      <a:schemeClr val="accent3">
                        <a:lumMod val="20000"/>
                        <a:lumOff val="80000"/>
                      </a:schemeClr>
                    </a:solidFill>
                  </a:tcPr>
                </a:tc>
                <a:tc>
                  <a:txBody>
                    <a:bodyPr/>
                    <a:lstStyle/>
                    <a:p>
                      <a:pPr algn="l"/>
                      <a:r>
                        <a:rPr lang="pt-PT" sz="1200" dirty="0" smtClean="0"/>
                        <a:t>2.500 €</a:t>
                      </a:r>
                      <a:endParaRPr lang="pt-PT" sz="1200" dirty="0"/>
                    </a:p>
                  </a:txBody>
                  <a:tcPr>
                    <a:solidFill>
                      <a:schemeClr val="accent3">
                        <a:lumMod val="20000"/>
                        <a:lumOff val="80000"/>
                      </a:schemeClr>
                    </a:solidFill>
                  </a:tcPr>
                </a:tc>
              </a:tr>
              <a:tr h="321410">
                <a:tc>
                  <a:txBody>
                    <a:bodyPr/>
                    <a:lstStyle/>
                    <a:p>
                      <a:r>
                        <a:rPr lang="pt-PT" sz="1200" dirty="0" err="1" smtClean="0"/>
                        <a:t>Europe</a:t>
                      </a:r>
                      <a:r>
                        <a:rPr lang="pt-PT" sz="1200" baseline="0" dirty="0" smtClean="0"/>
                        <a:t> » ACP</a:t>
                      </a:r>
                      <a:endParaRPr lang="pt-PT" sz="1200" dirty="0"/>
                    </a:p>
                  </a:txBody>
                  <a:tcPr anchor="ctr">
                    <a:solidFill>
                      <a:schemeClr val="accent3">
                        <a:lumMod val="60000"/>
                        <a:lumOff val="40000"/>
                      </a:schemeClr>
                    </a:solidFill>
                  </a:tcPr>
                </a:tc>
                <a:tc>
                  <a:txBody>
                    <a:bodyPr/>
                    <a:lstStyle/>
                    <a:p>
                      <a:r>
                        <a:rPr lang="pt-PT" sz="1200" dirty="0" err="1" smtClean="0"/>
                        <a:t>Academic</a:t>
                      </a:r>
                      <a:r>
                        <a:rPr lang="pt-PT" sz="1200" dirty="0" smtClean="0"/>
                        <a:t> </a:t>
                      </a:r>
                      <a:r>
                        <a:rPr lang="pt-PT" sz="1200" dirty="0" err="1" smtClean="0"/>
                        <a:t>and</a:t>
                      </a:r>
                      <a:r>
                        <a:rPr lang="pt-PT" sz="1200" dirty="0" smtClean="0"/>
                        <a:t> </a:t>
                      </a:r>
                      <a:r>
                        <a:rPr lang="pt-PT" sz="1200" dirty="0" err="1" smtClean="0"/>
                        <a:t>Administrative</a:t>
                      </a:r>
                      <a:r>
                        <a:rPr lang="pt-PT" sz="1200" baseline="0" dirty="0" smtClean="0"/>
                        <a:t> Staff</a:t>
                      </a:r>
                      <a:endParaRPr lang="pt-PT" sz="1200" dirty="0"/>
                    </a:p>
                  </a:txBody>
                  <a:tcPr anchor="ctr">
                    <a:solidFill>
                      <a:schemeClr val="accent3">
                        <a:lumMod val="60000"/>
                        <a:lumOff val="40000"/>
                      </a:schemeClr>
                    </a:solidFill>
                  </a:tcPr>
                </a:tc>
                <a:tc>
                  <a:txBody>
                    <a:bodyPr/>
                    <a:lstStyle/>
                    <a:p>
                      <a:pPr algn="ctr"/>
                      <a:r>
                        <a:rPr lang="pt-PT" sz="1200" dirty="0" smtClean="0"/>
                        <a:t>1</a:t>
                      </a:r>
                      <a:endParaRPr lang="pt-PT" sz="1200" dirty="0"/>
                    </a:p>
                  </a:txBody>
                  <a:tcPr anchor="c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t>2.500 €</a:t>
                      </a:r>
                    </a:p>
                    <a:p>
                      <a:pPr algn="l"/>
                      <a:endParaRPr lang="pt-PT" sz="1200" dirty="0"/>
                    </a:p>
                  </a:txBody>
                  <a:tcPr anchor="ctr">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332656"/>
            <a:ext cx="8229600" cy="1143000"/>
          </a:xfrm>
        </p:spPr>
        <p:txBody>
          <a:bodyPr>
            <a:normAutofit/>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How to apply?</a:t>
            </a:r>
            <a:endParaRPr lang="pt-PT"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p:txBody>
          <a:bodyPr>
            <a:normAutofit fontScale="92500" lnSpcReduction="10000"/>
          </a:bodyPr>
          <a:lstStyle/>
          <a:p>
            <a:pPr>
              <a:buFont typeface="Wingdings" pitchFamily="2" charset="2"/>
              <a:buChar char="ü"/>
            </a:pPr>
            <a:r>
              <a:rPr lang="en-US" sz="3000" dirty="0" smtClean="0">
                <a:latin typeface="Corbel" pitchFamily="34" charset="0"/>
              </a:rPr>
              <a:t>Check the </a:t>
            </a:r>
            <a:r>
              <a:rPr lang="en-US" b="1" dirty="0" smtClean="0">
                <a:solidFill>
                  <a:schemeClr val="accent6"/>
                </a:solidFill>
                <a:latin typeface="Corbel" pitchFamily="34" charset="0"/>
              </a:rPr>
              <a:t>website</a:t>
            </a:r>
            <a:r>
              <a:rPr lang="en-US" dirty="0" smtClean="0">
                <a:latin typeface="Corbel" pitchFamily="34" charset="0"/>
              </a:rPr>
              <a:t>: </a:t>
            </a:r>
            <a:r>
              <a:rPr lang="en-US" dirty="0" smtClean="0">
                <a:latin typeface="Corbel" pitchFamily="34" charset="0"/>
                <a:hlinkClick r:id="rId3"/>
              </a:rPr>
              <a:t>http://angle.up.pt</a:t>
            </a:r>
            <a:endParaRPr lang="en-US" dirty="0" smtClean="0">
              <a:latin typeface="Corbel" pitchFamily="34" charset="0"/>
            </a:endParaRPr>
          </a:p>
          <a:p>
            <a:pPr>
              <a:buFont typeface="Wingdings" pitchFamily="2" charset="2"/>
              <a:buChar char="ü"/>
            </a:pPr>
            <a:r>
              <a:rPr lang="en-US" dirty="0" smtClean="0">
                <a:latin typeface="Corbel" pitchFamily="34" charset="0"/>
              </a:rPr>
              <a:t>Consult the </a:t>
            </a:r>
            <a:r>
              <a:rPr lang="en-US" b="1" dirty="0" smtClean="0">
                <a:solidFill>
                  <a:schemeClr val="accent6"/>
                </a:solidFill>
                <a:latin typeface="Corbel" pitchFamily="34" charset="0"/>
              </a:rPr>
              <a:t>university of origin</a:t>
            </a:r>
          </a:p>
          <a:p>
            <a:pPr>
              <a:buFont typeface="Wingdings" pitchFamily="2" charset="2"/>
              <a:buChar char="ü"/>
            </a:pPr>
            <a:r>
              <a:rPr lang="en-US" dirty="0" smtClean="0">
                <a:latin typeface="Corbel" pitchFamily="34" charset="0"/>
              </a:rPr>
              <a:t>Check the </a:t>
            </a:r>
            <a:r>
              <a:rPr lang="en-US" b="1" dirty="0" smtClean="0">
                <a:solidFill>
                  <a:schemeClr val="accent6"/>
                </a:solidFill>
                <a:latin typeface="Corbel" pitchFamily="34" charset="0"/>
              </a:rPr>
              <a:t>eligibility </a:t>
            </a:r>
            <a:r>
              <a:rPr lang="en-US" dirty="0" smtClean="0">
                <a:latin typeface="Corbel" pitchFamily="34" charset="0"/>
              </a:rPr>
              <a:t>criteria</a:t>
            </a:r>
            <a:endParaRPr lang="en-US" b="1" dirty="0" smtClean="0">
              <a:solidFill>
                <a:schemeClr val="accent6"/>
              </a:solidFill>
              <a:latin typeface="Corbel" pitchFamily="34" charset="0"/>
            </a:endParaRPr>
          </a:p>
          <a:p>
            <a:pPr>
              <a:buFont typeface="Wingdings" pitchFamily="2" charset="2"/>
              <a:buChar char="ü"/>
            </a:pPr>
            <a:r>
              <a:rPr lang="en-US" dirty="0" smtClean="0">
                <a:latin typeface="Corbel" pitchFamily="34" charset="0"/>
              </a:rPr>
              <a:t>Consult the academic </a:t>
            </a:r>
            <a:r>
              <a:rPr lang="en-US" b="1" dirty="0" smtClean="0">
                <a:solidFill>
                  <a:schemeClr val="accent6"/>
                </a:solidFill>
                <a:latin typeface="Corbel" pitchFamily="34" charset="0"/>
              </a:rPr>
              <a:t>offer</a:t>
            </a:r>
            <a:r>
              <a:rPr lang="en-US" dirty="0" smtClean="0">
                <a:latin typeface="Corbel" pitchFamily="34" charset="0"/>
              </a:rPr>
              <a:t> </a:t>
            </a:r>
          </a:p>
          <a:p>
            <a:pPr>
              <a:buFont typeface="Wingdings" pitchFamily="2" charset="2"/>
              <a:buChar char="ü"/>
            </a:pPr>
            <a:r>
              <a:rPr lang="en-US" dirty="0" smtClean="0">
                <a:latin typeface="Corbel" pitchFamily="34" charset="0"/>
              </a:rPr>
              <a:t>Collect all the necessary </a:t>
            </a:r>
            <a:r>
              <a:rPr lang="en-US" b="1" dirty="0" smtClean="0">
                <a:solidFill>
                  <a:schemeClr val="accent6"/>
                </a:solidFill>
                <a:latin typeface="Corbel" pitchFamily="34" charset="0"/>
              </a:rPr>
              <a:t>documents </a:t>
            </a:r>
          </a:p>
          <a:p>
            <a:pPr>
              <a:buFont typeface="Wingdings" pitchFamily="2" charset="2"/>
              <a:buChar char="ü"/>
            </a:pPr>
            <a:r>
              <a:rPr lang="en-US" dirty="0" smtClean="0">
                <a:latin typeface="Corbel" pitchFamily="34" charset="0"/>
              </a:rPr>
              <a:t>Fill in the </a:t>
            </a:r>
            <a:r>
              <a:rPr lang="en-US" b="1" dirty="0" smtClean="0">
                <a:solidFill>
                  <a:schemeClr val="accent6"/>
                </a:solidFill>
                <a:latin typeface="Corbel" pitchFamily="34" charset="0"/>
              </a:rPr>
              <a:t>online application form</a:t>
            </a:r>
          </a:p>
          <a:p>
            <a:pPr>
              <a:buNone/>
            </a:pPr>
            <a:r>
              <a:rPr lang="en-US" b="1" dirty="0" smtClean="0">
                <a:latin typeface="Corbel" pitchFamily="34" charset="0"/>
              </a:rPr>
              <a:t> </a:t>
            </a:r>
          </a:p>
          <a:p>
            <a:pPr>
              <a:buFont typeface="Wingdings" pitchFamily="2" charset="2"/>
              <a:buChar char="ü"/>
            </a:pPr>
            <a:r>
              <a:rPr lang="en-US" b="1" dirty="0" smtClean="0">
                <a:solidFill>
                  <a:schemeClr val="accent6"/>
                </a:solidFill>
                <a:latin typeface="Corbel" pitchFamily="34" charset="0"/>
              </a:rPr>
              <a:t>Send</a:t>
            </a:r>
            <a:r>
              <a:rPr lang="en-US" dirty="0" smtClean="0">
                <a:latin typeface="Corbel" pitchFamily="34" charset="0"/>
              </a:rPr>
              <a:t> the application form until the deadline:15</a:t>
            </a:r>
            <a:r>
              <a:rPr lang="en-US" baseline="30000" dirty="0" smtClean="0">
                <a:latin typeface="Corbel" pitchFamily="34" charset="0"/>
              </a:rPr>
              <a:t>th</a:t>
            </a:r>
            <a:r>
              <a:rPr lang="en-US" dirty="0" smtClean="0">
                <a:latin typeface="Corbel" pitchFamily="34" charset="0"/>
              </a:rPr>
              <a:t> December 2013 (CET time-zone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548680"/>
            <a:ext cx="8229600" cy="1143000"/>
          </a:xfrm>
        </p:spPr>
        <p:txBody>
          <a:bodyPr>
            <a:normAutofit/>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Which language to use?</a:t>
            </a:r>
            <a:endParaRPr lang="pt-PT"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p:txBody>
          <a:bodyPr>
            <a:normAutofit fontScale="70000" lnSpcReduction="20000"/>
          </a:bodyPr>
          <a:lstStyle/>
          <a:p>
            <a:r>
              <a:rPr lang="en-US" dirty="0" smtClean="0">
                <a:latin typeface="Corbel" pitchFamily="34" charset="0"/>
              </a:rPr>
              <a:t>The Application Form can be filled in English, French, Portuguese or Spanish. </a:t>
            </a:r>
          </a:p>
          <a:p>
            <a:endParaRPr lang="en-US" dirty="0" smtClean="0">
              <a:latin typeface="Corbel" pitchFamily="34" charset="0"/>
            </a:endParaRPr>
          </a:p>
          <a:p>
            <a:r>
              <a:rPr lang="en-US" dirty="0" smtClean="0">
                <a:latin typeface="Corbel" pitchFamily="34" charset="0"/>
              </a:rPr>
              <a:t>However, the language used to fill in the application form must agree with the institution(s) and </a:t>
            </a:r>
            <a:r>
              <a:rPr lang="en-US" dirty="0" err="1" smtClean="0">
                <a:latin typeface="Corbel" pitchFamily="34" charset="0"/>
              </a:rPr>
              <a:t>programme</a:t>
            </a:r>
            <a:r>
              <a:rPr lang="en-US" dirty="0" smtClean="0">
                <a:latin typeface="Corbel" pitchFamily="34" charset="0"/>
              </a:rPr>
              <a:t>(s) chosen. Being so, for instance, if you intend to apply only to French speaking institutions, you may fill in the Application Form and attach all the required documents in French. </a:t>
            </a:r>
          </a:p>
          <a:p>
            <a:endParaRPr lang="en-US" dirty="0" smtClean="0">
              <a:latin typeface="Corbel" pitchFamily="34" charset="0"/>
            </a:endParaRPr>
          </a:p>
          <a:p>
            <a:r>
              <a:rPr lang="en-US" dirty="0" smtClean="0">
                <a:latin typeface="Corbel" pitchFamily="34" charset="0"/>
              </a:rPr>
              <a:t>Nevertheless, in case you intend to apply to institutions from 3 different countries (where different languages are used), we strongly recommend the use of the English language to fill in the form, as well as in all the attached documents, so that all the host institutions may be able to </a:t>
            </a:r>
            <a:r>
              <a:rPr lang="en-US" dirty="0" err="1" smtClean="0">
                <a:latin typeface="Corbel" pitchFamily="34" charset="0"/>
              </a:rPr>
              <a:t>analyse</a:t>
            </a:r>
            <a:r>
              <a:rPr lang="en-US" dirty="0" smtClean="0">
                <a:latin typeface="Corbel" pitchFamily="34" charset="0"/>
              </a:rPr>
              <a:t> the submitted proposal.</a:t>
            </a:r>
            <a:endParaRPr lang="en-US" dirty="0">
              <a:latin typeface="Corbe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rmAutofit/>
          </a:bodyPr>
          <a:lstStyle/>
          <a:p>
            <a:r>
              <a:rPr lang="en-US" b="1" dirty="0" smtClean="0">
                <a:solidFill>
                  <a:schemeClr val="accent3">
                    <a:lumMod val="75000"/>
                  </a:schemeClr>
                </a:solidFill>
                <a:latin typeface="Helvetica Condensed" pitchFamily="34" charset="0"/>
                <a:ea typeface="BatangChe" pitchFamily="49" charset="-127"/>
                <a:cs typeface="Levenim MT" pitchFamily="2" charset="-79"/>
              </a:rPr>
              <a:t>Selection- Evaluation</a:t>
            </a:r>
            <a:endParaRPr lang="en-US"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p:txBody>
          <a:bodyPr/>
          <a:lstStyle/>
          <a:p>
            <a:pPr>
              <a:buNone/>
            </a:pPr>
            <a:r>
              <a:rPr lang="en-US" b="1" dirty="0" smtClean="0"/>
              <a:t>Evaluation criteria:</a:t>
            </a:r>
            <a:endParaRPr lang="en-US" sz="1400" b="1" dirty="0" smtClean="0"/>
          </a:p>
          <a:p>
            <a:r>
              <a:rPr lang="en-US" sz="1200" b="1" dirty="0" smtClean="0">
                <a:solidFill>
                  <a:schemeClr val="accent6">
                    <a:lumMod val="75000"/>
                  </a:schemeClr>
                </a:solidFill>
              </a:rPr>
              <a:t>Students in </a:t>
            </a:r>
            <a:r>
              <a:rPr lang="en-US" sz="1200" b="1" smtClean="0">
                <a:solidFill>
                  <a:schemeClr val="accent6">
                    <a:lumMod val="75000"/>
                  </a:schemeClr>
                </a:solidFill>
              </a:rPr>
              <a:t>the </a:t>
            </a:r>
            <a:r>
              <a:rPr lang="en-US" sz="1200" b="1" smtClean="0">
                <a:solidFill>
                  <a:schemeClr val="accent6">
                    <a:lumMod val="75000"/>
                  </a:schemeClr>
                </a:solidFill>
              </a:rPr>
              <a:t>Master </a:t>
            </a:r>
            <a:r>
              <a:rPr lang="en-US" sz="1200" b="1" dirty="0" smtClean="0">
                <a:solidFill>
                  <a:schemeClr val="accent6">
                    <a:lumMod val="75000"/>
                  </a:schemeClr>
                </a:solidFill>
              </a:rPr>
              <a:t>cycle:</a:t>
            </a:r>
          </a:p>
          <a:p>
            <a:pPr lvl="1"/>
            <a:r>
              <a:rPr lang="en-US" sz="1200" dirty="0" smtClean="0"/>
              <a:t>Academic merit (WF 3); </a:t>
            </a:r>
          </a:p>
          <a:p>
            <a:pPr lvl="1"/>
            <a:r>
              <a:rPr lang="en-US" sz="1200" dirty="0" smtClean="0"/>
              <a:t>Motivation (WF 2), </a:t>
            </a:r>
          </a:p>
          <a:p>
            <a:pPr lvl="1"/>
            <a:r>
              <a:rPr lang="en-US" sz="1200" dirty="0" smtClean="0"/>
              <a:t>Language competences (WF 1)</a:t>
            </a:r>
          </a:p>
          <a:p>
            <a:endParaRPr lang="en-US" sz="1200" dirty="0" smtClean="0">
              <a:solidFill>
                <a:schemeClr val="accent6">
                  <a:lumMod val="75000"/>
                </a:schemeClr>
              </a:solidFill>
            </a:endParaRPr>
          </a:p>
          <a:p>
            <a:r>
              <a:rPr lang="en-US" sz="1200" b="1" dirty="0" smtClean="0">
                <a:solidFill>
                  <a:schemeClr val="accent6">
                    <a:lumMod val="75000"/>
                  </a:schemeClr>
                </a:solidFill>
              </a:rPr>
              <a:t>Doctorate cycle students </a:t>
            </a:r>
          </a:p>
          <a:p>
            <a:pPr lvl="1"/>
            <a:r>
              <a:rPr lang="en-US" sz="1200" dirty="0" smtClean="0"/>
              <a:t>Academic merit (WF 2); </a:t>
            </a:r>
          </a:p>
          <a:p>
            <a:pPr lvl="1"/>
            <a:r>
              <a:rPr lang="en-US" sz="1200" dirty="0" smtClean="0"/>
              <a:t>Investigation project (WF 2); </a:t>
            </a:r>
          </a:p>
          <a:p>
            <a:pPr lvl="1"/>
            <a:r>
              <a:rPr lang="en-US" sz="1200" dirty="0" smtClean="0"/>
              <a:t>Motivation (WF 1), </a:t>
            </a:r>
          </a:p>
          <a:p>
            <a:pPr lvl="1"/>
            <a:r>
              <a:rPr lang="en-US" sz="1200" dirty="0" smtClean="0"/>
              <a:t>Language competences (WF 1)</a:t>
            </a:r>
          </a:p>
          <a:p>
            <a:endParaRPr lang="en-US" sz="1200" dirty="0" smtClean="0"/>
          </a:p>
          <a:p>
            <a:r>
              <a:rPr lang="en-US" sz="1200" b="1" dirty="0" smtClean="0">
                <a:solidFill>
                  <a:schemeClr val="accent6">
                    <a:lumMod val="75000"/>
                  </a:schemeClr>
                </a:solidFill>
              </a:rPr>
              <a:t>Academic and Administrative Staff: </a:t>
            </a:r>
          </a:p>
          <a:p>
            <a:pPr lvl="1"/>
            <a:r>
              <a:rPr lang="pt-PT" sz="1200" dirty="0" smtClean="0"/>
              <a:t>Previous experience / Scientific </a:t>
            </a:r>
            <a:r>
              <a:rPr lang="pt-PT" sz="1200" dirty="0" err="1" smtClean="0"/>
              <a:t>achievments</a:t>
            </a:r>
            <a:r>
              <a:rPr lang="pt-PT" sz="1200" dirty="0" smtClean="0"/>
              <a:t> </a:t>
            </a:r>
            <a:r>
              <a:rPr lang="en-US" sz="1200" dirty="0" smtClean="0"/>
              <a:t>(WF 2); </a:t>
            </a:r>
          </a:p>
          <a:p>
            <a:pPr lvl="1"/>
            <a:r>
              <a:rPr lang="en-US" sz="1200" dirty="0" smtClean="0"/>
              <a:t>Studies / Work plan (WF 2); </a:t>
            </a:r>
          </a:p>
          <a:p>
            <a:pPr lvl="1"/>
            <a:r>
              <a:rPr lang="en-US" sz="1200" dirty="0" smtClean="0"/>
              <a:t>Motivation (WF 1), </a:t>
            </a:r>
          </a:p>
          <a:p>
            <a:pPr lvl="1"/>
            <a:r>
              <a:rPr lang="en-US" sz="1200" dirty="0" smtClean="0"/>
              <a:t>Language competences (WF 1).</a:t>
            </a:r>
          </a:p>
          <a:p>
            <a:endParaRPr lang="en-US" sz="1200" dirty="0" smtClean="0"/>
          </a:p>
          <a:p>
            <a:endParaRPr lang="en-US" sz="1200" dirty="0" smtClean="0"/>
          </a:p>
          <a:p>
            <a:endParaRPr lang="en-US" sz="1200"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764704"/>
            <a:ext cx="8229600" cy="1143000"/>
          </a:xfrm>
        </p:spPr>
        <p:txBody>
          <a:bodyPr>
            <a:normAutofit fontScale="90000"/>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Support</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provided</a:t>
            </a:r>
            <a:r>
              <a:rPr lang="pt-PT" b="1" dirty="0" smtClean="0">
                <a:solidFill>
                  <a:schemeClr val="accent3">
                    <a:lumMod val="75000"/>
                  </a:schemeClr>
                </a:solidFill>
                <a:latin typeface="Helvetica Condensed" pitchFamily="34" charset="0"/>
                <a:ea typeface="BatangChe" pitchFamily="49" charset="-127"/>
                <a:cs typeface="Levenim MT" pitchFamily="2" charset="-79"/>
              </a:rPr>
              <a:t> to </a:t>
            </a:r>
            <a:r>
              <a:rPr lang="pt-PT" b="1" dirty="0" err="1" smtClean="0">
                <a:solidFill>
                  <a:schemeClr val="accent3">
                    <a:lumMod val="75000"/>
                  </a:schemeClr>
                </a:solidFill>
                <a:latin typeface="Helvetica Condensed" pitchFamily="34" charset="0"/>
                <a:ea typeface="BatangChe" pitchFamily="49" charset="-127"/>
                <a:cs typeface="Levenim MT" pitchFamily="2" charset="-79"/>
              </a:rPr>
              <a:t>scholarship</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holders</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endParaRPr lang="pt-PT"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a:xfrm>
            <a:off x="395536" y="2132856"/>
            <a:ext cx="8229600" cy="4525963"/>
          </a:xfrm>
        </p:spPr>
        <p:txBody>
          <a:bodyPr>
            <a:normAutofit fontScale="77500" lnSpcReduction="20000"/>
          </a:bodyPr>
          <a:lstStyle/>
          <a:p>
            <a:pPr>
              <a:buClr>
                <a:schemeClr val="accent6"/>
              </a:buClr>
              <a:buNone/>
            </a:pPr>
            <a:r>
              <a:rPr lang="en-US" sz="4000" u="sng" dirty="0" smtClean="0">
                <a:solidFill>
                  <a:schemeClr val="accent6">
                    <a:lumMod val="75000"/>
                  </a:schemeClr>
                </a:solidFill>
                <a:latin typeface="Corbel" pitchFamily="34" charset="0"/>
              </a:rPr>
              <a:t>By the Home Institution </a:t>
            </a:r>
          </a:p>
          <a:p>
            <a:pPr>
              <a:buClr>
                <a:schemeClr val="accent6"/>
              </a:buClr>
              <a:buFont typeface="Wingdings" pitchFamily="2" charset="2"/>
              <a:buChar char="Ø"/>
            </a:pPr>
            <a:endParaRPr lang="en-US" dirty="0" smtClean="0">
              <a:solidFill>
                <a:schemeClr val="accent6"/>
              </a:solidFill>
              <a:latin typeface="Corbel" pitchFamily="34" charset="0"/>
            </a:endParaRPr>
          </a:p>
          <a:p>
            <a:pPr marL="514350" indent="-514350" algn="just">
              <a:buClr>
                <a:schemeClr val="accent3"/>
              </a:buClr>
              <a:buFont typeface="Wingdings" pitchFamily="2" charset="2"/>
              <a:buChar char="Ø"/>
            </a:pPr>
            <a:r>
              <a:rPr lang="en-US" b="1" dirty="0" smtClean="0">
                <a:solidFill>
                  <a:schemeClr val="accent6">
                    <a:lumMod val="75000"/>
                  </a:schemeClr>
                </a:solidFill>
                <a:latin typeface="Corbel" pitchFamily="34" charset="0"/>
              </a:rPr>
              <a:t>Visa</a:t>
            </a:r>
            <a:r>
              <a:rPr lang="en-US" b="1" dirty="0" smtClean="0">
                <a:solidFill>
                  <a:schemeClr val="accent6"/>
                </a:solidFill>
                <a:latin typeface="Corbel" pitchFamily="34" charset="0"/>
              </a:rPr>
              <a:t> </a:t>
            </a:r>
            <a:r>
              <a:rPr lang="en-US" dirty="0" smtClean="0">
                <a:latin typeface="Corbel" pitchFamily="34" charset="0"/>
              </a:rPr>
              <a:t>(e-mail/fax to Consulates and </a:t>
            </a:r>
            <a:r>
              <a:rPr lang="en-US" dirty="0" smtClean="0"/>
              <a:t>Emigration Offices</a:t>
            </a:r>
            <a:r>
              <a:rPr lang="en-US" dirty="0" smtClean="0">
                <a:latin typeface="Corbel" pitchFamily="34" charset="0"/>
              </a:rPr>
              <a:t>)</a:t>
            </a:r>
          </a:p>
          <a:p>
            <a:pPr algn="just">
              <a:buClr>
                <a:schemeClr val="accent3"/>
              </a:buClr>
              <a:buFont typeface="Wingdings" pitchFamily="2" charset="2"/>
              <a:buChar char="Ø"/>
            </a:pPr>
            <a:endParaRPr lang="en-US" sz="1100" dirty="0" smtClean="0">
              <a:latin typeface="Corbel" pitchFamily="34" charset="0"/>
            </a:endParaRPr>
          </a:p>
          <a:p>
            <a:pPr marL="514350" indent="-514350" algn="just">
              <a:buClr>
                <a:schemeClr val="accent3"/>
              </a:buClr>
              <a:buFont typeface="Wingdings" pitchFamily="2" charset="2"/>
              <a:buChar char="Ø"/>
            </a:pPr>
            <a:r>
              <a:rPr lang="en-US" b="1" i="1" dirty="0" smtClean="0">
                <a:solidFill>
                  <a:schemeClr val="accent6">
                    <a:lumMod val="75000"/>
                  </a:schemeClr>
                </a:solidFill>
                <a:latin typeface="Corbel" pitchFamily="34" charset="0"/>
              </a:rPr>
              <a:t>Learning Agreement </a:t>
            </a:r>
            <a:r>
              <a:rPr lang="en-US" dirty="0" smtClean="0">
                <a:latin typeface="Corbel" pitchFamily="34" charset="0"/>
              </a:rPr>
              <a:t>preparation (orientation, support in academic recognition) and  </a:t>
            </a:r>
            <a:r>
              <a:rPr lang="en-US" b="1" dirty="0" smtClean="0">
                <a:solidFill>
                  <a:schemeClr val="accent6">
                    <a:lumMod val="75000"/>
                  </a:schemeClr>
                </a:solidFill>
                <a:latin typeface="Corbel" pitchFamily="34" charset="0"/>
              </a:rPr>
              <a:t>work </a:t>
            </a:r>
            <a:r>
              <a:rPr lang="en-US" b="1" dirty="0" err="1" smtClean="0">
                <a:solidFill>
                  <a:schemeClr val="accent6">
                    <a:lumMod val="75000"/>
                  </a:schemeClr>
                </a:solidFill>
                <a:latin typeface="Corbel" pitchFamily="34" charset="0"/>
              </a:rPr>
              <a:t>programme</a:t>
            </a:r>
            <a:endParaRPr lang="en-US" dirty="0" smtClean="0">
              <a:solidFill>
                <a:schemeClr val="accent6">
                  <a:lumMod val="75000"/>
                </a:schemeClr>
              </a:solidFill>
              <a:latin typeface="Corbel" pitchFamily="34" charset="0"/>
            </a:endParaRPr>
          </a:p>
          <a:p>
            <a:pPr algn="just">
              <a:buClr>
                <a:schemeClr val="accent3"/>
              </a:buClr>
              <a:buFont typeface="Wingdings" pitchFamily="2" charset="2"/>
              <a:buChar char="Ø"/>
            </a:pPr>
            <a:endParaRPr lang="en-US" sz="1100" dirty="0" smtClean="0">
              <a:latin typeface="Corbel" pitchFamily="34" charset="0"/>
            </a:endParaRPr>
          </a:p>
          <a:p>
            <a:pPr marL="514350" indent="-514350" algn="just">
              <a:buClr>
                <a:schemeClr val="accent3"/>
              </a:buClr>
              <a:buFont typeface="Wingdings" pitchFamily="2" charset="2"/>
              <a:buChar char="Ø"/>
            </a:pPr>
            <a:r>
              <a:rPr lang="en-US" b="1" dirty="0" smtClean="0">
                <a:solidFill>
                  <a:schemeClr val="accent6">
                    <a:lumMod val="75000"/>
                  </a:schemeClr>
                </a:solidFill>
                <a:latin typeface="Corbel" pitchFamily="34" charset="0"/>
              </a:rPr>
              <a:t>Monitoring</a:t>
            </a:r>
            <a:r>
              <a:rPr lang="en-US" b="1" dirty="0" smtClean="0">
                <a:solidFill>
                  <a:srgbClr val="0070C0"/>
                </a:solidFill>
                <a:latin typeface="Corbel" pitchFamily="34" charset="0"/>
              </a:rPr>
              <a:t> </a:t>
            </a:r>
            <a:r>
              <a:rPr lang="en-US" dirty="0" smtClean="0">
                <a:latin typeface="Corbel" pitchFamily="34" charset="0"/>
              </a:rPr>
              <a:t>during the mobility in order to prevent </a:t>
            </a:r>
            <a:r>
              <a:rPr lang="en-US" b="1" i="1" dirty="0" smtClean="0">
                <a:solidFill>
                  <a:schemeClr val="accent6">
                    <a:lumMod val="75000"/>
                  </a:schemeClr>
                </a:solidFill>
                <a:latin typeface="Corbel" pitchFamily="34" charset="0"/>
              </a:rPr>
              <a:t>brain drain</a:t>
            </a:r>
          </a:p>
          <a:p>
            <a:pPr algn="just">
              <a:buClr>
                <a:schemeClr val="accent3"/>
              </a:buClr>
              <a:buFont typeface="Wingdings" pitchFamily="2" charset="2"/>
              <a:buChar char="Ø"/>
            </a:pPr>
            <a:endParaRPr lang="en-US" sz="1100" b="1" dirty="0" smtClean="0">
              <a:solidFill>
                <a:srgbClr val="0070C0"/>
              </a:solidFill>
              <a:latin typeface="Corbel" pitchFamily="34" charset="0"/>
            </a:endParaRPr>
          </a:p>
          <a:p>
            <a:pPr marL="514350" indent="-514350" algn="just">
              <a:buClr>
                <a:schemeClr val="accent3"/>
              </a:buClr>
              <a:buFont typeface="Wingdings" pitchFamily="2" charset="2"/>
              <a:buChar char="Ø"/>
            </a:pPr>
            <a:r>
              <a:rPr lang="en-US" b="1" dirty="0" smtClean="0">
                <a:solidFill>
                  <a:schemeClr val="accent6">
                    <a:lumMod val="75000"/>
                  </a:schemeClr>
                </a:solidFill>
                <a:latin typeface="Corbel" pitchFamily="34" charset="0"/>
              </a:rPr>
              <a:t>Preparatory meeting </a:t>
            </a:r>
            <a:r>
              <a:rPr lang="en-US" dirty="0" smtClean="0">
                <a:latin typeface="Corbel" pitchFamily="34" charset="0"/>
              </a:rPr>
              <a:t>before the beginning of the mobility.</a:t>
            </a:r>
            <a:endParaRPr lang="en-US" sz="1100" dirty="0" smtClean="0">
              <a:latin typeface="Corbel" pitchFamily="34" charset="0"/>
            </a:endParaRPr>
          </a:p>
          <a:p>
            <a:pPr marL="514350" indent="-514350" algn="just">
              <a:buClr>
                <a:schemeClr val="accent3"/>
              </a:buClr>
              <a:buFont typeface="Wingdings" pitchFamily="2" charset="2"/>
              <a:buChar char="Ø"/>
            </a:pPr>
            <a:r>
              <a:rPr lang="en-US" b="1" dirty="0" smtClean="0">
                <a:solidFill>
                  <a:schemeClr val="accent6">
                    <a:lumMod val="75000"/>
                  </a:schemeClr>
                </a:solidFill>
                <a:latin typeface="Corbel" pitchFamily="34" charset="0"/>
              </a:rPr>
              <a:t>Language courses </a:t>
            </a:r>
            <a:r>
              <a:rPr lang="en-US" dirty="0" smtClean="0">
                <a:latin typeface="Corbel" pitchFamily="34" charset="0"/>
              </a:rPr>
              <a:t>(if applicable)</a:t>
            </a:r>
          </a:p>
          <a:p>
            <a:pPr>
              <a:buNone/>
            </a:pPr>
            <a:endParaRPr lang="en-US" dirty="0">
              <a:solidFill>
                <a:schemeClr val="accent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836712"/>
            <a:ext cx="8229600" cy="1143000"/>
          </a:xfrm>
        </p:spPr>
        <p:txBody>
          <a:bodyPr>
            <a:normAutofit fontScale="90000"/>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Support</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provided</a:t>
            </a:r>
            <a:r>
              <a:rPr lang="pt-PT" b="1" dirty="0" smtClean="0">
                <a:solidFill>
                  <a:schemeClr val="accent3">
                    <a:lumMod val="75000"/>
                  </a:schemeClr>
                </a:solidFill>
                <a:latin typeface="Helvetica Condensed" pitchFamily="34" charset="0"/>
                <a:ea typeface="BatangChe" pitchFamily="49" charset="-127"/>
                <a:cs typeface="Levenim MT" pitchFamily="2" charset="-79"/>
              </a:rPr>
              <a:t> to </a:t>
            </a:r>
            <a:r>
              <a:rPr lang="pt-PT" b="1" dirty="0" err="1" smtClean="0">
                <a:solidFill>
                  <a:schemeClr val="accent3">
                    <a:lumMod val="75000"/>
                  </a:schemeClr>
                </a:solidFill>
                <a:latin typeface="Helvetica Condensed" pitchFamily="34" charset="0"/>
                <a:ea typeface="BatangChe" pitchFamily="49" charset="-127"/>
                <a:cs typeface="Levenim MT" pitchFamily="2" charset="-79"/>
              </a:rPr>
              <a:t>scholarship</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holders</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endParaRPr lang="pt-PT" dirty="0">
              <a:solidFill>
                <a:schemeClr val="accent3">
                  <a:lumMod val="75000"/>
                </a:schemeClr>
              </a:solidFill>
            </a:endParaRPr>
          </a:p>
        </p:txBody>
      </p:sp>
      <p:sp>
        <p:nvSpPr>
          <p:cNvPr id="3" name="Marcador de Posição de Conteúdo 2"/>
          <p:cNvSpPr>
            <a:spLocks noGrp="1"/>
          </p:cNvSpPr>
          <p:nvPr>
            <p:ph idx="1"/>
          </p:nvPr>
        </p:nvSpPr>
        <p:spPr>
          <a:xfrm>
            <a:off x="395536" y="2060848"/>
            <a:ext cx="8229600" cy="4525963"/>
          </a:xfrm>
        </p:spPr>
        <p:txBody>
          <a:bodyPr>
            <a:normAutofit fontScale="77500" lnSpcReduction="20000"/>
          </a:bodyPr>
          <a:lstStyle/>
          <a:p>
            <a:pPr>
              <a:buNone/>
            </a:pPr>
            <a:r>
              <a:rPr lang="en-US" sz="3600" u="sng" dirty="0" smtClean="0">
                <a:solidFill>
                  <a:schemeClr val="accent6">
                    <a:lumMod val="75000"/>
                  </a:schemeClr>
                </a:solidFill>
                <a:latin typeface="Corbel" pitchFamily="34" charset="0"/>
              </a:rPr>
              <a:t>By the Host Institution</a:t>
            </a:r>
          </a:p>
          <a:p>
            <a:pPr>
              <a:buNone/>
            </a:pPr>
            <a:endParaRPr lang="en-US" u="sng" dirty="0" smtClean="0">
              <a:solidFill>
                <a:schemeClr val="accent6"/>
              </a:solidFill>
              <a:latin typeface="Corbel" pitchFamily="34" charset="0"/>
            </a:endParaRPr>
          </a:p>
          <a:p>
            <a:pPr marL="514350" indent="-514350" algn="just">
              <a:buClr>
                <a:schemeClr val="accent3"/>
              </a:buClr>
              <a:buFont typeface="Wingdings" pitchFamily="2" charset="2"/>
              <a:buChar char="Ø"/>
            </a:pPr>
            <a:r>
              <a:rPr lang="en-US" b="1" dirty="0" smtClean="0">
                <a:solidFill>
                  <a:schemeClr val="accent6">
                    <a:lumMod val="75000"/>
                  </a:schemeClr>
                </a:solidFill>
                <a:latin typeface="Corbel" pitchFamily="34" charset="0"/>
              </a:rPr>
              <a:t>Visa</a:t>
            </a:r>
            <a:r>
              <a:rPr lang="en-US" b="1" dirty="0" smtClean="0">
                <a:solidFill>
                  <a:schemeClr val="accent6"/>
                </a:solidFill>
                <a:latin typeface="Corbel" pitchFamily="34" charset="0"/>
              </a:rPr>
              <a:t> </a:t>
            </a:r>
            <a:r>
              <a:rPr lang="en-US" dirty="0" smtClean="0">
                <a:latin typeface="Corbel" pitchFamily="34" charset="0"/>
              </a:rPr>
              <a:t>(e-mail/fax to Consulates and </a:t>
            </a:r>
            <a:r>
              <a:rPr lang="en-US" dirty="0" smtClean="0"/>
              <a:t>Emigration Offices</a:t>
            </a:r>
            <a:r>
              <a:rPr lang="en-US" dirty="0" smtClean="0">
                <a:latin typeface="Corbel" pitchFamily="34" charset="0"/>
              </a:rPr>
              <a:t>)</a:t>
            </a:r>
          </a:p>
          <a:p>
            <a:pPr algn="just">
              <a:buClr>
                <a:schemeClr val="accent3"/>
              </a:buClr>
              <a:buFont typeface="Wingdings" pitchFamily="2" charset="2"/>
              <a:buChar char="Ø"/>
            </a:pPr>
            <a:endParaRPr lang="en-US" sz="1100" dirty="0" smtClean="0">
              <a:latin typeface="Corbel" pitchFamily="34" charset="0"/>
            </a:endParaRPr>
          </a:p>
          <a:p>
            <a:pPr marL="514350" indent="-514350" algn="just">
              <a:buClr>
                <a:schemeClr val="accent3"/>
              </a:buClr>
              <a:buFont typeface="Wingdings" pitchFamily="2" charset="2"/>
              <a:buChar char="Ø"/>
            </a:pPr>
            <a:r>
              <a:rPr lang="en-US" b="1" i="1" dirty="0" smtClean="0">
                <a:solidFill>
                  <a:schemeClr val="accent6">
                    <a:lumMod val="75000"/>
                  </a:schemeClr>
                </a:solidFill>
                <a:latin typeface="Corbel" pitchFamily="34" charset="0"/>
              </a:rPr>
              <a:t>Learning Agreement</a:t>
            </a:r>
            <a:r>
              <a:rPr lang="en-US" i="1" dirty="0" smtClean="0">
                <a:solidFill>
                  <a:schemeClr val="accent6">
                    <a:lumMod val="75000"/>
                  </a:schemeClr>
                </a:solidFill>
                <a:latin typeface="Corbel" pitchFamily="34" charset="0"/>
              </a:rPr>
              <a:t> </a:t>
            </a:r>
            <a:r>
              <a:rPr lang="en-US" dirty="0" smtClean="0">
                <a:latin typeface="Corbel" pitchFamily="34" charset="0"/>
              </a:rPr>
              <a:t>preparation (orientation, support in academic recognition) and  </a:t>
            </a:r>
            <a:r>
              <a:rPr lang="en-US" b="1" dirty="0" smtClean="0">
                <a:solidFill>
                  <a:schemeClr val="accent6">
                    <a:lumMod val="75000"/>
                  </a:schemeClr>
                </a:solidFill>
                <a:latin typeface="Corbel" pitchFamily="34" charset="0"/>
              </a:rPr>
              <a:t>work </a:t>
            </a:r>
            <a:r>
              <a:rPr lang="en-US" b="1" dirty="0" err="1" smtClean="0">
                <a:solidFill>
                  <a:schemeClr val="accent6">
                    <a:lumMod val="75000"/>
                  </a:schemeClr>
                </a:solidFill>
                <a:latin typeface="Corbel" pitchFamily="34" charset="0"/>
              </a:rPr>
              <a:t>programme</a:t>
            </a:r>
            <a:endParaRPr lang="en-US" dirty="0" smtClean="0">
              <a:solidFill>
                <a:schemeClr val="accent6">
                  <a:lumMod val="75000"/>
                </a:schemeClr>
              </a:solidFill>
              <a:latin typeface="Corbel" pitchFamily="34" charset="0"/>
            </a:endParaRPr>
          </a:p>
          <a:p>
            <a:pPr algn="just">
              <a:buClr>
                <a:schemeClr val="accent3"/>
              </a:buClr>
              <a:buFont typeface="Wingdings" pitchFamily="2" charset="2"/>
              <a:buChar char="Ø"/>
            </a:pPr>
            <a:endParaRPr lang="en-US" sz="1100" b="1" dirty="0" smtClean="0">
              <a:solidFill>
                <a:srgbClr val="0070C0"/>
              </a:solidFill>
              <a:latin typeface="Corbel" pitchFamily="34" charset="0"/>
            </a:endParaRPr>
          </a:p>
          <a:p>
            <a:pPr algn="just">
              <a:buClr>
                <a:schemeClr val="accent3"/>
              </a:buClr>
              <a:buFont typeface="Wingdings" pitchFamily="2" charset="2"/>
              <a:buChar char="Ø"/>
            </a:pPr>
            <a:r>
              <a:rPr lang="en-US" b="1" dirty="0" smtClean="0">
                <a:solidFill>
                  <a:schemeClr val="accent6">
                    <a:lumMod val="75000"/>
                  </a:schemeClr>
                </a:solidFill>
                <a:latin typeface="Corbel" pitchFamily="34" charset="0"/>
              </a:rPr>
              <a:t>Accommodation</a:t>
            </a:r>
            <a:r>
              <a:rPr lang="en-US" dirty="0" smtClean="0">
                <a:solidFill>
                  <a:srgbClr val="0070C0"/>
                </a:solidFill>
                <a:latin typeface="Corbel" pitchFamily="34" charset="0"/>
              </a:rPr>
              <a:t> </a:t>
            </a:r>
            <a:r>
              <a:rPr lang="en-US" dirty="0" smtClean="0">
                <a:latin typeface="Corbel" pitchFamily="34" charset="0"/>
              </a:rPr>
              <a:t>(Halls of residence or private accommodation with special conditions)</a:t>
            </a:r>
          </a:p>
          <a:p>
            <a:pPr algn="just">
              <a:buClr>
                <a:schemeClr val="accent3"/>
              </a:buClr>
              <a:buFont typeface="Wingdings" pitchFamily="2" charset="2"/>
              <a:buChar char="Ø"/>
            </a:pPr>
            <a:endParaRPr lang="en-US" sz="1100" dirty="0" smtClean="0">
              <a:latin typeface="Corbel" pitchFamily="34" charset="0"/>
            </a:endParaRPr>
          </a:p>
          <a:p>
            <a:pPr algn="just">
              <a:buClr>
                <a:schemeClr val="accent3"/>
              </a:buClr>
              <a:buFont typeface="Wingdings" pitchFamily="2" charset="2"/>
              <a:buChar char="Ø"/>
            </a:pPr>
            <a:r>
              <a:rPr lang="en-US" b="1" dirty="0" smtClean="0">
                <a:solidFill>
                  <a:schemeClr val="accent6">
                    <a:lumMod val="75000"/>
                  </a:schemeClr>
                </a:solidFill>
                <a:latin typeface="Corbel" pitchFamily="34" charset="0"/>
              </a:rPr>
              <a:t>Money</a:t>
            </a:r>
            <a:r>
              <a:rPr lang="en-US" b="1" dirty="0" smtClean="0">
                <a:solidFill>
                  <a:schemeClr val="accent6"/>
                </a:solidFill>
                <a:latin typeface="Corbel" pitchFamily="34" charset="0"/>
              </a:rPr>
              <a:t> </a:t>
            </a:r>
            <a:r>
              <a:rPr lang="en-US" dirty="0" smtClean="0">
                <a:latin typeface="Corbel" pitchFamily="34" charset="0"/>
              </a:rPr>
              <a:t>(</a:t>
            </a:r>
            <a:r>
              <a:rPr lang="en-US" dirty="0" err="1" smtClean="0">
                <a:latin typeface="Corbel" pitchFamily="34" charset="0"/>
              </a:rPr>
              <a:t>cheque</a:t>
            </a:r>
            <a:r>
              <a:rPr lang="en-US" dirty="0" smtClean="0">
                <a:latin typeface="Corbel" pitchFamily="34" charset="0"/>
              </a:rPr>
              <a:t> / open a bank account)</a:t>
            </a:r>
          </a:p>
          <a:p>
            <a:pPr algn="just">
              <a:buClr>
                <a:schemeClr val="accent3"/>
              </a:buClr>
              <a:buFont typeface="Wingdings" pitchFamily="2" charset="2"/>
              <a:buChar char="Ø"/>
            </a:pPr>
            <a:endParaRPr lang="en-US" sz="1100" dirty="0" smtClean="0">
              <a:solidFill>
                <a:schemeClr val="accent6">
                  <a:lumMod val="75000"/>
                </a:schemeClr>
              </a:solidFill>
              <a:latin typeface="Corbel" pitchFamily="34" charset="0"/>
            </a:endParaRPr>
          </a:p>
          <a:p>
            <a:pPr algn="just">
              <a:buClr>
                <a:schemeClr val="accent3"/>
              </a:buClr>
              <a:buFont typeface="Wingdings" pitchFamily="2" charset="2"/>
              <a:buChar char="Ø"/>
            </a:pPr>
            <a:r>
              <a:rPr lang="en-US" b="1" dirty="0" smtClean="0">
                <a:solidFill>
                  <a:schemeClr val="accent6">
                    <a:lumMod val="75000"/>
                  </a:schemeClr>
                </a:solidFill>
                <a:latin typeface="Corbel" pitchFamily="34" charset="0"/>
              </a:rPr>
              <a:t>Follow-up </a:t>
            </a:r>
            <a:r>
              <a:rPr lang="en-US" dirty="0" smtClean="0">
                <a:latin typeface="Corbel" pitchFamily="34" charset="0"/>
              </a:rPr>
              <a:t>(regular information and  evaluation of the mobility)</a:t>
            </a:r>
            <a:endParaRPr lang="en-US" b="1" dirty="0" smtClean="0">
              <a:solidFill>
                <a:srgbClr val="0070C0"/>
              </a:solidFill>
              <a:latin typeface="Corbel" pitchFamily="34" charset="0"/>
            </a:endParaRPr>
          </a:p>
          <a:p>
            <a:pPr>
              <a:buNone/>
            </a:pPr>
            <a:endParaRPr lang="en-US" u="sng" dirty="0" smtClean="0">
              <a:solidFill>
                <a:schemeClr val="accent6"/>
              </a:solidFill>
              <a:latin typeface="Corbel" pitchFamily="34" charset="0"/>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395536" y="836712"/>
            <a:ext cx="8229600" cy="1143000"/>
          </a:xfrm>
        </p:spPr>
        <p:txBody>
          <a:bodyPr>
            <a:normAutofit fontScale="90000"/>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Support</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provided</a:t>
            </a:r>
            <a:r>
              <a:rPr lang="pt-PT" b="1" dirty="0" smtClean="0">
                <a:solidFill>
                  <a:schemeClr val="accent3">
                    <a:lumMod val="75000"/>
                  </a:schemeClr>
                </a:solidFill>
                <a:latin typeface="Helvetica Condensed" pitchFamily="34" charset="0"/>
                <a:ea typeface="BatangChe" pitchFamily="49" charset="-127"/>
                <a:cs typeface="Levenim MT" pitchFamily="2" charset="-79"/>
              </a:rPr>
              <a:t> to </a:t>
            </a:r>
            <a:r>
              <a:rPr lang="pt-PT" b="1" dirty="0" err="1" smtClean="0">
                <a:solidFill>
                  <a:schemeClr val="accent3">
                    <a:lumMod val="75000"/>
                  </a:schemeClr>
                </a:solidFill>
                <a:latin typeface="Helvetica Condensed" pitchFamily="34" charset="0"/>
                <a:ea typeface="BatangChe" pitchFamily="49" charset="-127"/>
                <a:cs typeface="Levenim MT" pitchFamily="2" charset="-79"/>
              </a:rPr>
              <a:t>scholarship</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holders</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endParaRPr lang="pt-PT" dirty="0">
              <a:solidFill>
                <a:schemeClr val="accent3">
                  <a:lumMod val="75000"/>
                </a:schemeClr>
              </a:solidFill>
            </a:endParaRPr>
          </a:p>
        </p:txBody>
      </p:sp>
      <p:sp>
        <p:nvSpPr>
          <p:cNvPr id="3" name="Marcador de Posição de Conteúdo 2"/>
          <p:cNvSpPr>
            <a:spLocks noGrp="1"/>
          </p:cNvSpPr>
          <p:nvPr>
            <p:ph idx="1"/>
          </p:nvPr>
        </p:nvSpPr>
        <p:spPr>
          <a:xfrm>
            <a:off x="467544" y="2060848"/>
            <a:ext cx="8676456" cy="4525963"/>
          </a:xfrm>
        </p:spPr>
        <p:txBody>
          <a:bodyPr>
            <a:normAutofit fontScale="77500" lnSpcReduction="20000"/>
          </a:bodyPr>
          <a:lstStyle/>
          <a:p>
            <a:pPr>
              <a:buNone/>
            </a:pPr>
            <a:r>
              <a:rPr lang="en-US" sz="4000" u="sng" dirty="0" smtClean="0">
                <a:solidFill>
                  <a:schemeClr val="accent6">
                    <a:lumMod val="75000"/>
                  </a:schemeClr>
                </a:solidFill>
                <a:latin typeface="Corbel" pitchFamily="34" charset="0"/>
              </a:rPr>
              <a:t>By the Host Institution</a:t>
            </a:r>
          </a:p>
          <a:p>
            <a:pPr>
              <a:buNone/>
            </a:pPr>
            <a:endParaRPr lang="en-US" u="sng" dirty="0" smtClean="0">
              <a:solidFill>
                <a:schemeClr val="accent6"/>
              </a:solidFill>
              <a:latin typeface="Corbel" pitchFamily="34" charset="0"/>
            </a:endParaRPr>
          </a:p>
          <a:p>
            <a:pPr algn="just">
              <a:spcAft>
                <a:spcPts val="600"/>
              </a:spcAft>
              <a:buClr>
                <a:schemeClr val="accent3"/>
              </a:buClr>
              <a:buFont typeface="Wingdings" pitchFamily="2" charset="2"/>
              <a:buChar char="Ø"/>
            </a:pPr>
            <a:r>
              <a:rPr lang="en-US" dirty="0" smtClean="0">
                <a:latin typeface="Corbel" pitchFamily="34" charset="0"/>
              </a:rPr>
              <a:t>E. </a:t>
            </a:r>
            <a:r>
              <a:rPr lang="en-US" dirty="0" err="1" smtClean="0">
                <a:latin typeface="Corbel" pitchFamily="34" charset="0"/>
              </a:rPr>
              <a:t>Mundus</a:t>
            </a:r>
            <a:r>
              <a:rPr lang="en-US" dirty="0" smtClean="0">
                <a:latin typeface="Corbel" pitchFamily="34" charset="0"/>
              </a:rPr>
              <a:t> meeting with practical information</a:t>
            </a:r>
          </a:p>
          <a:p>
            <a:pPr algn="just">
              <a:spcAft>
                <a:spcPts val="600"/>
              </a:spcAft>
              <a:buClr>
                <a:schemeClr val="accent3"/>
              </a:buClr>
              <a:buFont typeface="Wingdings" pitchFamily="2" charset="2"/>
              <a:buChar char="Ø"/>
            </a:pPr>
            <a:endParaRPr lang="en-US" sz="1100" dirty="0" smtClean="0">
              <a:latin typeface="Corbel" pitchFamily="34" charset="0"/>
            </a:endParaRPr>
          </a:p>
          <a:p>
            <a:pPr algn="just">
              <a:spcAft>
                <a:spcPts val="600"/>
              </a:spcAft>
              <a:buClr>
                <a:schemeClr val="accent3"/>
              </a:buClr>
              <a:buFont typeface="Wingdings" pitchFamily="2" charset="2"/>
              <a:buChar char="Ø"/>
            </a:pPr>
            <a:r>
              <a:rPr lang="en-US" dirty="0" smtClean="0">
                <a:latin typeface="Corbel" pitchFamily="34" charset="0"/>
              </a:rPr>
              <a:t>Welcoming session for E. </a:t>
            </a:r>
            <a:r>
              <a:rPr lang="en-US" dirty="0" err="1" smtClean="0">
                <a:latin typeface="Corbel" pitchFamily="34" charset="0"/>
              </a:rPr>
              <a:t>Mundus</a:t>
            </a:r>
            <a:r>
              <a:rPr lang="en-US" dirty="0" smtClean="0">
                <a:latin typeface="Corbel" pitchFamily="34" charset="0"/>
              </a:rPr>
              <a:t> scholarship holders.</a:t>
            </a:r>
          </a:p>
          <a:p>
            <a:pPr algn="just">
              <a:spcAft>
                <a:spcPts val="600"/>
              </a:spcAft>
              <a:buClr>
                <a:schemeClr val="accent3"/>
              </a:buClr>
              <a:buFont typeface="Wingdings" pitchFamily="2" charset="2"/>
              <a:buChar char="Ø"/>
            </a:pPr>
            <a:endParaRPr lang="en-US" sz="1100" dirty="0" smtClean="0">
              <a:latin typeface="Corbel" pitchFamily="34" charset="0"/>
            </a:endParaRPr>
          </a:p>
          <a:p>
            <a:pPr algn="just">
              <a:spcAft>
                <a:spcPts val="600"/>
              </a:spcAft>
              <a:buClr>
                <a:schemeClr val="accent3"/>
              </a:buClr>
              <a:buFont typeface="Wingdings" pitchFamily="2" charset="2"/>
              <a:buChar char="Ø"/>
            </a:pPr>
            <a:r>
              <a:rPr lang="en-US" dirty="0" smtClean="0">
                <a:latin typeface="Corbel" pitchFamily="34" charset="0"/>
              </a:rPr>
              <a:t>Welcoming session for all the foreign students.</a:t>
            </a:r>
          </a:p>
          <a:p>
            <a:pPr algn="just">
              <a:spcAft>
                <a:spcPts val="600"/>
              </a:spcAft>
              <a:buClr>
                <a:schemeClr val="accent3"/>
              </a:buClr>
              <a:buFont typeface="Wingdings" pitchFamily="2" charset="2"/>
              <a:buChar char="Ø"/>
            </a:pPr>
            <a:endParaRPr lang="en-US" sz="1100" dirty="0" smtClean="0">
              <a:latin typeface="Corbel" pitchFamily="34" charset="0"/>
            </a:endParaRPr>
          </a:p>
          <a:p>
            <a:pPr algn="just">
              <a:spcAft>
                <a:spcPts val="600"/>
              </a:spcAft>
              <a:buClr>
                <a:schemeClr val="accent3"/>
              </a:buClr>
              <a:buFont typeface="Wingdings" pitchFamily="2" charset="2"/>
              <a:buChar char="Ø"/>
            </a:pPr>
            <a:r>
              <a:rPr lang="en-US" b="1" dirty="0" smtClean="0">
                <a:solidFill>
                  <a:schemeClr val="accent6">
                    <a:lumMod val="75000"/>
                  </a:schemeClr>
                </a:solidFill>
                <a:latin typeface="Corbel" pitchFamily="34" charset="0"/>
              </a:rPr>
              <a:t>Buddy-system</a:t>
            </a:r>
            <a:r>
              <a:rPr lang="en-US" b="1" dirty="0" smtClean="0">
                <a:solidFill>
                  <a:schemeClr val="accent6"/>
                </a:solidFill>
                <a:latin typeface="Corbel" pitchFamily="34" charset="0"/>
              </a:rPr>
              <a:t>/</a:t>
            </a:r>
            <a:r>
              <a:rPr lang="en-US" dirty="0" smtClean="0">
                <a:latin typeface="Corbel" pitchFamily="34" charset="0"/>
              </a:rPr>
              <a:t>Erasmus </a:t>
            </a:r>
            <a:r>
              <a:rPr lang="en-US" dirty="0" err="1" smtClean="0">
                <a:latin typeface="Corbel" pitchFamily="34" charset="0"/>
              </a:rPr>
              <a:t>Mundus</a:t>
            </a:r>
            <a:r>
              <a:rPr lang="en-US" dirty="0" smtClean="0">
                <a:latin typeface="Corbel" pitchFamily="34" charset="0"/>
              </a:rPr>
              <a:t> </a:t>
            </a:r>
            <a:r>
              <a:rPr lang="en-US" b="1" dirty="0" smtClean="0">
                <a:solidFill>
                  <a:schemeClr val="accent6">
                    <a:lumMod val="75000"/>
                  </a:schemeClr>
                </a:solidFill>
                <a:latin typeface="Corbel" pitchFamily="34" charset="0"/>
              </a:rPr>
              <a:t>Tutor </a:t>
            </a:r>
          </a:p>
          <a:p>
            <a:pPr algn="just">
              <a:spcAft>
                <a:spcPts val="600"/>
              </a:spcAft>
              <a:buClr>
                <a:schemeClr val="accent3"/>
              </a:buClr>
              <a:buFont typeface="Wingdings" pitchFamily="2" charset="2"/>
              <a:buChar char="Ø"/>
            </a:pPr>
            <a:endParaRPr lang="en-US" sz="1100" dirty="0" smtClean="0">
              <a:latin typeface="Corbel" pitchFamily="34" charset="0"/>
            </a:endParaRPr>
          </a:p>
          <a:p>
            <a:pPr>
              <a:spcAft>
                <a:spcPts val="600"/>
              </a:spcAft>
              <a:buClr>
                <a:schemeClr val="accent3"/>
              </a:buClr>
              <a:buFont typeface="Wingdings" pitchFamily="2" charset="2"/>
              <a:buChar char="Ø"/>
            </a:pPr>
            <a:r>
              <a:rPr lang="en-US" dirty="0" smtClean="0">
                <a:latin typeface="Corbel" pitchFamily="34" charset="0"/>
              </a:rPr>
              <a:t>Mobility Follow-up – </a:t>
            </a:r>
            <a:r>
              <a:rPr lang="en-US" b="1" dirty="0" smtClean="0">
                <a:solidFill>
                  <a:schemeClr val="accent6">
                    <a:lumMod val="75000"/>
                  </a:schemeClr>
                </a:solidFill>
                <a:latin typeface="Corbel" pitchFamily="34" charset="0"/>
              </a:rPr>
              <a:t>Mandatory meetings </a:t>
            </a:r>
            <a:r>
              <a:rPr lang="en-US" dirty="0" smtClean="0">
                <a:latin typeface="Corbel" pitchFamily="34" charset="0"/>
              </a:rPr>
              <a:t>(regular/monthly)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980728"/>
            <a:ext cx="8229600" cy="1143000"/>
          </a:xfrm>
        </p:spPr>
        <p:txBody>
          <a:bodyPr>
            <a:normAutofit fontScale="90000"/>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Support</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provided</a:t>
            </a:r>
            <a:r>
              <a:rPr lang="pt-PT" b="1" dirty="0" smtClean="0">
                <a:solidFill>
                  <a:schemeClr val="accent3">
                    <a:lumMod val="75000"/>
                  </a:schemeClr>
                </a:solidFill>
                <a:latin typeface="Helvetica Condensed" pitchFamily="34" charset="0"/>
                <a:ea typeface="BatangChe" pitchFamily="49" charset="-127"/>
                <a:cs typeface="Levenim MT" pitchFamily="2" charset="-79"/>
              </a:rPr>
              <a:t> to </a:t>
            </a:r>
            <a:r>
              <a:rPr lang="pt-PT" b="1" dirty="0" err="1" smtClean="0">
                <a:solidFill>
                  <a:schemeClr val="accent3">
                    <a:lumMod val="75000"/>
                  </a:schemeClr>
                </a:solidFill>
                <a:latin typeface="Helvetica Condensed" pitchFamily="34" charset="0"/>
                <a:ea typeface="BatangChe" pitchFamily="49" charset="-127"/>
                <a:cs typeface="Levenim MT" pitchFamily="2" charset="-79"/>
              </a:rPr>
              <a:t>scholarship</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holders</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endParaRPr lang="pt-PT" dirty="0">
              <a:solidFill>
                <a:schemeClr val="accent3">
                  <a:lumMod val="75000"/>
                </a:schemeClr>
              </a:solidFill>
            </a:endParaRPr>
          </a:p>
        </p:txBody>
      </p:sp>
      <p:sp>
        <p:nvSpPr>
          <p:cNvPr id="3" name="Marcador de Posição de Conteúdo 2"/>
          <p:cNvSpPr>
            <a:spLocks noGrp="1"/>
          </p:cNvSpPr>
          <p:nvPr>
            <p:ph idx="1"/>
          </p:nvPr>
        </p:nvSpPr>
        <p:spPr>
          <a:xfrm>
            <a:off x="467544" y="2332037"/>
            <a:ext cx="8229600" cy="4525963"/>
          </a:xfrm>
        </p:spPr>
        <p:txBody>
          <a:bodyPr>
            <a:normAutofit fontScale="70000" lnSpcReduction="20000"/>
          </a:bodyPr>
          <a:lstStyle/>
          <a:p>
            <a:pPr>
              <a:buNone/>
            </a:pPr>
            <a:r>
              <a:rPr lang="en-US" sz="4000" u="sng" dirty="0" smtClean="0">
                <a:solidFill>
                  <a:schemeClr val="accent6">
                    <a:lumMod val="75000"/>
                  </a:schemeClr>
                </a:solidFill>
                <a:latin typeface="Corbel" pitchFamily="34" charset="0"/>
              </a:rPr>
              <a:t>By the Host Institution</a:t>
            </a:r>
          </a:p>
          <a:p>
            <a:pPr algn="just">
              <a:buClr>
                <a:srgbClr val="0070C0"/>
              </a:buClr>
              <a:buNone/>
            </a:pPr>
            <a:endParaRPr lang="en-US" b="1" dirty="0" smtClean="0">
              <a:solidFill>
                <a:srgbClr val="0070C0"/>
              </a:solidFill>
              <a:latin typeface="Corbel" pitchFamily="34" charset="0"/>
            </a:endParaRPr>
          </a:p>
          <a:p>
            <a:pPr algn="just">
              <a:buClr>
                <a:schemeClr val="accent3"/>
              </a:buClr>
              <a:buFont typeface="Wingdings" pitchFamily="2" charset="2"/>
              <a:buChar char="Ø"/>
            </a:pPr>
            <a:r>
              <a:rPr lang="en-US" b="1" dirty="0" smtClean="0">
                <a:solidFill>
                  <a:schemeClr val="accent6">
                    <a:lumMod val="75000"/>
                  </a:schemeClr>
                </a:solidFill>
                <a:latin typeface="Corbel" pitchFamily="34" charset="0"/>
              </a:rPr>
              <a:t>Language course </a:t>
            </a:r>
            <a:r>
              <a:rPr lang="en-US" b="1" dirty="0" smtClean="0">
                <a:solidFill>
                  <a:schemeClr val="accent6"/>
                </a:solidFill>
                <a:latin typeface="Corbel" pitchFamily="34" charset="0"/>
              </a:rPr>
              <a:t>- </a:t>
            </a:r>
            <a:r>
              <a:rPr lang="en-US" sz="3100" dirty="0" smtClean="0">
                <a:latin typeface="Corbel" pitchFamily="34" charset="0"/>
              </a:rPr>
              <a:t>mandato</a:t>
            </a:r>
            <a:r>
              <a:rPr lang="en-US" dirty="0" smtClean="0">
                <a:latin typeface="Corbel" pitchFamily="34" charset="0"/>
              </a:rPr>
              <a:t>ry (teaching language or different)</a:t>
            </a:r>
          </a:p>
          <a:p>
            <a:pPr algn="just">
              <a:buClr>
                <a:schemeClr val="accent3"/>
              </a:buClr>
              <a:buFont typeface="Wingdings" pitchFamily="2" charset="2"/>
              <a:buChar char="Ø"/>
            </a:pPr>
            <a:endParaRPr lang="en-US" sz="1100" dirty="0" smtClean="0">
              <a:latin typeface="Corbel" pitchFamily="34" charset="0"/>
            </a:endParaRPr>
          </a:p>
          <a:p>
            <a:pPr algn="just">
              <a:spcAft>
                <a:spcPts val="600"/>
              </a:spcAft>
              <a:buClr>
                <a:schemeClr val="accent3"/>
              </a:buClr>
              <a:buFont typeface="Wingdings" pitchFamily="2" charset="2"/>
              <a:buChar char="Ø"/>
            </a:pPr>
            <a:r>
              <a:rPr lang="en-US" sz="3100" b="1" dirty="0" smtClean="0">
                <a:solidFill>
                  <a:schemeClr val="accent6">
                    <a:lumMod val="75000"/>
                  </a:schemeClr>
                </a:solidFill>
                <a:latin typeface="Corbel" pitchFamily="34" charset="0"/>
              </a:rPr>
              <a:t>Support</a:t>
            </a:r>
            <a:r>
              <a:rPr lang="en-US" dirty="0" smtClean="0">
                <a:latin typeface="Corbel" pitchFamily="34" charset="0"/>
              </a:rPr>
              <a:t> upon the arrival (reception at the airport, administrative support – i.e. attending an emigration office, bank , residence, faculty, language course).</a:t>
            </a:r>
          </a:p>
          <a:p>
            <a:pPr algn="just">
              <a:spcAft>
                <a:spcPts val="600"/>
              </a:spcAft>
              <a:buClr>
                <a:schemeClr val="accent3"/>
              </a:buClr>
              <a:buFont typeface="Wingdings" pitchFamily="2" charset="2"/>
              <a:buChar char="Ø"/>
            </a:pPr>
            <a:endParaRPr lang="en-US" sz="1100" dirty="0" smtClean="0">
              <a:latin typeface="Corbel" pitchFamily="34" charset="0"/>
            </a:endParaRPr>
          </a:p>
          <a:p>
            <a:pPr algn="just">
              <a:spcAft>
                <a:spcPts val="600"/>
              </a:spcAft>
              <a:buClr>
                <a:schemeClr val="accent3"/>
              </a:buClr>
              <a:buFont typeface="Wingdings" pitchFamily="2" charset="2"/>
              <a:buChar char="Ø"/>
            </a:pPr>
            <a:r>
              <a:rPr lang="pt-PT" sz="3100" b="1" dirty="0" smtClean="0">
                <a:solidFill>
                  <a:schemeClr val="accent6">
                    <a:lumMod val="75000"/>
                  </a:schemeClr>
                </a:solidFill>
                <a:latin typeface="Corbel" pitchFamily="34" charset="0"/>
              </a:rPr>
              <a:t>Cultural</a:t>
            </a:r>
            <a:r>
              <a:rPr lang="pt-PT" b="1" dirty="0" smtClean="0">
                <a:solidFill>
                  <a:schemeClr val="accent6">
                    <a:lumMod val="75000"/>
                  </a:schemeClr>
                </a:solidFill>
                <a:latin typeface="Corbel" pitchFamily="34" charset="0"/>
              </a:rPr>
              <a:t> </a:t>
            </a:r>
            <a:r>
              <a:rPr lang="pt-PT" sz="3100" b="1" dirty="0" smtClean="0">
                <a:solidFill>
                  <a:schemeClr val="accent6">
                    <a:lumMod val="75000"/>
                  </a:schemeClr>
                </a:solidFill>
                <a:latin typeface="Corbel" pitchFamily="34" charset="0"/>
              </a:rPr>
              <a:t>and</a:t>
            </a:r>
            <a:r>
              <a:rPr lang="pt-PT" b="1" dirty="0" smtClean="0">
                <a:solidFill>
                  <a:schemeClr val="accent6">
                    <a:lumMod val="75000"/>
                  </a:schemeClr>
                </a:solidFill>
                <a:latin typeface="Corbel" pitchFamily="34" charset="0"/>
              </a:rPr>
              <a:t> </a:t>
            </a:r>
            <a:r>
              <a:rPr lang="pt-PT" sz="3100" b="1" dirty="0" smtClean="0">
                <a:solidFill>
                  <a:schemeClr val="accent6">
                    <a:lumMod val="75000"/>
                  </a:schemeClr>
                </a:solidFill>
                <a:latin typeface="Corbel" pitchFamily="34" charset="0"/>
              </a:rPr>
              <a:t>integration</a:t>
            </a:r>
            <a:r>
              <a:rPr lang="pt-PT" b="1" dirty="0" smtClean="0">
                <a:solidFill>
                  <a:schemeClr val="accent6">
                    <a:lumMod val="75000"/>
                  </a:schemeClr>
                </a:solidFill>
                <a:latin typeface="Corbel" pitchFamily="34" charset="0"/>
              </a:rPr>
              <a:t> </a:t>
            </a:r>
            <a:r>
              <a:rPr lang="pt-PT" sz="3100" b="1" dirty="0" smtClean="0">
                <a:solidFill>
                  <a:schemeClr val="accent6">
                    <a:lumMod val="75000"/>
                  </a:schemeClr>
                </a:solidFill>
                <a:latin typeface="Corbel" pitchFamily="34" charset="0"/>
              </a:rPr>
              <a:t>activities</a:t>
            </a:r>
            <a:r>
              <a:rPr lang="pt-PT" b="1" dirty="0" smtClean="0">
                <a:solidFill>
                  <a:schemeClr val="accent6">
                    <a:lumMod val="75000"/>
                  </a:schemeClr>
                </a:solidFill>
                <a:latin typeface="Corbel" pitchFamily="34" charset="0"/>
              </a:rPr>
              <a:t> </a:t>
            </a:r>
            <a:r>
              <a:rPr lang="pt-PT" dirty="0" smtClean="0">
                <a:latin typeface="Corbel" pitchFamily="34" charset="0"/>
              </a:rPr>
              <a:t>promoted by the International Office or </a:t>
            </a:r>
            <a:r>
              <a:rPr lang="pt-PT" dirty="0" err="1" smtClean="0">
                <a:latin typeface="Corbel" pitchFamily="34" charset="0"/>
              </a:rPr>
              <a:t>by</a:t>
            </a:r>
            <a:r>
              <a:rPr lang="pt-PT" dirty="0" smtClean="0">
                <a:latin typeface="Corbel" pitchFamily="34" charset="0"/>
              </a:rPr>
              <a:t>  </a:t>
            </a:r>
            <a:r>
              <a:rPr lang="pt-PT" dirty="0" err="1" smtClean="0">
                <a:latin typeface="Corbel" pitchFamily="34" charset="0"/>
              </a:rPr>
              <a:t>international</a:t>
            </a:r>
            <a:r>
              <a:rPr lang="pt-PT" dirty="0" smtClean="0">
                <a:latin typeface="Corbel" pitchFamily="34" charset="0"/>
              </a:rPr>
              <a:t> </a:t>
            </a:r>
            <a:r>
              <a:rPr lang="pt-PT" dirty="0" err="1" smtClean="0">
                <a:latin typeface="Corbel" pitchFamily="34" charset="0"/>
              </a:rPr>
              <a:t>students</a:t>
            </a:r>
            <a:r>
              <a:rPr lang="pt-PT" dirty="0" smtClean="0">
                <a:latin typeface="Corbel" pitchFamily="34" charset="0"/>
              </a:rPr>
              <a:t>’ </a:t>
            </a:r>
            <a:r>
              <a:rPr lang="pt-PT" dirty="0" err="1" smtClean="0">
                <a:latin typeface="Corbel" pitchFamily="34" charset="0"/>
              </a:rPr>
              <a:t>associations</a:t>
            </a:r>
            <a:r>
              <a:rPr lang="pt-PT" dirty="0" smtClean="0">
                <a:latin typeface="Corbel" pitchFamily="34" charset="0"/>
              </a:rPr>
              <a:t> (i.e. ESN)</a:t>
            </a:r>
            <a:endParaRPr lang="en-US" dirty="0" smtClean="0">
              <a:latin typeface="Corbel" pitchFamily="34" charset="0"/>
            </a:endParaRPr>
          </a:p>
          <a:p>
            <a:pPr algn="just">
              <a:spcAft>
                <a:spcPts val="600"/>
              </a:spcAft>
              <a:buClr>
                <a:schemeClr val="accent3"/>
              </a:buClr>
              <a:buNone/>
            </a:pPr>
            <a:endParaRPr lang="en-US" sz="1100" dirty="0" smtClean="0">
              <a:latin typeface="Corbel" pitchFamily="34" charset="0"/>
            </a:endParaRPr>
          </a:p>
          <a:p>
            <a:pPr algn="just">
              <a:spcAft>
                <a:spcPts val="600"/>
              </a:spcAft>
              <a:buClr>
                <a:schemeClr val="accent3"/>
              </a:buClr>
              <a:buFont typeface="Wingdings" pitchFamily="2" charset="2"/>
              <a:buChar char="Ø"/>
            </a:pPr>
            <a:r>
              <a:rPr lang="pt-PT" dirty="0" smtClean="0">
                <a:latin typeface="Corbel" pitchFamily="34" charset="0"/>
              </a:rPr>
              <a:t>Academic support through the contact with faculties and mailing </a:t>
            </a:r>
            <a:r>
              <a:rPr lang="pt-PT" sz="3100" b="1" dirty="0" err="1" smtClean="0">
                <a:solidFill>
                  <a:schemeClr val="accent6">
                    <a:lumMod val="75000"/>
                  </a:schemeClr>
                </a:solidFill>
                <a:latin typeface="Corbel" pitchFamily="34" charset="0"/>
              </a:rPr>
              <a:t>of</a:t>
            </a:r>
            <a:r>
              <a:rPr lang="pt-PT" sz="3100" b="1" dirty="0" smtClean="0">
                <a:solidFill>
                  <a:schemeClr val="accent6">
                    <a:lumMod val="75000"/>
                  </a:schemeClr>
                </a:solidFill>
                <a:latin typeface="Corbel" pitchFamily="34" charset="0"/>
              </a:rPr>
              <a:t> </a:t>
            </a:r>
            <a:r>
              <a:rPr lang="pt-PT" sz="3100" b="1" dirty="0" err="1" smtClean="0">
                <a:solidFill>
                  <a:schemeClr val="accent6">
                    <a:lumMod val="75000"/>
                  </a:schemeClr>
                </a:solidFill>
                <a:latin typeface="Corbel" pitchFamily="34" charset="0"/>
              </a:rPr>
              <a:t>progress</a:t>
            </a:r>
            <a:r>
              <a:rPr lang="pt-PT" sz="3100" b="1" dirty="0" smtClean="0">
                <a:solidFill>
                  <a:schemeClr val="accent6">
                    <a:lumMod val="75000"/>
                  </a:schemeClr>
                </a:solidFill>
                <a:latin typeface="Corbel" pitchFamily="34" charset="0"/>
              </a:rPr>
              <a:t> </a:t>
            </a:r>
            <a:r>
              <a:rPr lang="en-US" sz="3100" b="1" dirty="0" smtClean="0">
                <a:solidFill>
                  <a:schemeClr val="accent6">
                    <a:lumMod val="75000"/>
                  </a:schemeClr>
                </a:solidFill>
                <a:latin typeface="Corbel" pitchFamily="34" charset="0"/>
              </a:rPr>
              <a:t>activity reports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548680"/>
            <a:ext cx="8229600" cy="1143000"/>
          </a:xfrm>
        </p:spPr>
        <p:txBody>
          <a:bodyPr>
            <a:normAutofit/>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Thank you for your attention!</a:t>
            </a:r>
            <a:endParaRPr lang="pt-PT" b="1" dirty="0">
              <a:solidFill>
                <a:schemeClr val="accent3">
                  <a:lumMod val="75000"/>
                </a:schemeClr>
              </a:solidFill>
              <a:latin typeface="Helvetica Condensed" pitchFamily="34" charset="0"/>
              <a:ea typeface="BatangChe" pitchFamily="49" charset="-127"/>
              <a:cs typeface="Levenim MT" pitchFamily="2" charset="-79"/>
            </a:endParaRPr>
          </a:p>
        </p:txBody>
      </p:sp>
      <p:pic>
        <p:nvPicPr>
          <p:cNvPr id="5" name="Picture 6" descr="43 Erasmus.jpg"/>
          <p:cNvPicPr>
            <a:picLocks noGrp="1" noChangeAspect="1"/>
          </p:cNvPicPr>
          <p:nvPr>
            <p:ph idx="1"/>
          </p:nvPr>
        </p:nvPicPr>
        <p:blipFill>
          <a:blip r:embed="rId3" cstate="print"/>
          <a:srcRect l="3538" t="15160" r="3538" b="8192"/>
          <a:stretch>
            <a:fillRect/>
          </a:stretch>
        </p:blipFill>
        <p:spPr>
          <a:xfrm>
            <a:off x="467544" y="1772816"/>
            <a:ext cx="8090808" cy="45259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908720"/>
            <a:ext cx="8229600" cy="1143000"/>
          </a:xfrm>
        </p:spPr>
        <p:txBody>
          <a:bodyPr>
            <a:normAutofit fontScale="90000"/>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What</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is</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the</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Erasmus</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Mundus</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Programme</a:t>
            </a:r>
            <a:r>
              <a:rPr lang="pt-PT" b="1" dirty="0" smtClean="0">
                <a:solidFill>
                  <a:schemeClr val="accent3">
                    <a:lumMod val="75000"/>
                  </a:schemeClr>
                </a:solidFill>
                <a:latin typeface="Helvetica Condensed" pitchFamily="34" charset="0"/>
                <a:ea typeface="BatangChe" pitchFamily="49" charset="-127"/>
                <a:cs typeface="Levenim MT" pitchFamily="2" charset="-79"/>
              </a:rPr>
              <a:t>?</a:t>
            </a:r>
            <a:endParaRPr lang="pt-PT" dirty="0">
              <a:solidFill>
                <a:schemeClr val="accent3">
                  <a:lumMod val="75000"/>
                </a:schemeClr>
              </a:solidFill>
            </a:endParaRPr>
          </a:p>
        </p:txBody>
      </p:sp>
      <p:sp>
        <p:nvSpPr>
          <p:cNvPr id="3" name="Marcador de Posição de Conteúdo 2"/>
          <p:cNvSpPr>
            <a:spLocks noGrp="1"/>
          </p:cNvSpPr>
          <p:nvPr>
            <p:ph idx="1"/>
          </p:nvPr>
        </p:nvSpPr>
        <p:spPr>
          <a:xfrm>
            <a:off x="467544" y="1988840"/>
            <a:ext cx="8229600" cy="4525963"/>
          </a:xfrm>
        </p:spPr>
        <p:txBody>
          <a:bodyPr>
            <a:normAutofit/>
          </a:bodyPr>
          <a:lstStyle/>
          <a:p>
            <a:pPr>
              <a:lnSpc>
                <a:spcPct val="170000"/>
              </a:lnSpc>
              <a:buNone/>
            </a:pPr>
            <a:r>
              <a:rPr lang="en-US" sz="2000" dirty="0" smtClean="0">
                <a:latin typeface="Corbel" pitchFamily="34" charset="0"/>
              </a:rPr>
              <a:t>EMA2 – STRAND 1 main goals are:</a:t>
            </a:r>
            <a:endParaRPr lang="pt-PT" sz="2000" dirty="0" smtClean="0">
              <a:latin typeface="Corbel" pitchFamily="34" charset="0"/>
            </a:endParaRPr>
          </a:p>
          <a:p>
            <a:pPr>
              <a:lnSpc>
                <a:spcPct val="170000"/>
              </a:lnSpc>
            </a:pPr>
            <a:r>
              <a:rPr lang="en-US" sz="1600" dirty="0" smtClean="0">
                <a:latin typeface="Corbel" pitchFamily="34" charset="0"/>
              </a:rPr>
              <a:t>to promote the European Higher Education;</a:t>
            </a:r>
          </a:p>
          <a:p>
            <a:pPr>
              <a:lnSpc>
                <a:spcPct val="170000"/>
              </a:lnSpc>
            </a:pPr>
            <a:r>
              <a:rPr lang="en-US" sz="1600" dirty="0" smtClean="0">
                <a:latin typeface="Corbel" pitchFamily="34" charset="0"/>
              </a:rPr>
              <a:t>to encourage the reinforcement and improvement of students’ career perspectives;</a:t>
            </a:r>
          </a:p>
          <a:p>
            <a:pPr>
              <a:lnSpc>
                <a:spcPct val="170000"/>
              </a:lnSpc>
            </a:pPr>
            <a:r>
              <a:rPr lang="en-US" sz="1600" dirty="0" smtClean="0">
                <a:latin typeface="Corbel" pitchFamily="34" charset="0"/>
              </a:rPr>
              <a:t>to </a:t>
            </a:r>
            <a:r>
              <a:rPr lang="en-US" sz="1600" dirty="0" err="1" smtClean="0">
                <a:latin typeface="Corbel" pitchFamily="34" charset="0"/>
              </a:rPr>
              <a:t>favour</a:t>
            </a:r>
            <a:r>
              <a:rPr lang="en-US" sz="1600" dirty="0" smtClean="0">
                <a:latin typeface="Corbel" pitchFamily="34" charset="0"/>
              </a:rPr>
              <a:t> the intercultural understanding through the cooperation with third countries, in harmony with the EU external policy objectives, in order to contribute to the sustainable development of the third countries’ Higher Education.</a:t>
            </a:r>
          </a:p>
          <a:p>
            <a:pPr>
              <a:lnSpc>
                <a:spcPct val="170000"/>
              </a:lnSpc>
            </a:pPr>
            <a:r>
              <a:rPr lang="en-US" sz="1600" dirty="0" smtClean="0">
                <a:latin typeface="Corbel" pitchFamily="34" charset="0"/>
              </a:rPr>
              <a:t>This strand includes partnerships between European and third countries’ Higher Education Institutions, exchange and mobility in several Higher Education levels, and also a scholarship system.</a:t>
            </a:r>
            <a:endParaRPr lang="pt-PT"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620688"/>
            <a:ext cx="8229600" cy="1143000"/>
          </a:xfrm>
        </p:spPr>
        <p:txBody>
          <a:bodyPr>
            <a:normAutofit/>
          </a:bodyPr>
          <a:lstStyle/>
          <a:p>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The</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ANGLE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Partnership</a:t>
            </a:r>
            <a:endParaRPr lang="pt-PT" sz="4000" b="1" dirty="0" smtClean="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a:xfrm>
            <a:off x="467544" y="1772816"/>
            <a:ext cx="8229600" cy="4525963"/>
          </a:xfrm>
        </p:spPr>
        <p:txBody>
          <a:bodyPr>
            <a:normAutofit fontScale="70000" lnSpcReduction="20000"/>
          </a:bodyPr>
          <a:lstStyle/>
          <a:p>
            <a:pPr>
              <a:lnSpc>
                <a:spcPct val="150000"/>
              </a:lnSpc>
            </a:pPr>
            <a:r>
              <a:rPr lang="en-US" dirty="0" smtClean="0">
                <a:latin typeface="Corbel" pitchFamily="34" charset="0"/>
              </a:rPr>
              <a:t>The ANGLE Consortium comprises 9 European universities, 11 ACP Countries' Higher Education Institutions (HEIs) and 32 Associate Institutions. </a:t>
            </a:r>
          </a:p>
          <a:p>
            <a:pPr>
              <a:lnSpc>
                <a:spcPct val="150000"/>
              </a:lnSpc>
            </a:pPr>
            <a:endParaRPr lang="en-US" dirty="0" smtClean="0">
              <a:latin typeface="Corbel" pitchFamily="34" charset="0"/>
            </a:endParaRPr>
          </a:p>
          <a:p>
            <a:pPr>
              <a:lnSpc>
                <a:spcPct val="150000"/>
              </a:lnSpc>
            </a:pPr>
            <a:r>
              <a:rPr lang="en-US" dirty="0" smtClean="0">
                <a:latin typeface="Corbel" pitchFamily="34" charset="0"/>
              </a:rPr>
              <a:t>To achieve these objectives, the project foresees 113 </a:t>
            </a:r>
            <a:r>
              <a:rPr lang="en-US" dirty="0" err="1" smtClean="0">
                <a:latin typeface="Corbel" pitchFamily="34" charset="0"/>
              </a:rPr>
              <a:t>mobilities</a:t>
            </a:r>
            <a:r>
              <a:rPr lang="pt-PT" dirty="0" smtClean="0">
                <a:latin typeface="Corbel" pitchFamily="34" charset="0"/>
              </a:rPr>
              <a:t> </a:t>
            </a:r>
            <a:r>
              <a:rPr lang="pt-PT" dirty="0" err="1" smtClean="0">
                <a:latin typeface="Corbel" pitchFamily="34" charset="0"/>
              </a:rPr>
              <a:t>of</a:t>
            </a:r>
            <a:r>
              <a:rPr lang="pt-PT" dirty="0" smtClean="0">
                <a:latin typeface="Corbel" pitchFamily="34" charset="0"/>
              </a:rPr>
              <a:t> </a:t>
            </a:r>
            <a:r>
              <a:rPr lang="pt-PT" b="1" u="sng" dirty="0" smtClean="0">
                <a:solidFill>
                  <a:schemeClr val="accent3">
                    <a:lumMod val="75000"/>
                  </a:schemeClr>
                </a:solidFill>
                <a:latin typeface="Corbel" pitchFamily="34" charset="0"/>
              </a:rPr>
              <a:t>Master </a:t>
            </a:r>
            <a:r>
              <a:rPr lang="pt-PT" b="1" u="sng" dirty="0" err="1" smtClean="0">
                <a:solidFill>
                  <a:schemeClr val="accent3">
                    <a:lumMod val="75000"/>
                  </a:schemeClr>
                </a:solidFill>
                <a:latin typeface="Corbel" pitchFamily="34" charset="0"/>
              </a:rPr>
              <a:t>mobility</a:t>
            </a:r>
            <a:r>
              <a:rPr lang="pt-PT" b="1" u="sng" dirty="0" smtClean="0">
                <a:solidFill>
                  <a:schemeClr val="accent3">
                    <a:lumMod val="75000"/>
                  </a:schemeClr>
                </a:solidFill>
                <a:latin typeface="Corbel" pitchFamily="34" charset="0"/>
              </a:rPr>
              <a:t>, </a:t>
            </a:r>
            <a:r>
              <a:rPr lang="pt-PT" b="1" u="sng" dirty="0" err="1" smtClean="0">
                <a:solidFill>
                  <a:schemeClr val="accent3">
                    <a:lumMod val="75000"/>
                  </a:schemeClr>
                </a:solidFill>
                <a:latin typeface="Corbel" pitchFamily="34" charset="0"/>
              </a:rPr>
              <a:t>Full</a:t>
            </a:r>
            <a:r>
              <a:rPr lang="pt-PT" b="1" u="sng" dirty="0" smtClean="0">
                <a:solidFill>
                  <a:schemeClr val="accent3">
                    <a:lumMod val="75000"/>
                  </a:schemeClr>
                </a:solidFill>
                <a:latin typeface="Corbel" pitchFamily="34" charset="0"/>
              </a:rPr>
              <a:t> Master, </a:t>
            </a:r>
            <a:r>
              <a:rPr lang="pt-PT" b="1" u="sng" dirty="0" err="1" smtClean="0">
                <a:solidFill>
                  <a:schemeClr val="accent3">
                    <a:lumMod val="75000"/>
                  </a:schemeClr>
                </a:solidFill>
                <a:latin typeface="Corbel" pitchFamily="34" charset="0"/>
              </a:rPr>
              <a:t>Doctorate</a:t>
            </a:r>
            <a:r>
              <a:rPr lang="pt-PT" b="1" u="sng" dirty="0" smtClean="0">
                <a:solidFill>
                  <a:schemeClr val="accent3">
                    <a:lumMod val="75000"/>
                  </a:schemeClr>
                </a:solidFill>
                <a:latin typeface="Corbel" pitchFamily="34" charset="0"/>
              </a:rPr>
              <a:t> </a:t>
            </a:r>
            <a:r>
              <a:rPr lang="pt-PT" b="1" u="sng" dirty="0" err="1" smtClean="0">
                <a:solidFill>
                  <a:schemeClr val="accent3">
                    <a:lumMod val="75000"/>
                  </a:schemeClr>
                </a:solidFill>
                <a:latin typeface="Corbel" pitchFamily="34" charset="0"/>
              </a:rPr>
              <a:t>mobility</a:t>
            </a:r>
            <a:r>
              <a:rPr lang="pt-PT" b="1" u="sng" dirty="0" smtClean="0">
                <a:solidFill>
                  <a:schemeClr val="accent3">
                    <a:lumMod val="75000"/>
                  </a:schemeClr>
                </a:solidFill>
                <a:latin typeface="Corbel" pitchFamily="34" charset="0"/>
              </a:rPr>
              <a:t>,  Academic and Administrative Staff </a:t>
            </a:r>
          </a:p>
          <a:p>
            <a:pPr>
              <a:lnSpc>
                <a:spcPct val="150000"/>
              </a:lnSpc>
            </a:pPr>
            <a:endParaRPr lang="pt-PT" b="1" u="sng" dirty="0" smtClean="0">
              <a:solidFill>
                <a:schemeClr val="accent3"/>
              </a:solidFill>
              <a:latin typeface="Corbel" pitchFamily="34" charset="0"/>
            </a:endParaRPr>
          </a:p>
          <a:p>
            <a:pPr algn="ctr">
              <a:lnSpc>
                <a:spcPct val="150000"/>
              </a:lnSpc>
            </a:pPr>
            <a:r>
              <a:rPr lang="pt-PT" b="1" dirty="0" err="1" smtClean="0">
                <a:solidFill>
                  <a:schemeClr val="accent6">
                    <a:lumMod val="75000"/>
                  </a:schemeClr>
                </a:solidFill>
                <a:latin typeface="Corbel" pitchFamily="34" charset="0"/>
              </a:rPr>
              <a:t>Mobility</a:t>
            </a:r>
            <a:r>
              <a:rPr lang="pt-PT" b="1" dirty="0" smtClean="0">
                <a:solidFill>
                  <a:schemeClr val="accent6">
                    <a:lumMod val="75000"/>
                  </a:schemeClr>
                </a:solidFill>
                <a:latin typeface="Corbel" pitchFamily="34" charset="0"/>
              </a:rPr>
              <a:t> </a:t>
            </a:r>
            <a:r>
              <a:rPr lang="pt-PT" b="1" dirty="0" err="1" smtClean="0">
                <a:solidFill>
                  <a:schemeClr val="accent6">
                    <a:lumMod val="75000"/>
                  </a:schemeClr>
                </a:solidFill>
                <a:latin typeface="Corbel" pitchFamily="34" charset="0"/>
              </a:rPr>
              <a:t>Flows</a:t>
            </a:r>
            <a:r>
              <a:rPr lang="pt-PT" b="1" dirty="0" smtClean="0">
                <a:solidFill>
                  <a:schemeClr val="accent6">
                    <a:lumMod val="75000"/>
                  </a:schemeClr>
                </a:solidFill>
                <a:latin typeface="Corbel" pitchFamily="34" charset="0"/>
              </a:rPr>
              <a:t>: ACP » Europe – Europe » ACP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611560" y="404664"/>
            <a:ext cx="8229600" cy="1143000"/>
          </a:xfrm>
        </p:spPr>
        <p:txBody>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Partner Universities</a:t>
            </a:r>
            <a:endParaRPr lang="pt-PT" dirty="0">
              <a:solidFill>
                <a:schemeClr val="accent3">
                  <a:lumMod val="75000"/>
                </a:schemeClr>
              </a:solidFill>
            </a:endParaRPr>
          </a:p>
        </p:txBody>
      </p:sp>
      <p:graphicFrame>
        <p:nvGraphicFramePr>
          <p:cNvPr id="4" name="Marcador de Posição de Conteúdo 3"/>
          <p:cNvGraphicFramePr>
            <a:graphicFrameLocks noGrp="1"/>
          </p:cNvGraphicFramePr>
          <p:nvPr>
            <p:ph idx="1"/>
          </p:nvPr>
        </p:nvGraphicFramePr>
        <p:xfrm>
          <a:off x="395536" y="1556792"/>
          <a:ext cx="8429684" cy="5110978"/>
        </p:xfrm>
        <a:graphic>
          <a:graphicData uri="http://schemas.openxmlformats.org/drawingml/2006/table">
            <a:tbl>
              <a:tblPr firstRow="1" bandRow="1">
                <a:tableStyleId>{93296810-A885-4BE3-A3E7-6D5BEEA58F35}</a:tableStyleId>
              </a:tblPr>
              <a:tblGrid>
                <a:gridCol w="4214842"/>
                <a:gridCol w="4214842"/>
              </a:tblGrid>
              <a:tr h="385192">
                <a:tc gridSpan="2">
                  <a:txBody>
                    <a:bodyPr/>
                    <a:lstStyle/>
                    <a:p>
                      <a:pPr algn="ctr"/>
                      <a:r>
                        <a:rPr lang="pt-PT" sz="2400" dirty="0" smtClean="0"/>
                        <a:t>ACP </a:t>
                      </a:r>
                      <a:r>
                        <a:rPr lang="pt-PT" sz="2400" dirty="0" err="1" smtClean="0"/>
                        <a:t>Partners</a:t>
                      </a:r>
                      <a:endParaRPr lang="pt-PT" sz="2400" dirty="0"/>
                    </a:p>
                  </a:txBody>
                  <a:tcPr/>
                </a:tc>
                <a:tc hMerge="1">
                  <a:txBody>
                    <a:bodyPr/>
                    <a:lstStyle/>
                    <a:p>
                      <a:endParaRPr lang="pt-PT" dirty="0"/>
                    </a:p>
                  </a:txBody>
                  <a:tcPr/>
                </a:tc>
              </a:tr>
              <a:tr h="406814">
                <a:tc>
                  <a:txBody>
                    <a:bodyPr/>
                    <a:lstStyle/>
                    <a:p>
                      <a:pPr algn="ctr"/>
                      <a:r>
                        <a:rPr lang="pt-PT" dirty="0" smtClean="0">
                          <a:latin typeface="Corbel" pitchFamily="34" charset="0"/>
                        </a:rPr>
                        <a:t>Angola</a:t>
                      </a:r>
                      <a:endParaRPr lang="pt-PT" dirty="0">
                        <a:latin typeface="Corbel" pitchFamily="34" charset="0"/>
                      </a:endParaRPr>
                    </a:p>
                  </a:txBody>
                  <a:tcPr/>
                </a:tc>
                <a:tc>
                  <a:txBody>
                    <a:bodyPr/>
                    <a:lstStyle/>
                    <a:p>
                      <a:r>
                        <a:rPr lang="pt-PT" dirty="0" smtClean="0">
                          <a:latin typeface="Corbel" pitchFamily="34" charset="0"/>
                        </a:rPr>
                        <a:t>Universidade</a:t>
                      </a:r>
                      <a:r>
                        <a:rPr lang="pt-PT" baseline="0" dirty="0" smtClean="0">
                          <a:latin typeface="Corbel" pitchFamily="34" charset="0"/>
                        </a:rPr>
                        <a:t> Agostinho Neto</a:t>
                      </a:r>
                      <a:endParaRPr lang="pt-PT" dirty="0">
                        <a:latin typeface="Corbel" pitchFamily="34" charset="0"/>
                      </a:endParaRPr>
                    </a:p>
                  </a:txBody>
                  <a:tcPr/>
                </a:tc>
              </a:tr>
              <a:tr h="406814">
                <a:tc>
                  <a:txBody>
                    <a:bodyPr/>
                    <a:lstStyle/>
                    <a:p>
                      <a:pPr algn="ctr"/>
                      <a:r>
                        <a:rPr lang="pt-PT" dirty="0" smtClean="0">
                          <a:latin typeface="Corbel" pitchFamily="34" charset="0"/>
                        </a:rPr>
                        <a:t>Cabo Verde</a:t>
                      </a:r>
                      <a:endParaRPr lang="pt-PT" dirty="0">
                        <a:latin typeface="Corbel" pitchFamily="34" charset="0"/>
                      </a:endParaRPr>
                    </a:p>
                  </a:txBody>
                  <a:tcPr/>
                </a:tc>
                <a:tc>
                  <a:txBody>
                    <a:bodyPr/>
                    <a:lstStyle/>
                    <a:p>
                      <a:r>
                        <a:rPr lang="pt-PT" dirty="0" smtClean="0">
                          <a:latin typeface="Corbel" pitchFamily="34" charset="0"/>
                        </a:rPr>
                        <a:t>Universidade de Cabo Verde</a:t>
                      </a:r>
                      <a:endParaRPr lang="pt-PT" dirty="0">
                        <a:latin typeface="Corbel" pitchFamily="34" charset="0"/>
                      </a:endParaRPr>
                    </a:p>
                  </a:txBody>
                  <a:tcPr/>
                </a:tc>
              </a:tr>
              <a:tr h="406814">
                <a:tc>
                  <a:txBody>
                    <a:bodyPr/>
                    <a:lstStyle/>
                    <a:p>
                      <a:pPr algn="ctr"/>
                      <a:r>
                        <a:rPr lang="pt-PT" dirty="0" smtClean="0">
                          <a:latin typeface="Corbel" pitchFamily="34" charset="0"/>
                        </a:rPr>
                        <a:t>Cameroon</a:t>
                      </a:r>
                      <a:endParaRPr lang="pt-PT" dirty="0">
                        <a:latin typeface="Corbel" pitchFamily="34" charset="0"/>
                      </a:endParaRPr>
                    </a:p>
                  </a:txBody>
                  <a:tcPr/>
                </a:tc>
                <a:tc>
                  <a:txBody>
                    <a:bodyPr/>
                    <a:lstStyle/>
                    <a:p>
                      <a:r>
                        <a:rPr lang="pt-PT" dirty="0" err="1" smtClean="0">
                          <a:latin typeface="Corbel" pitchFamily="34" charset="0"/>
                        </a:rPr>
                        <a:t>Université</a:t>
                      </a:r>
                      <a:r>
                        <a:rPr lang="pt-PT" dirty="0" smtClean="0">
                          <a:latin typeface="Corbel" pitchFamily="34" charset="0"/>
                        </a:rPr>
                        <a:t> de Yaoundé 1 </a:t>
                      </a:r>
                      <a:endParaRPr lang="pt-PT" dirty="0">
                        <a:latin typeface="Corbel" pitchFamily="34" charset="0"/>
                      </a:endParaRPr>
                    </a:p>
                  </a:txBody>
                  <a:tcPr/>
                </a:tc>
              </a:tr>
              <a:tr h="406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dirty="0" err="1" smtClean="0">
                          <a:latin typeface="Corbel" pitchFamily="34" charset="0"/>
                        </a:rPr>
                        <a:t>East</a:t>
                      </a:r>
                      <a:r>
                        <a:rPr lang="pt-PT" dirty="0" smtClean="0">
                          <a:latin typeface="Corbel" pitchFamily="34" charset="0"/>
                        </a:rPr>
                        <a:t> Timor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latin typeface="Corbel" pitchFamily="34" charset="0"/>
                        </a:rPr>
                        <a:t>Universidade Nacional Timor </a:t>
                      </a:r>
                      <a:r>
                        <a:rPr lang="pt-PT" dirty="0" err="1" smtClean="0">
                          <a:latin typeface="Corbel" pitchFamily="34" charset="0"/>
                        </a:rPr>
                        <a:t>Lorosa’e</a:t>
                      </a:r>
                      <a:endParaRPr lang="pt-PT" dirty="0" smtClean="0">
                        <a:latin typeface="Corbel" pitchFamily="34" charset="0"/>
                      </a:endParaRPr>
                    </a:p>
                  </a:txBody>
                  <a:tcPr/>
                </a:tc>
              </a:tr>
              <a:tr h="406814">
                <a:tc>
                  <a:txBody>
                    <a:bodyPr/>
                    <a:lstStyle/>
                    <a:p>
                      <a:pPr algn="ctr"/>
                      <a:r>
                        <a:rPr lang="pt-PT" dirty="0" smtClean="0">
                          <a:latin typeface="Corbel" pitchFamily="34" charset="0"/>
                        </a:rPr>
                        <a:t>Fiji</a:t>
                      </a:r>
                      <a:endParaRPr lang="pt-PT" dirty="0">
                        <a:latin typeface="Corbel" pitchFamily="34" charset="0"/>
                      </a:endParaRPr>
                    </a:p>
                  </a:txBody>
                  <a:tcPr/>
                </a:tc>
                <a:tc>
                  <a:txBody>
                    <a:bodyPr/>
                    <a:lstStyle/>
                    <a:p>
                      <a:r>
                        <a:rPr lang="pt-PT" dirty="0" err="1" smtClean="0">
                          <a:latin typeface="Corbel" pitchFamily="34" charset="0"/>
                        </a:rPr>
                        <a:t>The</a:t>
                      </a:r>
                      <a:r>
                        <a:rPr lang="pt-PT" dirty="0" smtClean="0">
                          <a:latin typeface="Corbel" pitchFamily="34" charset="0"/>
                        </a:rPr>
                        <a:t> University </a:t>
                      </a:r>
                      <a:r>
                        <a:rPr lang="pt-PT" dirty="0" err="1" smtClean="0">
                          <a:latin typeface="Corbel" pitchFamily="34" charset="0"/>
                        </a:rPr>
                        <a:t>of</a:t>
                      </a:r>
                      <a:r>
                        <a:rPr lang="pt-PT" dirty="0" smtClean="0">
                          <a:latin typeface="Corbel" pitchFamily="34" charset="0"/>
                        </a:rPr>
                        <a:t> </a:t>
                      </a:r>
                      <a:r>
                        <a:rPr lang="pt-PT" dirty="0" err="1" smtClean="0">
                          <a:latin typeface="Corbel" pitchFamily="34" charset="0"/>
                        </a:rPr>
                        <a:t>South</a:t>
                      </a:r>
                      <a:r>
                        <a:rPr lang="pt-PT" dirty="0" smtClean="0">
                          <a:latin typeface="Corbel" pitchFamily="34" charset="0"/>
                        </a:rPr>
                        <a:t> </a:t>
                      </a:r>
                      <a:r>
                        <a:rPr lang="pt-PT" dirty="0" err="1" smtClean="0">
                          <a:latin typeface="Corbel" pitchFamily="34" charset="0"/>
                        </a:rPr>
                        <a:t>Pacific</a:t>
                      </a:r>
                      <a:endParaRPr lang="pt-PT" dirty="0">
                        <a:latin typeface="Corbel" pitchFamily="34" charset="0"/>
                      </a:endParaRPr>
                    </a:p>
                  </a:txBody>
                  <a:tcPr/>
                </a:tc>
              </a:tr>
              <a:tr h="406814">
                <a:tc>
                  <a:txBody>
                    <a:bodyPr/>
                    <a:lstStyle/>
                    <a:p>
                      <a:pPr algn="ctr"/>
                      <a:r>
                        <a:rPr lang="pt-PT" dirty="0" smtClean="0">
                          <a:latin typeface="Corbel" pitchFamily="34" charset="0"/>
                        </a:rPr>
                        <a:t>Madagascar</a:t>
                      </a:r>
                      <a:endParaRPr lang="pt-PT" dirty="0">
                        <a:latin typeface="Corbel" pitchFamily="34" charset="0"/>
                      </a:endParaRPr>
                    </a:p>
                  </a:txBody>
                  <a:tcPr/>
                </a:tc>
                <a:tc>
                  <a:txBody>
                    <a:bodyPr/>
                    <a:lstStyle/>
                    <a:p>
                      <a:r>
                        <a:rPr lang="pt-PT" dirty="0" err="1" smtClean="0">
                          <a:latin typeface="Corbel" pitchFamily="34" charset="0"/>
                        </a:rPr>
                        <a:t>Université</a:t>
                      </a:r>
                      <a:r>
                        <a:rPr lang="pt-PT" dirty="0" smtClean="0">
                          <a:latin typeface="Corbel" pitchFamily="34" charset="0"/>
                        </a:rPr>
                        <a:t> </a:t>
                      </a:r>
                      <a:r>
                        <a:rPr lang="pt-PT" dirty="0" err="1" smtClean="0">
                          <a:latin typeface="Corbel" pitchFamily="34" charset="0"/>
                        </a:rPr>
                        <a:t>d’Antananarivo</a:t>
                      </a:r>
                      <a:endParaRPr lang="pt-PT" dirty="0">
                        <a:latin typeface="Corbel" pitchFamily="34" charset="0"/>
                      </a:endParaRPr>
                    </a:p>
                  </a:txBody>
                  <a:tcPr/>
                </a:tc>
              </a:tr>
              <a:tr h="585638">
                <a:tc>
                  <a:txBody>
                    <a:bodyPr/>
                    <a:lstStyle/>
                    <a:p>
                      <a:pPr algn="ctr"/>
                      <a:r>
                        <a:rPr lang="pt-PT" dirty="0" smtClean="0">
                          <a:latin typeface="Corbel" pitchFamily="34" charset="0"/>
                        </a:rPr>
                        <a:t>Mozambique</a:t>
                      </a:r>
                      <a:endParaRPr lang="pt-PT" dirty="0">
                        <a:latin typeface="Corbel" pitchFamily="34" charset="0"/>
                      </a:endParaRPr>
                    </a:p>
                  </a:txBody>
                  <a:tcPr/>
                </a:tc>
                <a:tc>
                  <a:txBody>
                    <a:bodyPr/>
                    <a:lstStyle/>
                    <a:p>
                      <a:r>
                        <a:rPr lang="pt-PT" dirty="0" smtClean="0">
                          <a:latin typeface="Corbel" pitchFamily="34" charset="0"/>
                        </a:rPr>
                        <a:t>Universidade Pedagógica</a:t>
                      </a:r>
                      <a:r>
                        <a:rPr lang="pt-PT" baseline="0" dirty="0" smtClean="0">
                          <a:latin typeface="Corbel" pitchFamily="34" charset="0"/>
                        </a:rPr>
                        <a:t> de Moçambique</a:t>
                      </a:r>
                      <a:endParaRPr lang="pt-PT" dirty="0">
                        <a:latin typeface="Corbel" pitchFamily="34" charset="0"/>
                      </a:endParaRPr>
                    </a:p>
                  </a:txBody>
                  <a:tcPr/>
                </a:tc>
              </a:tr>
              <a:tr h="406814">
                <a:tc>
                  <a:txBody>
                    <a:bodyPr/>
                    <a:lstStyle/>
                    <a:p>
                      <a:pPr algn="ctr"/>
                      <a:r>
                        <a:rPr lang="pt-PT" dirty="0" smtClean="0">
                          <a:latin typeface="Corbel" pitchFamily="34" charset="0"/>
                        </a:rPr>
                        <a:t>Kenya</a:t>
                      </a:r>
                      <a:endParaRPr lang="pt-PT" dirty="0">
                        <a:latin typeface="Corbel" pitchFamily="34" charset="0"/>
                      </a:endParaRPr>
                    </a:p>
                  </a:txBody>
                  <a:tcPr/>
                </a:tc>
                <a:tc>
                  <a:txBody>
                    <a:bodyPr/>
                    <a:lstStyle/>
                    <a:p>
                      <a:r>
                        <a:rPr lang="pt-PT" dirty="0" smtClean="0">
                          <a:latin typeface="Corbel" pitchFamily="34" charset="0"/>
                        </a:rPr>
                        <a:t>University </a:t>
                      </a:r>
                      <a:r>
                        <a:rPr lang="pt-PT" dirty="0" err="1" smtClean="0">
                          <a:latin typeface="Corbel" pitchFamily="34" charset="0"/>
                        </a:rPr>
                        <a:t>of</a:t>
                      </a:r>
                      <a:r>
                        <a:rPr lang="pt-PT" baseline="0" dirty="0" smtClean="0">
                          <a:latin typeface="Corbel" pitchFamily="34" charset="0"/>
                        </a:rPr>
                        <a:t> Nairobi</a:t>
                      </a:r>
                      <a:endParaRPr lang="pt-PT" dirty="0">
                        <a:latin typeface="Corbel" pitchFamily="34" charset="0"/>
                      </a:endParaRPr>
                    </a:p>
                  </a:txBody>
                  <a:tcPr/>
                </a:tc>
              </a:tr>
              <a:tr h="406814">
                <a:tc>
                  <a:txBody>
                    <a:bodyPr/>
                    <a:lstStyle/>
                    <a:p>
                      <a:pPr algn="ctr"/>
                      <a:r>
                        <a:rPr lang="pt-PT" dirty="0" smtClean="0">
                          <a:latin typeface="Corbel" pitchFamily="34" charset="0"/>
                        </a:rPr>
                        <a:t>Republic</a:t>
                      </a:r>
                      <a:r>
                        <a:rPr lang="pt-PT" baseline="0" dirty="0" smtClean="0">
                          <a:latin typeface="Corbel" pitchFamily="34" charset="0"/>
                        </a:rPr>
                        <a:t> of Congo</a:t>
                      </a:r>
                      <a:endParaRPr lang="pt-PT" dirty="0">
                        <a:latin typeface="Corbel" pitchFamily="34" charset="0"/>
                      </a:endParaRPr>
                    </a:p>
                  </a:txBody>
                  <a:tcPr/>
                </a:tc>
                <a:tc>
                  <a:txBody>
                    <a:bodyPr/>
                    <a:lstStyle/>
                    <a:p>
                      <a:r>
                        <a:rPr lang="pt-PT" dirty="0" err="1" smtClean="0">
                          <a:latin typeface="Corbel" pitchFamily="34" charset="0"/>
                        </a:rPr>
                        <a:t>Université</a:t>
                      </a:r>
                      <a:r>
                        <a:rPr lang="pt-PT" dirty="0" smtClean="0">
                          <a:latin typeface="Corbel" pitchFamily="34" charset="0"/>
                        </a:rPr>
                        <a:t> </a:t>
                      </a:r>
                      <a:r>
                        <a:rPr lang="pt-PT" dirty="0" err="1" smtClean="0">
                          <a:latin typeface="Corbel" pitchFamily="34" charset="0"/>
                        </a:rPr>
                        <a:t>Marien</a:t>
                      </a:r>
                      <a:r>
                        <a:rPr lang="pt-PT" dirty="0" smtClean="0">
                          <a:latin typeface="Corbel" pitchFamily="34" charset="0"/>
                        </a:rPr>
                        <a:t> </a:t>
                      </a:r>
                      <a:r>
                        <a:rPr lang="pt-PT" dirty="0" err="1" smtClean="0">
                          <a:latin typeface="Corbel" pitchFamily="34" charset="0"/>
                        </a:rPr>
                        <a:t>Ngouabi</a:t>
                      </a:r>
                      <a:endParaRPr lang="pt-PT" dirty="0">
                        <a:latin typeface="Corbel" pitchFamily="34" charset="0"/>
                      </a:endParaRPr>
                    </a:p>
                  </a:txBody>
                  <a:tcPr/>
                </a:tc>
              </a:tr>
              <a:tr h="406814">
                <a:tc>
                  <a:txBody>
                    <a:bodyPr/>
                    <a:lstStyle/>
                    <a:p>
                      <a:pPr algn="ctr"/>
                      <a:r>
                        <a:rPr lang="pt-PT" dirty="0" smtClean="0">
                          <a:latin typeface="Corbel" pitchFamily="34" charset="0"/>
                        </a:rPr>
                        <a:t>Senegal</a:t>
                      </a:r>
                      <a:endParaRPr lang="pt-PT" dirty="0">
                        <a:latin typeface="Corbel" pitchFamily="34" charset="0"/>
                      </a:endParaRPr>
                    </a:p>
                  </a:txBody>
                  <a:tcPr/>
                </a:tc>
                <a:tc>
                  <a:txBody>
                    <a:bodyPr/>
                    <a:lstStyle/>
                    <a:p>
                      <a:r>
                        <a:rPr lang="pt-PT" dirty="0" err="1" smtClean="0">
                          <a:latin typeface="Corbel" pitchFamily="34" charset="0"/>
                        </a:rPr>
                        <a:t>Université</a:t>
                      </a:r>
                      <a:r>
                        <a:rPr lang="pt-PT" dirty="0" smtClean="0">
                          <a:latin typeface="Corbel" pitchFamily="34" charset="0"/>
                        </a:rPr>
                        <a:t> </a:t>
                      </a:r>
                      <a:r>
                        <a:rPr lang="pt-PT" dirty="0" err="1" smtClean="0">
                          <a:latin typeface="Corbel" pitchFamily="34" charset="0"/>
                        </a:rPr>
                        <a:t>Cheikh</a:t>
                      </a:r>
                      <a:r>
                        <a:rPr lang="pt-PT" baseline="0" dirty="0" smtClean="0">
                          <a:latin typeface="Corbel" pitchFamily="34" charset="0"/>
                        </a:rPr>
                        <a:t> Anta </a:t>
                      </a:r>
                      <a:r>
                        <a:rPr lang="pt-PT" baseline="0" dirty="0" err="1" smtClean="0">
                          <a:latin typeface="Corbel" pitchFamily="34" charset="0"/>
                        </a:rPr>
                        <a:t>Diop</a:t>
                      </a:r>
                      <a:endParaRPr lang="pt-PT" dirty="0">
                        <a:latin typeface="Corbel" pitchFamily="34" charset="0"/>
                      </a:endParaRPr>
                    </a:p>
                  </a:txBody>
                  <a:tcPr/>
                </a:tc>
              </a:tr>
              <a:tr h="406814">
                <a:tc>
                  <a:txBody>
                    <a:bodyPr/>
                    <a:lstStyle/>
                    <a:p>
                      <a:pPr algn="ctr"/>
                      <a:r>
                        <a:rPr lang="pt-PT" dirty="0" smtClean="0">
                          <a:latin typeface="Corbel" pitchFamily="34" charset="0"/>
                        </a:rPr>
                        <a:t>Trinidad and Tobago</a:t>
                      </a:r>
                      <a:endParaRPr lang="pt-PT" dirty="0">
                        <a:latin typeface="Corbel" pitchFamily="34" charset="0"/>
                      </a:endParaRPr>
                    </a:p>
                  </a:txBody>
                  <a:tcPr/>
                </a:tc>
                <a:tc>
                  <a:txBody>
                    <a:bodyPr/>
                    <a:lstStyle/>
                    <a:p>
                      <a:r>
                        <a:rPr lang="pt-PT" dirty="0" smtClean="0">
                          <a:latin typeface="Corbel" pitchFamily="34" charset="0"/>
                        </a:rPr>
                        <a:t>University </a:t>
                      </a:r>
                      <a:r>
                        <a:rPr lang="pt-PT" dirty="0" err="1" smtClean="0">
                          <a:latin typeface="Corbel" pitchFamily="34" charset="0"/>
                        </a:rPr>
                        <a:t>of</a:t>
                      </a:r>
                      <a:r>
                        <a:rPr lang="pt-PT" dirty="0" smtClean="0">
                          <a:latin typeface="Corbel" pitchFamily="34" charset="0"/>
                        </a:rPr>
                        <a:t> </a:t>
                      </a:r>
                      <a:r>
                        <a:rPr lang="pt-PT" dirty="0" err="1" smtClean="0">
                          <a:latin typeface="Corbel" pitchFamily="34" charset="0"/>
                        </a:rPr>
                        <a:t>the</a:t>
                      </a:r>
                      <a:r>
                        <a:rPr lang="pt-PT" dirty="0" smtClean="0">
                          <a:latin typeface="Corbel" pitchFamily="34" charset="0"/>
                        </a:rPr>
                        <a:t> </a:t>
                      </a:r>
                      <a:r>
                        <a:rPr lang="pt-PT" dirty="0" err="1" smtClean="0">
                          <a:latin typeface="Corbel" pitchFamily="34" charset="0"/>
                        </a:rPr>
                        <a:t>West</a:t>
                      </a:r>
                      <a:r>
                        <a:rPr lang="pt-PT" dirty="0" smtClean="0">
                          <a:latin typeface="Corbel" pitchFamily="34" charset="0"/>
                        </a:rPr>
                        <a:t> </a:t>
                      </a:r>
                      <a:r>
                        <a:rPr lang="pt-PT" dirty="0" err="1" smtClean="0">
                          <a:latin typeface="Corbel" pitchFamily="34" charset="0"/>
                        </a:rPr>
                        <a:t>Indies</a:t>
                      </a:r>
                      <a:endParaRPr lang="pt-PT" dirty="0">
                        <a:latin typeface="Corbe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548680"/>
            <a:ext cx="8229600" cy="1143000"/>
          </a:xfrm>
        </p:spPr>
        <p:txBody>
          <a:bodyPr/>
          <a:lstStyle/>
          <a:p>
            <a:r>
              <a:rPr lang="pt-PT" b="1" dirty="0" smtClean="0">
                <a:solidFill>
                  <a:schemeClr val="accent3">
                    <a:lumMod val="75000"/>
                  </a:schemeClr>
                </a:solidFill>
                <a:latin typeface="Helvetica Condensed" pitchFamily="34" charset="0"/>
                <a:ea typeface="BatangChe" pitchFamily="49" charset="-127"/>
                <a:cs typeface="Levenim MT" pitchFamily="2" charset="-79"/>
              </a:rPr>
              <a:t>Partner Universities</a:t>
            </a:r>
            <a:endParaRPr lang="pt-PT" dirty="0">
              <a:solidFill>
                <a:schemeClr val="accent3">
                  <a:lumMod val="75000"/>
                </a:schemeClr>
              </a:solidFill>
            </a:endParaRPr>
          </a:p>
        </p:txBody>
      </p:sp>
      <p:graphicFrame>
        <p:nvGraphicFramePr>
          <p:cNvPr id="7" name="Marcador de Posição de Conteúdo 6"/>
          <p:cNvGraphicFramePr>
            <a:graphicFrameLocks noGrp="1"/>
          </p:cNvGraphicFramePr>
          <p:nvPr>
            <p:ph idx="1"/>
          </p:nvPr>
        </p:nvGraphicFramePr>
        <p:xfrm>
          <a:off x="467544" y="1916832"/>
          <a:ext cx="8229600" cy="3794760"/>
        </p:xfrm>
        <a:graphic>
          <a:graphicData uri="http://schemas.openxmlformats.org/drawingml/2006/table">
            <a:tbl>
              <a:tblPr firstRow="1" bandRow="1">
                <a:tableStyleId>{93296810-A885-4BE3-A3E7-6D5BEEA58F35}</a:tableStyleId>
              </a:tblPr>
              <a:tblGrid>
                <a:gridCol w="4114800"/>
                <a:gridCol w="4114800"/>
              </a:tblGrid>
              <a:tr h="370840">
                <a:tc gridSpan="2">
                  <a:txBody>
                    <a:bodyPr/>
                    <a:lstStyle/>
                    <a:p>
                      <a:pPr algn="ctr"/>
                      <a:r>
                        <a:rPr lang="pt-PT" sz="2400" b="1" kern="1200" dirty="0" err="1" smtClean="0">
                          <a:solidFill>
                            <a:schemeClr val="lt1"/>
                          </a:solidFill>
                          <a:latin typeface="+mn-lt"/>
                          <a:ea typeface="+mn-ea"/>
                          <a:cs typeface="+mn-cs"/>
                        </a:rPr>
                        <a:t>European</a:t>
                      </a:r>
                      <a:r>
                        <a:rPr lang="pt-PT" sz="2400" b="1" kern="1200" dirty="0" smtClean="0">
                          <a:solidFill>
                            <a:schemeClr val="lt1"/>
                          </a:solidFill>
                          <a:latin typeface="+mn-lt"/>
                          <a:ea typeface="+mn-ea"/>
                          <a:cs typeface="+mn-cs"/>
                        </a:rPr>
                        <a:t> </a:t>
                      </a:r>
                      <a:r>
                        <a:rPr lang="pt-PT" sz="2400" b="1" kern="1200" dirty="0" err="1" smtClean="0">
                          <a:solidFill>
                            <a:schemeClr val="lt1"/>
                          </a:solidFill>
                          <a:latin typeface="+mn-lt"/>
                          <a:ea typeface="+mn-ea"/>
                          <a:cs typeface="+mn-cs"/>
                        </a:rPr>
                        <a:t>Partners</a:t>
                      </a:r>
                      <a:endParaRPr lang="pt-PT" sz="2400" b="1" kern="1200" dirty="0" smtClean="0">
                        <a:solidFill>
                          <a:schemeClr val="lt1"/>
                        </a:solidFill>
                        <a:latin typeface="+mn-lt"/>
                        <a:ea typeface="+mn-ea"/>
                        <a:cs typeface="+mn-cs"/>
                      </a:endParaRPr>
                    </a:p>
                  </a:txBody>
                  <a:tcPr/>
                </a:tc>
                <a:tc hMerge="1">
                  <a:txBody>
                    <a:bodyPr/>
                    <a:lstStyle/>
                    <a:p>
                      <a:endParaRPr lang="pt-PT" dirty="0"/>
                    </a:p>
                  </a:txBody>
                  <a:tcPr/>
                </a:tc>
              </a:tr>
              <a:tr h="370840">
                <a:tc>
                  <a:txBody>
                    <a:bodyPr/>
                    <a:lstStyle/>
                    <a:p>
                      <a:pPr algn="ctr"/>
                      <a:r>
                        <a:rPr lang="pt-PT" dirty="0" smtClean="0">
                          <a:latin typeface="Corbel" pitchFamily="34" charset="0"/>
                        </a:rPr>
                        <a:t>Belgium</a:t>
                      </a:r>
                      <a:endParaRPr lang="pt-PT" dirty="0">
                        <a:latin typeface="Corbel" pitchFamily="34" charset="0"/>
                      </a:endParaRPr>
                    </a:p>
                  </a:txBody>
                  <a:tcPr/>
                </a:tc>
                <a:tc>
                  <a:txBody>
                    <a:bodyPr/>
                    <a:lstStyle/>
                    <a:p>
                      <a:r>
                        <a:rPr lang="pt-PT" dirty="0" err="1" smtClean="0">
                          <a:latin typeface="Corbel" pitchFamily="34" charset="0"/>
                        </a:rPr>
                        <a:t>Université</a:t>
                      </a:r>
                      <a:r>
                        <a:rPr lang="pt-PT" dirty="0" smtClean="0">
                          <a:latin typeface="Corbel" pitchFamily="34" charset="0"/>
                        </a:rPr>
                        <a:t> de </a:t>
                      </a:r>
                      <a:r>
                        <a:rPr lang="pt-PT" dirty="0" err="1" smtClean="0">
                          <a:latin typeface="Corbel" pitchFamily="34" charset="0"/>
                        </a:rPr>
                        <a:t>Liège</a:t>
                      </a:r>
                      <a:endParaRPr lang="pt-PT" dirty="0">
                        <a:latin typeface="Corbe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dirty="0" err="1" smtClean="0">
                          <a:latin typeface="Corbel" pitchFamily="34" charset="0"/>
                        </a:rPr>
                        <a:t>France</a:t>
                      </a:r>
                      <a:endParaRPr lang="pt-PT" dirty="0" smtClean="0">
                        <a:latin typeface="Corbe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err="1" smtClean="0">
                          <a:latin typeface="Corbel" pitchFamily="34" charset="0"/>
                        </a:rPr>
                        <a:t>Université</a:t>
                      </a:r>
                      <a:r>
                        <a:rPr lang="pt-PT" dirty="0" smtClean="0">
                          <a:latin typeface="Corbel" pitchFamily="34" charset="0"/>
                        </a:rPr>
                        <a:t> de Lille</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dirty="0" smtClean="0">
                          <a:latin typeface="Corbel" pitchFamily="34" charset="0"/>
                        </a:rPr>
                        <a:t>Germany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err="1" smtClean="0">
                          <a:latin typeface="Corbel" pitchFamily="34" charset="0"/>
                        </a:rPr>
                        <a:t>Georg-August</a:t>
                      </a:r>
                      <a:r>
                        <a:rPr lang="pt-PT" dirty="0" smtClean="0">
                          <a:latin typeface="Corbel" pitchFamily="34" charset="0"/>
                        </a:rPr>
                        <a:t> </a:t>
                      </a:r>
                      <a:r>
                        <a:rPr lang="pt-PT" dirty="0" err="1" smtClean="0">
                          <a:latin typeface="Corbel" pitchFamily="34" charset="0"/>
                        </a:rPr>
                        <a:t>Universität</a:t>
                      </a:r>
                      <a:r>
                        <a:rPr lang="pt-PT" dirty="0" smtClean="0">
                          <a:latin typeface="Corbel" pitchFamily="34" charset="0"/>
                        </a:rPr>
                        <a:t> </a:t>
                      </a:r>
                      <a:r>
                        <a:rPr lang="pt-PT" dirty="0" err="1" smtClean="0">
                          <a:latin typeface="Corbel" pitchFamily="34" charset="0"/>
                        </a:rPr>
                        <a:t>Göettingen</a:t>
                      </a:r>
                      <a:endParaRPr lang="pt-PT" dirty="0" smtClean="0">
                        <a:latin typeface="Corbe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baseline="0" dirty="0" err="1" smtClean="0">
                          <a:latin typeface="Corbel" pitchFamily="34" charset="0"/>
                        </a:rPr>
                        <a:t>Netherlands</a:t>
                      </a:r>
                      <a:endParaRPr lang="pt-PT" dirty="0" smtClean="0">
                        <a:latin typeface="Corbe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kern="1200" baseline="0" dirty="0" err="1" smtClean="0">
                          <a:solidFill>
                            <a:schemeClr val="dk1"/>
                          </a:solidFill>
                          <a:latin typeface="Corbel" pitchFamily="34" charset="0"/>
                          <a:ea typeface="+mn-ea"/>
                          <a:cs typeface="+mn-cs"/>
                        </a:rPr>
                        <a:t>Rijksuniversiteit</a:t>
                      </a:r>
                      <a:r>
                        <a:rPr lang="pt-PT" sz="1800" kern="1200" baseline="0" dirty="0" smtClean="0">
                          <a:solidFill>
                            <a:schemeClr val="dk1"/>
                          </a:solidFill>
                          <a:latin typeface="Corbel" pitchFamily="34" charset="0"/>
                          <a:ea typeface="+mn-ea"/>
                          <a:cs typeface="+mn-cs"/>
                        </a:rPr>
                        <a:t> </a:t>
                      </a:r>
                      <a:r>
                        <a:rPr lang="pt-PT" sz="1800" kern="1200" baseline="0" dirty="0" err="1" smtClean="0">
                          <a:solidFill>
                            <a:schemeClr val="dk1"/>
                          </a:solidFill>
                          <a:latin typeface="Corbel" pitchFamily="34" charset="0"/>
                          <a:ea typeface="+mn-ea"/>
                          <a:cs typeface="+mn-cs"/>
                        </a:rPr>
                        <a:t>Gröningen</a:t>
                      </a:r>
                      <a:endParaRPr lang="pt-PT" sz="1800" kern="1200" baseline="0" dirty="0" smtClean="0">
                        <a:solidFill>
                          <a:schemeClr val="dk1"/>
                        </a:solidFill>
                        <a:latin typeface="Corbel" pitchFamily="34" charset="0"/>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dirty="0" smtClean="0">
                          <a:latin typeface="Corbel" pitchFamily="34" charset="0"/>
                        </a:rPr>
                        <a:t>Portugal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kern="1200" baseline="0" dirty="0" smtClean="0">
                          <a:solidFill>
                            <a:schemeClr val="dk1"/>
                          </a:solidFill>
                          <a:latin typeface="Corbel" pitchFamily="34" charset="0"/>
                          <a:ea typeface="+mn-ea"/>
                          <a:cs typeface="+mn-cs"/>
                        </a:rPr>
                        <a:t>Instituto Superior Técnico</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dirty="0" smtClean="0">
                          <a:latin typeface="Corbel" pitchFamily="34" charset="0"/>
                        </a:rPr>
                        <a:t>Portugal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kern="1200" baseline="0" dirty="0" smtClean="0">
                          <a:solidFill>
                            <a:schemeClr val="dk1"/>
                          </a:solidFill>
                          <a:latin typeface="Corbel" pitchFamily="34" charset="0"/>
                          <a:ea typeface="+mn-ea"/>
                          <a:cs typeface="+mn-cs"/>
                        </a:rPr>
                        <a:t>Universidade do Porto</a:t>
                      </a:r>
                    </a:p>
                  </a:txBody>
                  <a:tcPr/>
                </a:tc>
              </a:tr>
              <a:tr h="370840">
                <a:tc>
                  <a:txBody>
                    <a:bodyPr/>
                    <a:lstStyle/>
                    <a:p>
                      <a:pPr algn="ctr"/>
                      <a:r>
                        <a:rPr lang="pt-PT" dirty="0" smtClean="0">
                          <a:latin typeface="Corbel" pitchFamily="34" charset="0"/>
                        </a:rPr>
                        <a:t>Spain</a:t>
                      </a:r>
                      <a:endParaRPr lang="pt-PT" dirty="0">
                        <a:latin typeface="Corbel" pitchFamily="34" charset="0"/>
                      </a:endParaRPr>
                    </a:p>
                  </a:txBody>
                  <a:tcPr/>
                </a:tc>
                <a:tc>
                  <a:txBody>
                    <a:bodyPr/>
                    <a:lstStyle/>
                    <a:p>
                      <a:r>
                        <a:rPr lang="pt-PT" dirty="0" smtClean="0">
                          <a:latin typeface="Corbel" pitchFamily="34" charset="0"/>
                        </a:rPr>
                        <a:t>Universidad </a:t>
                      </a:r>
                      <a:r>
                        <a:rPr lang="pt-PT" dirty="0" err="1" smtClean="0">
                          <a:latin typeface="Corbel" pitchFamily="34" charset="0"/>
                        </a:rPr>
                        <a:t>Complutense</a:t>
                      </a:r>
                      <a:r>
                        <a:rPr lang="pt-PT" dirty="0" smtClean="0">
                          <a:latin typeface="Corbel" pitchFamily="34" charset="0"/>
                        </a:rPr>
                        <a:t> de Madrid</a:t>
                      </a:r>
                      <a:endParaRPr lang="pt-PT" dirty="0">
                        <a:latin typeface="Corbel" pitchFamily="34" charset="0"/>
                      </a:endParaRPr>
                    </a:p>
                  </a:txBody>
                  <a:tcPr/>
                </a:tc>
              </a:tr>
              <a:tr h="370840">
                <a:tc>
                  <a:txBody>
                    <a:bodyPr/>
                    <a:lstStyle/>
                    <a:p>
                      <a:pPr algn="ctr"/>
                      <a:r>
                        <a:rPr lang="pt-PT" dirty="0" smtClean="0">
                          <a:latin typeface="Corbel" pitchFamily="34" charset="0"/>
                        </a:rPr>
                        <a:t>Spain</a:t>
                      </a:r>
                      <a:endParaRPr lang="pt-PT" dirty="0">
                        <a:latin typeface="Corbel" pitchFamily="34" charset="0"/>
                      </a:endParaRPr>
                    </a:p>
                  </a:txBody>
                  <a:tcPr/>
                </a:tc>
                <a:tc>
                  <a:txBody>
                    <a:bodyPr/>
                    <a:lstStyle/>
                    <a:p>
                      <a:r>
                        <a:rPr lang="pt-PT" dirty="0" smtClean="0">
                          <a:latin typeface="Corbel" pitchFamily="34" charset="0"/>
                        </a:rPr>
                        <a:t>Universidad de </a:t>
                      </a:r>
                      <a:r>
                        <a:rPr lang="pt-PT" dirty="0" err="1" smtClean="0">
                          <a:latin typeface="Corbel" pitchFamily="34" charset="0"/>
                        </a:rPr>
                        <a:t>Deusto</a:t>
                      </a:r>
                      <a:endParaRPr lang="pt-PT" dirty="0">
                        <a:latin typeface="Corbel" pitchFamily="34" charset="0"/>
                      </a:endParaRPr>
                    </a:p>
                  </a:txBody>
                  <a:tcPr/>
                </a:tc>
              </a:tr>
              <a:tr h="370840">
                <a:tc>
                  <a:txBody>
                    <a:bodyPr/>
                    <a:lstStyle/>
                    <a:p>
                      <a:pPr algn="ctr"/>
                      <a:r>
                        <a:rPr lang="pt-PT" dirty="0" smtClean="0">
                          <a:latin typeface="Corbel" pitchFamily="34" charset="0"/>
                        </a:rPr>
                        <a:t>Spain</a:t>
                      </a:r>
                      <a:endParaRPr lang="pt-PT" dirty="0">
                        <a:latin typeface="Corbel" pitchFamily="34" charset="0"/>
                      </a:endParaRPr>
                    </a:p>
                  </a:txBody>
                  <a:tcPr/>
                </a:tc>
                <a:tc>
                  <a:txBody>
                    <a:bodyPr/>
                    <a:lstStyle/>
                    <a:p>
                      <a:r>
                        <a:rPr lang="pt-PT" dirty="0" smtClean="0">
                          <a:latin typeface="Corbel" pitchFamily="34" charset="0"/>
                        </a:rPr>
                        <a:t>Universidad</a:t>
                      </a:r>
                      <a:r>
                        <a:rPr lang="pt-PT" baseline="0" dirty="0" smtClean="0">
                          <a:latin typeface="Corbel" pitchFamily="34" charset="0"/>
                        </a:rPr>
                        <a:t> Politécnica de </a:t>
                      </a:r>
                      <a:r>
                        <a:rPr lang="pt-PT" baseline="0" dirty="0" err="1" smtClean="0">
                          <a:latin typeface="Corbel" pitchFamily="34" charset="0"/>
                        </a:rPr>
                        <a:t>València</a:t>
                      </a:r>
                      <a:endParaRPr lang="pt-PT" dirty="0">
                        <a:latin typeface="Corbe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04664"/>
            <a:ext cx="8229600" cy="1143000"/>
          </a:xfrm>
        </p:spPr>
        <p:txBody>
          <a:bodyPr>
            <a:normAutofit/>
          </a:bodyPr>
          <a:lstStyle/>
          <a:p>
            <a:r>
              <a:rPr lang="en-US" sz="4800" b="1" dirty="0" smtClean="0">
                <a:solidFill>
                  <a:schemeClr val="accent3">
                    <a:lumMod val="75000"/>
                  </a:schemeClr>
                </a:solidFill>
                <a:latin typeface="Helvetica Condensed" pitchFamily="34" charset="0"/>
                <a:ea typeface="BatangChe" pitchFamily="49" charset="-127"/>
                <a:cs typeface="Levenim MT" pitchFamily="2" charset="-79"/>
              </a:rPr>
              <a:t>Associates</a:t>
            </a:r>
            <a:endParaRPr lang="en-US" sz="4800" dirty="0">
              <a:solidFill>
                <a:schemeClr val="accent3">
                  <a:lumMod val="75000"/>
                </a:schemeClr>
              </a:solidFill>
            </a:endParaRPr>
          </a:p>
        </p:txBody>
      </p:sp>
      <p:graphicFrame>
        <p:nvGraphicFramePr>
          <p:cNvPr id="5" name="Marcador de Posição de Conteúdo 4"/>
          <p:cNvGraphicFramePr>
            <a:graphicFrameLocks noGrp="1"/>
          </p:cNvGraphicFramePr>
          <p:nvPr>
            <p:ph idx="1"/>
          </p:nvPr>
        </p:nvGraphicFramePr>
        <p:xfrm>
          <a:off x="457200" y="1600200"/>
          <a:ext cx="8229600" cy="4988560"/>
        </p:xfrm>
        <a:graphic>
          <a:graphicData uri="http://schemas.openxmlformats.org/drawingml/2006/table">
            <a:tbl>
              <a:tblPr firstRow="1" bandRow="1">
                <a:tableStyleId>{16D9F66E-5EB9-4882-86FB-DCBF35E3C3E4}</a:tableStyleId>
              </a:tblPr>
              <a:tblGrid>
                <a:gridCol w="4114800"/>
                <a:gridCol w="4114800"/>
              </a:tblGrid>
              <a:tr h="370840">
                <a:tc>
                  <a:txBody>
                    <a:bodyPr/>
                    <a:lstStyle/>
                    <a:p>
                      <a:pPr algn="ctr"/>
                      <a:r>
                        <a:rPr lang="pt-PT" sz="1800" b="0" kern="1200" dirty="0" smtClean="0">
                          <a:solidFill>
                            <a:schemeClr val="dk1"/>
                          </a:solidFill>
                          <a:latin typeface="Corbel" pitchFamily="34" charset="0"/>
                          <a:ea typeface="+mn-ea"/>
                          <a:cs typeface="+mn-cs"/>
                        </a:rPr>
                        <a:t>Angola</a:t>
                      </a:r>
                    </a:p>
                  </a:txBody>
                  <a:tcPr/>
                </a:tc>
                <a:tc>
                  <a:txBody>
                    <a:bodyPr/>
                    <a:lstStyle/>
                    <a:p>
                      <a:r>
                        <a:rPr lang="pt-PT" sz="1800" b="0" kern="1200" dirty="0" smtClean="0">
                          <a:solidFill>
                            <a:schemeClr val="dk1"/>
                          </a:solidFill>
                          <a:latin typeface="Corbel" pitchFamily="34" charset="0"/>
                          <a:ea typeface="+mn-ea"/>
                          <a:cs typeface="+mn-cs"/>
                        </a:rPr>
                        <a:t>Escola Superior Politécnica do </a:t>
                      </a:r>
                      <a:r>
                        <a:rPr lang="pt-PT" sz="1800" b="0" kern="1200" dirty="0" err="1" smtClean="0">
                          <a:solidFill>
                            <a:schemeClr val="dk1"/>
                          </a:solidFill>
                          <a:latin typeface="Corbel" pitchFamily="34" charset="0"/>
                          <a:ea typeface="+mn-ea"/>
                          <a:cs typeface="+mn-cs"/>
                        </a:rPr>
                        <a:t>Namibe</a:t>
                      </a:r>
                      <a:r>
                        <a:rPr lang="pt-PT" sz="1800" b="0" kern="1200" dirty="0" smtClean="0">
                          <a:solidFill>
                            <a:schemeClr val="dk1"/>
                          </a:solidFill>
                          <a:latin typeface="Corbel" pitchFamily="34" charset="0"/>
                          <a:ea typeface="+mn-ea"/>
                          <a:cs typeface="+mn-cs"/>
                        </a:rPr>
                        <a:t>. Universidade Mandume </a:t>
                      </a:r>
                      <a:r>
                        <a:rPr lang="pt-PT" sz="1800" b="0" kern="1200" dirty="0" err="1" smtClean="0">
                          <a:solidFill>
                            <a:schemeClr val="dk1"/>
                          </a:solidFill>
                          <a:latin typeface="Corbel" pitchFamily="34" charset="0"/>
                          <a:ea typeface="+mn-ea"/>
                          <a:cs typeface="+mn-cs"/>
                        </a:rPr>
                        <a:t>ya</a:t>
                      </a:r>
                      <a:r>
                        <a:rPr lang="pt-PT" sz="1800" b="0" kern="1200" dirty="0" smtClean="0">
                          <a:solidFill>
                            <a:schemeClr val="dk1"/>
                          </a:solidFill>
                          <a:latin typeface="Corbel" pitchFamily="34" charset="0"/>
                          <a:ea typeface="+mn-ea"/>
                          <a:cs typeface="+mn-cs"/>
                        </a:rPr>
                        <a:t> Ndemofayo</a:t>
                      </a:r>
                    </a:p>
                  </a:txBody>
                  <a:tcPr/>
                </a:tc>
              </a:tr>
              <a:tr h="370840">
                <a:tc>
                  <a:txBody>
                    <a:bodyPr/>
                    <a:lstStyle/>
                    <a:p>
                      <a:pPr algn="ctr"/>
                      <a:r>
                        <a:rPr lang="pt-PT" dirty="0" smtClean="0">
                          <a:latin typeface="Corbel" pitchFamily="34" charset="0"/>
                        </a:rPr>
                        <a:t>Belgium</a:t>
                      </a:r>
                      <a:endParaRPr lang="pt-PT" dirty="0">
                        <a:latin typeface="Corbel" pitchFamily="34" charset="0"/>
                      </a:endParaRPr>
                    </a:p>
                  </a:txBody>
                  <a:tcPr/>
                </a:tc>
                <a:tc>
                  <a:txBody>
                    <a:bodyPr/>
                    <a:lstStyle/>
                    <a:p>
                      <a:r>
                        <a:rPr lang="pt-PT" dirty="0" smtClean="0">
                          <a:latin typeface="Corbel" pitchFamily="34" charset="0"/>
                        </a:rPr>
                        <a:t>ACP Civil Society </a:t>
                      </a:r>
                      <a:r>
                        <a:rPr lang="pt-PT" dirty="0" err="1" smtClean="0">
                          <a:latin typeface="Corbel" pitchFamily="34" charset="0"/>
                        </a:rPr>
                        <a:t>Forum</a:t>
                      </a:r>
                      <a:endParaRPr lang="pt-PT" dirty="0">
                        <a:latin typeface="Corbe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dirty="0" smtClean="0">
                          <a:latin typeface="Corbel" pitchFamily="34" charset="0"/>
                        </a:rPr>
                        <a:t>Belgium</a:t>
                      </a:r>
                    </a:p>
                  </a:txBody>
                  <a:tcPr/>
                </a:tc>
                <a:tc>
                  <a:txBody>
                    <a:bodyPr/>
                    <a:lstStyle/>
                    <a:p>
                      <a:r>
                        <a:rPr lang="pt-PT" dirty="0" err="1" smtClean="0">
                          <a:latin typeface="Corbel" pitchFamily="34" charset="0"/>
                        </a:rPr>
                        <a:t>Santander</a:t>
                      </a:r>
                      <a:r>
                        <a:rPr lang="pt-PT" dirty="0" smtClean="0">
                          <a:latin typeface="Corbel" pitchFamily="34" charset="0"/>
                        </a:rPr>
                        <a:t> </a:t>
                      </a:r>
                      <a:r>
                        <a:rPr lang="pt-PT" dirty="0" err="1" smtClean="0">
                          <a:latin typeface="Corbel" pitchFamily="34" charset="0"/>
                        </a:rPr>
                        <a:t>Group</a:t>
                      </a:r>
                      <a:r>
                        <a:rPr lang="pt-PT" dirty="0" smtClean="0">
                          <a:latin typeface="Corbel" pitchFamily="34" charset="0"/>
                        </a:rPr>
                        <a:t> </a:t>
                      </a:r>
                      <a:r>
                        <a:rPr lang="pt-PT" dirty="0" err="1" smtClean="0">
                          <a:latin typeface="Corbel" pitchFamily="34" charset="0"/>
                        </a:rPr>
                        <a:t>of</a:t>
                      </a:r>
                      <a:r>
                        <a:rPr lang="pt-PT" dirty="0" smtClean="0">
                          <a:latin typeface="Corbel" pitchFamily="34" charset="0"/>
                        </a:rPr>
                        <a:t> Universities</a:t>
                      </a:r>
                      <a:endParaRPr lang="pt-PT" dirty="0">
                        <a:latin typeface="Corbel" pitchFamily="34" charset="0"/>
                      </a:endParaRPr>
                    </a:p>
                  </a:txBody>
                  <a:tcPr/>
                </a:tc>
              </a:tr>
              <a:tr h="370840">
                <a:tc>
                  <a:txBody>
                    <a:bodyPr/>
                    <a:lstStyle/>
                    <a:p>
                      <a:pPr algn="ctr"/>
                      <a:r>
                        <a:rPr lang="pt-PT" dirty="0" smtClean="0">
                          <a:latin typeface="Corbel" pitchFamily="34" charset="0"/>
                        </a:rPr>
                        <a:t>Belize</a:t>
                      </a:r>
                      <a:endParaRPr lang="pt-PT" dirty="0">
                        <a:latin typeface="Corbel" pitchFamily="34" charset="0"/>
                      </a:endParaRPr>
                    </a:p>
                  </a:txBody>
                  <a:tcPr/>
                </a:tc>
                <a:tc>
                  <a:txBody>
                    <a:bodyPr/>
                    <a:lstStyle/>
                    <a:p>
                      <a:r>
                        <a:rPr lang="pt-PT" dirty="0" smtClean="0">
                          <a:latin typeface="Corbel" pitchFamily="34" charset="0"/>
                        </a:rPr>
                        <a:t>University </a:t>
                      </a:r>
                      <a:r>
                        <a:rPr lang="pt-PT" dirty="0" err="1" smtClean="0">
                          <a:latin typeface="Corbel" pitchFamily="34" charset="0"/>
                        </a:rPr>
                        <a:t>of</a:t>
                      </a:r>
                      <a:r>
                        <a:rPr lang="pt-PT" dirty="0" smtClean="0">
                          <a:latin typeface="Corbel" pitchFamily="34" charset="0"/>
                        </a:rPr>
                        <a:t> Belize</a:t>
                      </a:r>
                      <a:endParaRPr lang="pt-PT" dirty="0">
                        <a:latin typeface="Corbel" pitchFamily="34" charset="0"/>
                      </a:endParaRPr>
                    </a:p>
                  </a:txBody>
                  <a:tcPr/>
                </a:tc>
              </a:tr>
              <a:tr h="370840">
                <a:tc>
                  <a:txBody>
                    <a:bodyPr/>
                    <a:lstStyle/>
                    <a:p>
                      <a:pPr algn="ctr"/>
                      <a:r>
                        <a:rPr lang="pt-PT" dirty="0" smtClean="0">
                          <a:latin typeface="Corbel" pitchFamily="34" charset="0"/>
                        </a:rPr>
                        <a:t>Spain</a:t>
                      </a:r>
                      <a:endParaRPr lang="pt-PT" dirty="0">
                        <a:latin typeface="Corbel" pitchFamily="34" charset="0"/>
                      </a:endParaRPr>
                    </a:p>
                  </a:txBody>
                  <a:tcPr/>
                </a:tc>
                <a:tc>
                  <a:txBody>
                    <a:bodyPr/>
                    <a:lstStyle/>
                    <a:p>
                      <a:r>
                        <a:rPr lang="pt-PT" dirty="0" smtClean="0">
                          <a:latin typeface="Corbel" pitchFamily="34" charset="0"/>
                        </a:rPr>
                        <a:t>Grupo Compostela</a:t>
                      </a:r>
                      <a:endParaRPr lang="pt-PT" dirty="0">
                        <a:latin typeface="Corbel" pitchFamily="34" charset="0"/>
                      </a:endParaRPr>
                    </a:p>
                  </a:txBody>
                  <a:tcPr/>
                </a:tc>
              </a:tr>
              <a:tr h="370840">
                <a:tc>
                  <a:txBody>
                    <a:bodyPr/>
                    <a:lstStyle/>
                    <a:p>
                      <a:pPr algn="ctr"/>
                      <a:r>
                        <a:rPr lang="pt-PT" dirty="0" smtClean="0">
                          <a:latin typeface="Corbel" pitchFamily="34" charset="0"/>
                        </a:rPr>
                        <a:t>Ethiopia</a:t>
                      </a:r>
                      <a:endParaRPr lang="pt-PT" dirty="0">
                        <a:latin typeface="Corbel" pitchFamily="34" charset="0"/>
                      </a:endParaRPr>
                    </a:p>
                  </a:txBody>
                  <a:tcPr/>
                </a:tc>
                <a:tc>
                  <a:txBody>
                    <a:bodyPr/>
                    <a:lstStyle/>
                    <a:p>
                      <a:r>
                        <a:rPr lang="pt-PT" dirty="0" err="1" smtClean="0">
                          <a:latin typeface="Corbel" pitchFamily="34" charset="0"/>
                        </a:rPr>
                        <a:t>Mekelle</a:t>
                      </a:r>
                      <a:r>
                        <a:rPr lang="pt-PT" baseline="0" dirty="0" smtClean="0">
                          <a:latin typeface="Corbel" pitchFamily="34" charset="0"/>
                        </a:rPr>
                        <a:t> University</a:t>
                      </a:r>
                      <a:r>
                        <a:rPr lang="pt-PT" dirty="0" smtClean="0">
                          <a:latin typeface="Corbel" pitchFamily="34" charset="0"/>
                        </a:rPr>
                        <a:t> </a:t>
                      </a:r>
                      <a:endParaRPr lang="pt-PT" dirty="0">
                        <a:latin typeface="Corbel" pitchFamily="34" charset="0"/>
                      </a:endParaRPr>
                    </a:p>
                  </a:txBody>
                  <a:tcPr/>
                </a:tc>
              </a:tr>
              <a:tr h="370840">
                <a:tc>
                  <a:txBody>
                    <a:bodyPr/>
                    <a:lstStyle/>
                    <a:p>
                      <a:pPr algn="ctr"/>
                      <a:r>
                        <a:rPr lang="pt-PT" dirty="0" smtClean="0">
                          <a:latin typeface="Corbel" pitchFamily="34" charset="0"/>
                        </a:rPr>
                        <a:t>France</a:t>
                      </a:r>
                      <a:endParaRPr lang="pt-PT" dirty="0">
                        <a:latin typeface="Corbel" pitchFamily="34" charset="0"/>
                      </a:endParaRPr>
                    </a:p>
                  </a:txBody>
                  <a:tcPr/>
                </a:tc>
                <a:tc>
                  <a:txBody>
                    <a:bodyPr/>
                    <a:lstStyle/>
                    <a:p>
                      <a:r>
                        <a:rPr lang="pt-PT" dirty="0" err="1" smtClean="0">
                          <a:latin typeface="Corbel" pitchFamily="34" charset="0"/>
                        </a:rPr>
                        <a:t>International</a:t>
                      </a:r>
                      <a:r>
                        <a:rPr lang="pt-PT" dirty="0" smtClean="0">
                          <a:latin typeface="Corbel" pitchFamily="34" charset="0"/>
                        </a:rPr>
                        <a:t> </a:t>
                      </a:r>
                      <a:r>
                        <a:rPr lang="pt-PT" dirty="0" err="1" smtClean="0">
                          <a:latin typeface="Corbel" pitchFamily="34" charset="0"/>
                        </a:rPr>
                        <a:t>Association</a:t>
                      </a:r>
                      <a:r>
                        <a:rPr lang="pt-PT" dirty="0" smtClean="0">
                          <a:latin typeface="Corbel" pitchFamily="34" charset="0"/>
                        </a:rPr>
                        <a:t> </a:t>
                      </a:r>
                      <a:r>
                        <a:rPr lang="pt-PT" dirty="0" err="1" smtClean="0">
                          <a:latin typeface="Corbel" pitchFamily="34" charset="0"/>
                        </a:rPr>
                        <a:t>of</a:t>
                      </a:r>
                      <a:r>
                        <a:rPr lang="pt-PT" dirty="0" smtClean="0">
                          <a:latin typeface="Corbel" pitchFamily="34" charset="0"/>
                        </a:rPr>
                        <a:t> Universities</a:t>
                      </a:r>
                      <a:endParaRPr lang="pt-PT" dirty="0">
                        <a:latin typeface="Corbel" pitchFamily="34" charset="0"/>
                      </a:endParaRPr>
                    </a:p>
                  </a:txBody>
                  <a:tcPr/>
                </a:tc>
              </a:tr>
              <a:tr h="370840">
                <a:tc>
                  <a:txBody>
                    <a:bodyPr/>
                    <a:lstStyle/>
                    <a:p>
                      <a:pPr algn="ctr"/>
                      <a:r>
                        <a:rPr lang="pt-PT" dirty="0" smtClean="0">
                          <a:latin typeface="Corbel" pitchFamily="34" charset="0"/>
                        </a:rPr>
                        <a:t>Haiti</a:t>
                      </a:r>
                      <a:endParaRPr lang="pt-PT" dirty="0">
                        <a:latin typeface="Corbel" pitchFamily="34" charset="0"/>
                      </a:endParaRPr>
                    </a:p>
                  </a:txBody>
                  <a:tcPr/>
                </a:tc>
                <a:tc>
                  <a:txBody>
                    <a:bodyPr/>
                    <a:lstStyle/>
                    <a:p>
                      <a:r>
                        <a:rPr lang="pt-PT" dirty="0" err="1" smtClean="0">
                          <a:latin typeface="Corbel" pitchFamily="34" charset="0"/>
                        </a:rPr>
                        <a:t>Université</a:t>
                      </a:r>
                      <a:r>
                        <a:rPr lang="pt-PT" dirty="0" smtClean="0">
                          <a:latin typeface="Corbel" pitchFamily="34" charset="0"/>
                        </a:rPr>
                        <a:t> </a:t>
                      </a:r>
                      <a:r>
                        <a:rPr lang="pt-PT" dirty="0" err="1" smtClean="0">
                          <a:latin typeface="Corbel" pitchFamily="34" charset="0"/>
                        </a:rPr>
                        <a:t>d'État</a:t>
                      </a:r>
                      <a:r>
                        <a:rPr lang="pt-PT" dirty="0" smtClean="0">
                          <a:latin typeface="Corbel" pitchFamily="34" charset="0"/>
                        </a:rPr>
                        <a:t> </a:t>
                      </a:r>
                      <a:r>
                        <a:rPr lang="pt-PT" dirty="0" err="1" smtClean="0">
                          <a:latin typeface="Corbel" pitchFamily="34" charset="0"/>
                        </a:rPr>
                        <a:t>de'Haiti</a:t>
                      </a:r>
                      <a:endParaRPr lang="pt-PT" dirty="0">
                        <a:latin typeface="Corbel" pitchFamily="34" charset="0"/>
                      </a:endParaRPr>
                    </a:p>
                  </a:txBody>
                  <a:tcPr/>
                </a:tc>
              </a:tr>
              <a:tr h="370840">
                <a:tc>
                  <a:txBody>
                    <a:bodyPr/>
                    <a:lstStyle/>
                    <a:p>
                      <a:pPr algn="ctr"/>
                      <a:r>
                        <a:rPr lang="pt-PT" dirty="0" smtClean="0">
                          <a:latin typeface="Corbel" pitchFamily="34" charset="0"/>
                        </a:rPr>
                        <a:t>Jamaica</a:t>
                      </a:r>
                      <a:endParaRPr lang="pt-PT" dirty="0">
                        <a:latin typeface="Corbel" pitchFamily="34" charset="0"/>
                      </a:endParaRPr>
                    </a:p>
                  </a:txBody>
                  <a:tcPr/>
                </a:tc>
                <a:tc>
                  <a:txBody>
                    <a:bodyPr/>
                    <a:lstStyle/>
                    <a:p>
                      <a:r>
                        <a:rPr lang="en-US" dirty="0" smtClean="0">
                          <a:latin typeface="Corbel" pitchFamily="34" charset="0"/>
                        </a:rPr>
                        <a:t>Association of Universities and Research Institutions of the Caribbean</a:t>
                      </a:r>
                      <a:endParaRPr lang="pt-PT" dirty="0">
                        <a:latin typeface="Corbel" pitchFamily="34" charset="0"/>
                      </a:endParaRPr>
                    </a:p>
                  </a:txBody>
                  <a:tcPr/>
                </a:tc>
              </a:tr>
              <a:tr h="370840">
                <a:tc>
                  <a:txBody>
                    <a:bodyPr/>
                    <a:lstStyle/>
                    <a:p>
                      <a:pPr algn="ctr"/>
                      <a:r>
                        <a:rPr lang="pt-PT" dirty="0" smtClean="0">
                          <a:latin typeface="Corbel" pitchFamily="34" charset="0"/>
                        </a:rPr>
                        <a:t>Jamaica</a:t>
                      </a:r>
                      <a:endParaRPr lang="pt-PT" dirty="0">
                        <a:latin typeface="Corbel" pitchFamily="34" charset="0"/>
                      </a:endParaRPr>
                    </a:p>
                  </a:txBody>
                  <a:tcPr/>
                </a:tc>
                <a:tc>
                  <a:txBody>
                    <a:bodyPr/>
                    <a:lstStyle/>
                    <a:p>
                      <a:r>
                        <a:rPr lang="en-US" dirty="0" smtClean="0">
                          <a:latin typeface="Corbel" pitchFamily="34" charset="0"/>
                        </a:rPr>
                        <a:t>International University of the Caribbean</a:t>
                      </a:r>
                      <a:endParaRPr lang="pt-PT" dirty="0">
                        <a:latin typeface="Corbel" pitchFamily="34" charset="0"/>
                      </a:endParaRPr>
                    </a:p>
                  </a:txBody>
                  <a:tcPr/>
                </a:tc>
              </a:tr>
              <a:tr h="370840">
                <a:tc>
                  <a:txBody>
                    <a:bodyPr/>
                    <a:lstStyle/>
                    <a:p>
                      <a:pPr algn="ctr"/>
                      <a:r>
                        <a:rPr lang="pt-PT" dirty="0" smtClean="0">
                          <a:latin typeface="Corbel" pitchFamily="34" charset="0"/>
                        </a:rPr>
                        <a:t>Madagascar</a:t>
                      </a:r>
                      <a:endParaRPr lang="pt-PT" dirty="0">
                        <a:latin typeface="Corbel" pitchFamily="34" charset="0"/>
                      </a:endParaRPr>
                    </a:p>
                  </a:txBody>
                  <a:tcPr/>
                </a:tc>
                <a:tc>
                  <a:txBody>
                    <a:bodyPr/>
                    <a:lstStyle/>
                    <a:p>
                      <a:r>
                        <a:rPr lang="fr-FR" dirty="0" smtClean="0">
                          <a:latin typeface="Corbel" pitchFamily="34" charset="0"/>
                        </a:rPr>
                        <a:t>Agence Universitaire de la Francophonie</a:t>
                      </a:r>
                      <a:endParaRPr lang="pt-PT" dirty="0">
                        <a:latin typeface="Corbel" pitchFamily="34" charset="0"/>
                      </a:endParaRPr>
                    </a:p>
                  </a:txBody>
                  <a:tcPr/>
                </a:tc>
              </a:tr>
              <a:tr h="370840">
                <a:tc>
                  <a:txBody>
                    <a:bodyPr/>
                    <a:lstStyle/>
                    <a:p>
                      <a:pPr algn="ctr"/>
                      <a:r>
                        <a:rPr lang="pt-PT" dirty="0" smtClean="0">
                          <a:latin typeface="Corbel" pitchFamily="34" charset="0"/>
                        </a:rPr>
                        <a:t>Mozambique</a:t>
                      </a:r>
                      <a:endParaRPr lang="pt-PT" dirty="0">
                        <a:latin typeface="Corbel" pitchFamily="34" charset="0"/>
                      </a:endParaRPr>
                    </a:p>
                  </a:txBody>
                  <a:tcPr/>
                </a:tc>
                <a:tc>
                  <a:txBody>
                    <a:bodyPr/>
                    <a:lstStyle/>
                    <a:p>
                      <a:r>
                        <a:rPr lang="pt-PT" dirty="0" smtClean="0">
                          <a:latin typeface="Corbel" pitchFamily="34" charset="0"/>
                        </a:rPr>
                        <a:t>Universidade Eduardo </a:t>
                      </a:r>
                      <a:r>
                        <a:rPr lang="pt-PT" dirty="0" err="1" smtClean="0">
                          <a:latin typeface="Corbel" pitchFamily="34" charset="0"/>
                        </a:rPr>
                        <a:t>Mondlane</a:t>
                      </a:r>
                      <a:endParaRPr lang="pt-PT" dirty="0">
                        <a:latin typeface="Corbe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n-US" sz="4800" b="1" dirty="0" smtClean="0">
                <a:solidFill>
                  <a:schemeClr val="accent3">
                    <a:lumMod val="75000"/>
                  </a:schemeClr>
                </a:solidFill>
                <a:latin typeface="Helvetica Condensed" pitchFamily="34" charset="0"/>
                <a:ea typeface="BatangChe" pitchFamily="49" charset="-127"/>
                <a:cs typeface="Levenim MT" pitchFamily="2" charset="-79"/>
              </a:rPr>
              <a:t>Associates</a:t>
            </a:r>
            <a:endParaRPr lang="pt-PT" sz="4800" dirty="0">
              <a:solidFill>
                <a:schemeClr val="accent3">
                  <a:lumMod val="75000"/>
                </a:schemeClr>
              </a:solidFill>
            </a:endParaRPr>
          </a:p>
        </p:txBody>
      </p:sp>
      <p:graphicFrame>
        <p:nvGraphicFramePr>
          <p:cNvPr id="5" name="Marcador de Posição de Conteúdo 4"/>
          <p:cNvGraphicFramePr>
            <a:graphicFrameLocks noGrp="1"/>
          </p:cNvGraphicFramePr>
          <p:nvPr>
            <p:ph idx="1"/>
          </p:nvPr>
        </p:nvGraphicFramePr>
        <p:xfrm>
          <a:off x="285720" y="1571612"/>
          <a:ext cx="8501122" cy="5212080"/>
        </p:xfrm>
        <a:graphic>
          <a:graphicData uri="http://schemas.openxmlformats.org/drawingml/2006/table">
            <a:tbl>
              <a:tblPr firstRow="1" bandRow="1">
                <a:tableStyleId>{16D9F66E-5EB9-4882-86FB-DCBF35E3C3E4}</a:tableStyleId>
              </a:tblPr>
              <a:tblGrid>
                <a:gridCol w="4250561"/>
                <a:gridCol w="4250561"/>
              </a:tblGrid>
              <a:tr h="238837">
                <a:tc>
                  <a:txBody>
                    <a:bodyPr/>
                    <a:lstStyle/>
                    <a:p>
                      <a:pPr algn="ctr"/>
                      <a:r>
                        <a:rPr lang="en-US" sz="1800" b="0" kern="1200" noProof="0" dirty="0" smtClean="0">
                          <a:solidFill>
                            <a:schemeClr val="dk1"/>
                          </a:solidFill>
                          <a:latin typeface="Corbel" pitchFamily="34" charset="0"/>
                          <a:ea typeface="+mn-ea"/>
                          <a:cs typeface="+mn-cs"/>
                        </a:rPr>
                        <a:t>Nigeria</a:t>
                      </a:r>
                    </a:p>
                  </a:txBody>
                  <a:tcPr/>
                </a:tc>
                <a:tc>
                  <a:txBody>
                    <a:bodyPr/>
                    <a:lstStyle/>
                    <a:p>
                      <a:r>
                        <a:rPr lang="en-US" sz="1800" b="0" kern="1200" noProof="0" dirty="0" smtClean="0">
                          <a:solidFill>
                            <a:schemeClr val="dk1"/>
                          </a:solidFill>
                          <a:latin typeface="Corbel" pitchFamily="34" charset="0"/>
                          <a:ea typeface="+mn-ea"/>
                          <a:cs typeface="+mn-cs"/>
                        </a:rPr>
                        <a:t>University of Nigeria – </a:t>
                      </a:r>
                      <a:r>
                        <a:rPr lang="en-US" sz="1800" b="0" kern="1200" noProof="0" dirty="0" err="1" smtClean="0">
                          <a:solidFill>
                            <a:schemeClr val="dk1"/>
                          </a:solidFill>
                          <a:latin typeface="Corbel" pitchFamily="34" charset="0"/>
                          <a:ea typeface="+mn-ea"/>
                          <a:cs typeface="+mn-cs"/>
                        </a:rPr>
                        <a:t>Nsukka</a:t>
                      </a:r>
                      <a:endParaRPr lang="en-US" sz="1800" b="0" kern="1200" noProof="0" dirty="0" smtClean="0">
                        <a:solidFill>
                          <a:schemeClr val="dk1"/>
                        </a:solidFill>
                        <a:latin typeface="Corbel" pitchFamily="34" charset="0"/>
                        <a:ea typeface="+mn-ea"/>
                        <a:cs typeface="+mn-cs"/>
                      </a:endParaRPr>
                    </a:p>
                  </a:txBody>
                  <a:tcPr/>
                </a:tc>
              </a:tr>
              <a:tr h="417966">
                <a:tc>
                  <a:txBody>
                    <a:bodyPr/>
                    <a:lstStyle/>
                    <a:p>
                      <a:pPr algn="ctr"/>
                      <a:r>
                        <a:rPr lang="en-US" noProof="0" dirty="0" smtClean="0">
                          <a:latin typeface="Corbel" pitchFamily="34" charset="0"/>
                        </a:rPr>
                        <a:t>Papua -</a:t>
                      </a:r>
                      <a:r>
                        <a:rPr lang="en-US" baseline="0" noProof="0" dirty="0" smtClean="0">
                          <a:latin typeface="Corbel" pitchFamily="34" charset="0"/>
                        </a:rPr>
                        <a:t> New Guinea</a:t>
                      </a:r>
                      <a:endParaRPr lang="en-US" noProof="0" dirty="0">
                        <a:latin typeface="Corbel" pitchFamily="34" charset="0"/>
                      </a:endParaRPr>
                    </a:p>
                  </a:txBody>
                  <a:tcPr/>
                </a:tc>
                <a:tc>
                  <a:txBody>
                    <a:bodyPr/>
                    <a:lstStyle/>
                    <a:p>
                      <a:r>
                        <a:rPr lang="en-US" noProof="0" dirty="0" smtClean="0">
                          <a:latin typeface="Corbel" pitchFamily="34" charset="0"/>
                        </a:rPr>
                        <a:t>Papua New Guinea University of Technology</a:t>
                      </a:r>
                      <a:endParaRPr lang="en-US" noProof="0" dirty="0">
                        <a:latin typeface="Corbel" pitchFamily="34" charset="0"/>
                      </a:endParaRPr>
                    </a:p>
                  </a:txBody>
                  <a:tcPr/>
                </a:tc>
              </a:tr>
              <a:tr h="417966">
                <a:tc>
                  <a:txBody>
                    <a:bodyPr/>
                    <a:lstStyle/>
                    <a:p>
                      <a:pPr algn="ctr"/>
                      <a:r>
                        <a:rPr lang="en-US" noProof="0" dirty="0" smtClean="0">
                          <a:latin typeface="Corbel" pitchFamily="34" charset="0"/>
                        </a:rPr>
                        <a:t>Portugal</a:t>
                      </a:r>
                      <a:endParaRPr lang="en-US" noProof="0" dirty="0">
                        <a:latin typeface="Corbel" pitchFamily="34" charset="0"/>
                      </a:endParaRPr>
                    </a:p>
                  </a:txBody>
                  <a:tcPr/>
                </a:tc>
                <a:tc>
                  <a:txBody>
                    <a:bodyPr/>
                    <a:lstStyle/>
                    <a:p>
                      <a:r>
                        <a:rPr lang="en-US" noProof="0" smtClean="0">
                          <a:latin typeface="Corbel" pitchFamily="34" charset="0"/>
                        </a:rPr>
                        <a:t>Associação de Universidades de Língua Portuguesa</a:t>
                      </a:r>
                      <a:endParaRPr lang="en-US" noProof="0">
                        <a:latin typeface="Corbel" pitchFamily="34" charset="0"/>
                      </a:endParaRPr>
                    </a:p>
                  </a:txBody>
                  <a:tcPr/>
                </a:tc>
              </a:tr>
              <a:tr h="4179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latin typeface="Corbel" pitchFamily="34" charset="0"/>
                        </a:rPr>
                        <a:t>Portugal</a:t>
                      </a:r>
                    </a:p>
                  </a:txBody>
                  <a:tcPr/>
                </a:tc>
                <a:tc>
                  <a:txBody>
                    <a:bodyPr/>
                    <a:lstStyle/>
                    <a:p>
                      <a:r>
                        <a:rPr lang="en-US" noProof="0" smtClean="0">
                          <a:latin typeface="Corbel" pitchFamily="34" charset="0"/>
                        </a:rPr>
                        <a:t>Centro de Estudos Africanos da Universidade do Porto</a:t>
                      </a:r>
                      <a:endParaRPr lang="en-US" noProof="0">
                        <a:latin typeface="Corbel" pitchFamily="34" charset="0"/>
                      </a:endParaRPr>
                    </a:p>
                  </a:txBody>
                  <a:tcPr/>
                </a:tc>
              </a:tr>
              <a:tr h="417966">
                <a:tc>
                  <a:txBody>
                    <a:bodyPr/>
                    <a:lstStyle/>
                    <a:p>
                      <a:pPr algn="ctr"/>
                      <a:r>
                        <a:rPr lang="en-US" noProof="0" dirty="0" smtClean="0">
                          <a:latin typeface="Corbel" pitchFamily="34" charset="0"/>
                        </a:rPr>
                        <a:t>Kenya</a:t>
                      </a:r>
                      <a:endParaRPr lang="en-US" noProof="0" dirty="0">
                        <a:latin typeface="Corbel" pitchFamily="34" charset="0"/>
                      </a:endParaRPr>
                    </a:p>
                  </a:txBody>
                  <a:tcPr/>
                </a:tc>
                <a:tc>
                  <a:txBody>
                    <a:bodyPr/>
                    <a:lstStyle/>
                    <a:p>
                      <a:r>
                        <a:rPr lang="en-US" noProof="0" smtClean="0">
                          <a:latin typeface="Corbel" pitchFamily="34" charset="0"/>
                        </a:rPr>
                        <a:t>African Network for Internationalization of Education</a:t>
                      </a:r>
                      <a:endParaRPr lang="en-US" noProof="0">
                        <a:latin typeface="Corbel" pitchFamily="34" charset="0"/>
                      </a:endParaRPr>
                    </a:p>
                  </a:txBody>
                  <a:tcPr/>
                </a:tc>
              </a:tr>
              <a:tr h="417966">
                <a:tc>
                  <a:txBody>
                    <a:bodyPr/>
                    <a:lstStyle/>
                    <a:p>
                      <a:pPr algn="ctr"/>
                      <a:r>
                        <a:rPr lang="en-US" noProof="0" dirty="0" smtClean="0">
                          <a:latin typeface="Corbel" pitchFamily="34" charset="0"/>
                        </a:rPr>
                        <a:t>Democratic Republic of Congo</a:t>
                      </a:r>
                      <a:endParaRPr lang="en-US" noProof="0" dirty="0">
                        <a:latin typeface="Corbel" pitchFamily="34" charset="0"/>
                      </a:endParaRPr>
                    </a:p>
                  </a:txBody>
                  <a:tcPr/>
                </a:tc>
                <a:tc>
                  <a:txBody>
                    <a:bodyPr/>
                    <a:lstStyle/>
                    <a:p>
                      <a:r>
                        <a:rPr lang="en-US" noProof="0" smtClean="0">
                          <a:latin typeface="Corbel" pitchFamily="34" charset="0"/>
                        </a:rPr>
                        <a:t>Université Progressiste des Pays des Grands Lacs </a:t>
                      </a:r>
                      <a:endParaRPr lang="en-US" noProof="0">
                        <a:latin typeface="Corbel" pitchFamily="34" charset="0"/>
                      </a:endParaRPr>
                    </a:p>
                  </a:txBody>
                  <a:tcPr/>
                </a:tc>
              </a:tr>
              <a:tr h="238837">
                <a:tc>
                  <a:txBody>
                    <a:bodyPr/>
                    <a:lstStyle/>
                    <a:p>
                      <a:pPr algn="ctr"/>
                      <a:r>
                        <a:rPr lang="en-US" noProof="0" dirty="0" smtClean="0">
                          <a:latin typeface="Corbel" pitchFamily="34" charset="0"/>
                        </a:rPr>
                        <a:t>Dominican</a:t>
                      </a:r>
                      <a:r>
                        <a:rPr lang="en-US" baseline="0" noProof="0" dirty="0" smtClean="0">
                          <a:latin typeface="Corbel" pitchFamily="34" charset="0"/>
                        </a:rPr>
                        <a:t> Republic</a:t>
                      </a:r>
                      <a:endParaRPr lang="en-US" noProof="0" dirty="0">
                        <a:latin typeface="Corbel" pitchFamily="34" charset="0"/>
                      </a:endParaRPr>
                    </a:p>
                  </a:txBody>
                  <a:tcPr/>
                </a:tc>
                <a:tc>
                  <a:txBody>
                    <a:bodyPr/>
                    <a:lstStyle/>
                    <a:p>
                      <a:r>
                        <a:rPr lang="en-US" noProof="0" dirty="0" err="1" smtClean="0">
                          <a:latin typeface="Corbel" pitchFamily="34" charset="0"/>
                        </a:rPr>
                        <a:t>Instituto</a:t>
                      </a:r>
                      <a:r>
                        <a:rPr lang="en-US" noProof="0" dirty="0" smtClean="0">
                          <a:latin typeface="Corbel" pitchFamily="34" charset="0"/>
                        </a:rPr>
                        <a:t> </a:t>
                      </a:r>
                      <a:r>
                        <a:rPr lang="en-US" noProof="0" dirty="0" err="1" smtClean="0">
                          <a:latin typeface="Corbel" pitchFamily="34" charset="0"/>
                        </a:rPr>
                        <a:t>Tecnológico</a:t>
                      </a:r>
                      <a:r>
                        <a:rPr lang="en-US" noProof="0" dirty="0" smtClean="0">
                          <a:latin typeface="Corbel" pitchFamily="34" charset="0"/>
                        </a:rPr>
                        <a:t> de Santo Domingo</a:t>
                      </a:r>
                      <a:endParaRPr lang="en-US" noProof="0" dirty="0">
                        <a:latin typeface="Corbel" pitchFamily="34" charset="0"/>
                      </a:endParaRPr>
                    </a:p>
                  </a:txBody>
                  <a:tcPr/>
                </a:tc>
              </a:tr>
              <a:tr h="2388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latin typeface="Corbel" pitchFamily="34" charset="0"/>
                        </a:rPr>
                        <a:t>Dominican</a:t>
                      </a:r>
                      <a:r>
                        <a:rPr lang="en-US" baseline="0" noProof="0" dirty="0" smtClean="0">
                          <a:latin typeface="Corbel" pitchFamily="34" charset="0"/>
                        </a:rPr>
                        <a:t> Republic</a:t>
                      </a:r>
                      <a:endParaRPr lang="en-US" noProof="0" dirty="0" smtClean="0">
                        <a:latin typeface="Corbel" pitchFamily="34" charset="0"/>
                      </a:endParaRPr>
                    </a:p>
                    <a:p>
                      <a:pPr algn="ctr"/>
                      <a:endParaRPr lang="en-US" noProof="0" dirty="0">
                        <a:latin typeface="Corbel" pitchFamily="34" charset="0"/>
                      </a:endParaRPr>
                    </a:p>
                  </a:txBody>
                  <a:tcPr/>
                </a:tc>
                <a:tc>
                  <a:txBody>
                    <a:bodyPr/>
                    <a:lstStyle/>
                    <a:p>
                      <a:r>
                        <a:rPr lang="en-US" noProof="0" dirty="0" err="1" smtClean="0">
                          <a:latin typeface="Corbel" pitchFamily="34" charset="0"/>
                        </a:rPr>
                        <a:t>Pontificia</a:t>
                      </a:r>
                      <a:r>
                        <a:rPr lang="en-US" noProof="0" dirty="0" smtClean="0">
                          <a:latin typeface="Corbel" pitchFamily="34" charset="0"/>
                        </a:rPr>
                        <a:t> Universidad </a:t>
                      </a:r>
                      <a:r>
                        <a:rPr lang="en-US" noProof="0" dirty="0" err="1" smtClean="0">
                          <a:latin typeface="Corbel" pitchFamily="34" charset="0"/>
                        </a:rPr>
                        <a:t>Católica</a:t>
                      </a:r>
                      <a:r>
                        <a:rPr lang="en-US" noProof="0" dirty="0" smtClean="0">
                          <a:latin typeface="Corbel" pitchFamily="34" charset="0"/>
                        </a:rPr>
                        <a:t> Madre y </a:t>
                      </a:r>
                      <a:r>
                        <a:rPr lang="en-US" noProof="0" dirty="0" err="1" smtClean="0">
                          <a:latin typeface="Corbel" pitchFamily="34" charset="0"/>
                        </a:rPr>
                        <a:t>Maestra</a:t>
                      </a:r>
                      <a:endParaRPr lang="en-US" noProof="0" dirty="0">
                        <a:latin typeface="Corbel" pitchFamily="34" charset="0"/>
                      </a:endParaRPr>
                    </a:p>
                  </a:txBody>
                  <a:tcPr/>
                </a:tc>
              </a:tr>
              <a:tr h="2388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latin typeface="Corbel" pitchFamily="34" charset="0"/>
                        </a:rPr>
                        <a:t>Dominican</a:t>
                      </a:r>
                      <a:r>
                        <a:rPr lang="en-US" baseline="0" noProof="0" dirty="0" smtClean="0">
                          <a:latin typeface="Corbel" pitchFamily="34" charset="0"/>
                        </a:rPr>
                        <a:t> Republic</a:t>
                      </a:r>
                      <a:endParaRPr lang="en-US" noProof="0" dirty="0" smtClean="0">
                        <a:latin typeface="Corbel" pitchFamily="34" charset="0"/>
                      </a:endParaRPr>
                    </a:p>
                    <a:p>
                      <a:pPr algn="ctr"/>
                      <a:endParaRPr lang="en-US" noProof="0" dirty="0">
                        <a:latin typeface="Corbel" pitchFamily="34" charset="0"/>
                      </a:endParaRPr>
                    </a:p>
                  </a:txBody>
                  <a:tcPr/>
                </a:tc>
                <a:tc>
                  <a:txBody>
                    <a:bodyPr/>
                    <a:lstStyle/>
                    <a:p>
                      <a:r>
                        <a:rPr lang="en-US" noProof="0" dirty="0" smtClean="0">
                          <a:latin typeface="Corbel" pitchFamily="34" charset="0"/>
                        </a:rPr>
                        <a:t>Universidad APEC</a:t>
                      </a:r>
                      <a:endParaRPr lang="en-US" noProof="0" dirty="0">
                        <a:latin typeface="Corbe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n-US" sz="4800" b="1" dirty="0" smtClean="0">
                <a:solidFill>
                  <a:schemeClr val="accent3">
                    <a:lumMod val="75000"/>
                  </a:schemeClr>
                </a:solidFill>
                <a:latin typeface="Helvetica Condensed" pitchFamily="34" charset="0"/>
                <a:ea typeface="BatangChe" pitchFamily="49" charset="-127"/>
                <a:cs typeface="Levenim MT" pitchFamily="2" charset="-79"/>
              </a:rPr>
              <a:t>Associates</a:t>
            </a:r>
            <a:endParaRPr lang="pt-PT" sz="4800" dirty="0">
              <a:solidFill>
                <a:schemeClr val="accent3">
                  <a:lumMod val="75000"/>
                </a:schemeClr>
              </a:solidFill>
            </a:endParaRPr>
          </a:p>
        </p:txBody>
      </p:sp>
      <p:graphicFrame>
        <p:nvGraphicFramePr>
          <p:cNvPr id="5" name="Marcador de Posição de Conteúdo 4"/>
          <p:cNvGraphicFramePr>
            <a:graphicFrameLocks noGrp="1"/>
          </p:cNvGraphicFramePr>
          <p:nvPr>
            <p:ph idx="1"/>
          </p:nvPr>
        </p:nvGraphicFramePr>
        <p:xfrm>
          <a:off x="571472" y="1357298"/>
          <a:ext cx="8229600" cy="5156200"/>
        </p:xfrm>
        <a:graphic>
          <a:graphicData uri="http://schemas.openxmlformats.org/drawingml/2006/table">
            <a:tbl>
              <a:tblPr firstRow="1" bandRow="1">
                <a:tableStyleId>{16D9F66E-5EB9-4882-86FB-DCBF35E3C3E4}</a:tableStyleId>
              </a:tblPr>
              <a:tblGrid>
                <a:gridCol w="4114800"/>
                <a:gridCol w="4114800"/>
              </a:tblGrid>
              <a:tr h="370840">
                <a:tc>
                  <a:txBody>
                    <a:bodyPr/>
                    <a:lstStyle/>
                    <a:p>
                      <a:r>
                        <a:rPr lang="pt-PT" sz="1800" b="0" kern="1200" dirty="0" smtClean="0">
                          <a:solidFill>
                            <a:schemeClr val="dk1"/>
                          </a:solidFill>
                          <a:latin typeface="Corbel" pitchFamily="34" charset="0"/>
                          <a:ea typeface="+mn-ea"/>
                          <a:cs typeface="+mn-cs"/>
                        </a:rPr>
                        <a:t>Dominican Republic</a:t>
                      </a:r>
                    </a:p>
                  </a:txBody>
                  <a:tcPr/>
                </a:tc>
                <a:tc>
                  <a:txBody>
                    <a:bodyPr/>
                    <a:lstStyle/>
                    <a:p>
                      <a:r>
                        <a:rPr lang="pt-PT" b="0" dirty="0" smtClean="0">
                          <a:latin typeface="Corbel" pitchFamily="34" charset="0"/>
                        </a:rPr>
                        <a:t>Universidad Autónoma de Santo Domingo</a:t>
                      </a:r>
                      <a:endParaRPr lang="pt-PT" b="0" dirty="0">
                        <a:latin typeface="Corbel" pitchFamily="34" charset="0"/>
                      </a:endParaRPr>
                    </a:p>
                  </a:txBody>
                  <a:tcPr/>
                </a:tc>
              </a:tr>
              <a:tr h="370840">
                <a:tc>
                  <a:txBody>
                    <a:bodyPr/>
                    <a:lstStyle/>
                    <a:p>
                      <a:r>
                        <a:rPr lang="pt-PT" dirty="0" smtClean="0">
                          <a:latin typeface="Corbel" pitchFamily="34" charset="0"/>
                        </a:rPr>
                        <a:t>Dominican Republic</a:t>
                      </a:r>
                      <a:endParaRPr lang="pt-PT" dirty="0">
                        <a:latin typeface="Corbel" pitchFamily="34" charset="0"/>
                      </a:endParaRPr>
                    </a:p>
                  </a:txBody>
                  <a:tcPr/>
                </a:tc>
                <a:tc>
                  <a:txBody>
                    <a:bodyPr/>
                    <a:lstStyle/>
                    <a:p>
                      <a:r>
                        <a:rPr lang="pt-PT" dirty="0" smtClean="0">
                          <a:latin typeface="Corbel" pitchFamily="34" charset="0"/>
                        </a:rPr>
                        <a:t>Universidad Católica Tecnológica de </a:t>
                      </a:r>
                      <a:r>
                        <a:rPr lang="pt-PT" dirty="0" err="1" smtClean="0">
                          <a:latin typeface="Corbel" pitchFamily="34" charset="0"/>
                        </a:rPr>
                        <a:t>Cibao</a:t>
                      </a:r>
                      <a:endParaRPr lang="pt-PT" dirty="0">
                        <a:latin typeface="Corbel" pitchFamily="34" charset="0"/>
                      </a:endParaRPr>
                    </a:p>
                  </a:txBody>
                  <a:tcPr/>
                </a:tc>
              </a:tr>
              <a:tr h="370840">
                <a:tc>
                  <a:txBody>
                    <a:bodyPr/>
                    <a:lstStyle/>
                    <a:p>
                      <a:r>
                        <a:rPr lang="pt-PT" dirty="0" smtClean="0">
                          <a:latin typeface="Corbel" pitchFamily="34" charset="0"/>
                        </a:rPr>
                        <a:t>Dominican Republic</a:t>
                      </a:r>
                      <a:endParaRPr lang="pt-PT" dirty="0">
                        <a:latin typeface="Corbel" pitchFamily="34" charset="0"/>
                      </a:endParaRPr>
                    </a:p>
                  </a:txBody>
                  <a:tcPr/>
                </a:tc>
                <a:tc>
                  <a:txBody>
                    <a:bodyPr/>
                    <a:lstStyle/>
                    <a:p>
                      <a:r>
                        <a:rPr lang="pt-PT" dirty="0" smtClean="0">
                          <a:latin typeface="Corbel" pitchFamily="34" charset="0"/>
                        </a:rPr>
                        <a:t>Universidad Central </a:t>
                      </a:r>
                      <a:r>
                        <a:rPr lang="pt-PT" dirty="0" err="1" smtClean="0">
                          <a:latin typeface="Corbel" pitchFamily="34" charset="0"/>
                        </a:rPr>
                        <a:t>del</a:t>
                      </a:r>
                      <a:r>
                        <a:rPr lang="pt-PT" dirty="0" smtClean="0">
                          <a:latin typeface="Corbel" pitchFamily="34" charset="0"/>
                        </a:rPr>
                        <a:t> Este</a:t>
                      </a:r>
                      <a:endParaRPr lang="pt-PT" dirty="0">
                        <a:latin typeface="Corbel" pitchFamily="34" charset="0"/>
                      </a:endParaRPr>
                    </a:p>
                  </a:txBody>
                  <a:tcPr/>
                </a:tc>
              </a:tr>
              <a:tr h="370840">
                <a:tc>
                  <a:txBody>
                    <a:bodyPr/>
                    <a:lstStyle/>
                    <a:p>
                      <a:r>
                        <a:rPr lang="pt-PT" dirty="0" smtClean="0">
                          <a:latin typeface="Corbel" pitchFamily="34" charset="0"/>
                        </a:rPr>
                        <a:t>Dominican Republic</a:t>
                      </a:r>
                      <a:endParaRPr lang="pt-PT" dirty="0">
                        <a:latin typeface="Corbel" pitchFamily="34" charset="0"/>
                      </a:endParaRPr>
                    </a:p>
                  </a:txBody>
                  <a:tcPr/>
                </a:tc>
                <a:tc>
                  <a:txBody>
                    <a:bodyPr/>
                    <a:lstStyle/>
                    <a:p>
                      <a:r>
                        <a:rPr lang="pt-PT" dirty="0" smtClean="0">
                          <a:latin typeface="Corbel" pitchFamily="34" charset="0"/>
                        </a:rPr>
                        <a:t>Universidad </a:t>
                      </a:r>
                      <a:r>
                        <a:rPr lang="pt-PT" dirty="0" err="1" smtClean="0">
                          <a:latin typeface="Corbel" pitchFamily="34" charset="0"/>
                        </a:rPr>
                        <a:t>Iberoamericana</a:t>
                      </a:r>
                      <a:endParaRPr lang="pt-PT" dirty="0">
                        <a:latin typeface="Corbel" pitchFamily="34" charset="0"/>
                      </a:endParaRPr>
                    </a:p>
                  </a:txBody>
                  <a:tcPr/>
                </a:tc>
              </a:tr>
              <a:tr h="370840">
                <a:tc>
                  <a:txBody>
                    <a:bodyPr/>
                    <a:lstStyle/>
                    <a:p>
                      <a:r>
                        <a:rPr lang="pt-PT" dirty="0" smtClean="0">
                          <a:latin typeface="Corbel" pitchFamily="34" charset="0"/>
                        </a:rPr>
                        <a:t>Dominican Republic</a:t>
                      </a:r>
                      <a:endParaRPr lang="pt-PT" dirty="0">
                        <a:latin typeface="Corbel" pitchFamily="34" charset="0"/>
                      </a:endParaRPr>
                    </a:p>
                  </a:txBody>
                  <a:tcPr/>
                </a:tc>
                <a:tc>
                  <a:txBody>
                    <a:bodyPr/>
                    <a:lstStyle/>
                    <a:p>
                      <a:r>
                        <a:rPr lang="pt-PT" dirty="0" smtClean="0">
                          <a:latin typeface="Corbel" pitchFamily="34" charset="0"/>
                        </a:rPr>
                        <a:t>Universidad Nacional Pedro </a:t>
                      </a:r>
                      <a:r>
                        <a:rPr lang="pt-PT" dirty="0" err="1" smtClean="0">
                          <a:latin typeface="Corbel" pitchFamily="34" charset="0"/>
                        </a:rPr>
                        <a:t>Henriquez</a:t>
                      </a:r>
                      <a:r>
                        <a:rPr lang="pt-PT" dirty="0" smtClean="0">
                          <a:latin typeface="Corbel" pitchFamily="34" charset="0"/>
                        </a:rPr>
                        <a:t> </a:t>
                      </a:r>
                      <a:r>
                        <a:rPr lang="pt-PT" dirty="0" err="1" smtClean="0">
                          <a:latin typeface="Corbel" pitchFamily="34" charset="0"/>
                        </a:rPr>
                        <a:t>Ureña</a:t>
                      </a:r>
                      <a:endParaRPr lang="pt-PT" dirty="0">
                        <a:latin typeface="Corbe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latin typeface="Corbel" pitchFamily="34" charset="0"/>
                        </a:rPr>
                        <a:t>Dominican Republic</a:t>
                      </a:r>
                    </a:p>
                  </a:txBody>
                  <a:tcPr/>
                </a:tc>
                <a:tc>
                  <a:txBody>
                    <a:bodyPr/>
                    <a:lstStyle/>
                    <a:p>
                      <a:r>
                        <a:rPr lang="pt-PT" dirty="0" smtClean="0">
                          <a:latin typeface="Corbel" pitchFamily="34" charset="0"/>
                        </a:rPr>
                        <a:t>Universidad </a:t>
                      </a:r>
                      <a:r>
                        <a:rPr lang="pt-PT" dirty="0" err="1" smtClean="0">
                          <a:latin typeface="Corbel" pitchFamily="34" charset="0"/>
                        </a:rPr>
                        <a:t>Tecnologica</a:t>
                      </a:r>
                      <a:r>
                        <a:rPr lang="pt-PT" dirty="0" smtClean="0">
                          <a:latin typeface="Corbel" pitchFamily="34" charset="0"/>
                        </a:rPr>
                        <a:t> de Santiago</a:t>
                      </a:r>
                      <a:endParaRPr lang="pt-PT" dirty="0">
                        <a:latin typeface="Corbel" pitchFamily="34" charset="0"/>
                      </a:endParaRPr>
                    </a:p>
                  </a:txBody>
                  <a:tcPr/>
                </a:tc>
              </a:tr>
              <a:tr h="370840">
                <a:tc>
                  <a:txBody>
                    <a:bodyPr/>
                    <a:lstStyle/>
                    <a:p>
                      <a:r>
                        <a:rPr lang="pt-PT" dirty="0" smtClean="0">
                          <a:latin typeface="Corbel" pitchFamily="34" charset="0"/>
                        </a:rPr>
                        <a:t>Samoa (West Samoa)</a:t>
                      </a:r>
                      <a:endParaRPr lang="pt-PT" dirty="0">
                        <a:latin typeface="Corbel" pitchFamily="34" charset="0"/>
                      </a:endParaRPr>
                    </a:p>
                  </a:txBody>
                  <a:tcPr/>
                </a:tc>
                <a:tc>
                  <a:txBody>
                    <a:bodyPr/>
                    <a:lstStyle/>
                    <a:p>
                      <a:r>
                        <a:rPr lang="pt-PT" dirty="0" err="1" smtClean="0">
                          <a:latin typeface="Corbel" pitchFamily="34" charset="0"/>
                        </a:rPr>
                        <a:t>National</a:t>
                      </a:r>
                      <a:r>
                        <a:rPr lang="pt-PT" dirty="0" smtClean="0">
                          <a:latin typeface="Corbel" pitchFamily="34" charset="0"/>
                        </a:rPr>
                        <a:t> University </a:t>
                      </a:r>
                      <a:r>
                        <a:rPr lang="pt-PT" dirty="0" err="1" smtClean="0">
                          <a:latin typeface="Corbel" pitchFamily="34" charset="0"/>
                        </a:rPr>
                        <a:t>of</a:t>
                      </a:r>
                      <a:r>
                        <a:rPr lang="pt-PT" dirty="0" smtClean="0">
                          <a:latin typeface="Corbel" pitchFamily="34" charset="0"/>
                        </a:rPr>
                        <a:t> Samoa</a:t>
                      </a:r>
                      <a:endParaRPr lang="pt-PT" dirty="0">
                        <a:latin typeface="Corbel" pitchFamily="34" charset="0"/>
                      </a:endParaRPr>
                    </a:p>
                  </a:txBody>
                  <a:tcPr/>
                </a:tc>
              </a:tr>
              <a:tr h="370840">
                <a:tc>
                  <a:txBody>
                    <a:bodyPr/>
                    <a:lstStyle/>
                    <a:p>
                      <a:r>
                        <a:rPr lang="pt-PT" dirty="0" smtClean="0">
                          <a:latin typeface="Corbel" pitchFamily="34" charset="0"/>
                        </a:rPr>
                        <a:t>Sao Tome and Principe</a:t>
                      </a:r>
                      <a:endParaRPr lang="pt-PT" dirty="0">
                        <a:latin typeface="Corbel" pitchFamily="34" charset="0"/>
                      </a:endParaRPr>
                    </a:p>
                  </a:txBody>
                  <a:tcPr/>
                </a:tc>
                <a:tc>
                  <a:txBody>
                    <a:bodyPr/>
                    <a:lstStyle/>
                    <a:p>
                      <a:r>
                        <a:rPr lang="pt-PT" dirty="0" smtClean="0">
                          <a:latin typeface="Corbel" pitchFamily="34" charset="0"/>
                        </a:rPr>
                        <a:t>Associação </a:t>
                      </a:r>
                      <a:r>
                        <a:rPr lang="pt-PT" dirty="0" err="1" smtClean="0">
                          <a:latin typeface="Corbel" pitchFamily="34" charset="0"/>
                        </a:rPr>
                        <a:t>Roçamundo</a:t>
                      </a:r>
                      <a:endParaRPr lang="pt-PT" dirty="0">
                        <a:latin typeface="Corbel" pitchFamily="34" charset="0"/>
                      </a:endParaRPr>
                    </a:p>
                  </a:txBody>
                  <a:tcPr/>
                </a:tc>
              </a:tr>
              <a:tr h="370840">
                <a:tc>
                  <a:txBody>
                    <a:bodyPr/>
                    <a:lstStyle/>
                    <a:p>
                      <a:r>
                        <a:rPr lang="pt-PT" dirty="0" smtClean="0">
                          <a:latin typeface="Corbel" pitchFamily="34" charset="0"/>
                        </a:rPr>
                        <a:t>Uganda</a:t>
                      </a:r>
                      <a:endParaRPr lang="pt-PT" dirty="0">
                        <a:latin typeface="Corbel" pitchFamily="34" charset="0"/>
                      </a:endParaRPr>
                    </a:p>
                  </a:txBody>
                  <a:tcPr/>
                </a:tc>
                <a:tc>
                  <a:txBody>
                    <a:bodyPr/>
                    <a:lstStyle/>
                    <a:p>
                      <a:r>
                        <a:rPr lang="pt-PT" dirty="0" smtClean="0">
                          <a:latin typeface="Corbel" pitchFamily="34" charset="0"/>
                        </a:rPr>
                        <a:t>Makerere University</a:t>
                      </a:r>
                      <a:endParaRPr lang="pt-PT" dirty="0">
                        <a:latin typeface="Corbe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latin typeface="Corbel" pitchFamily="34" charset="0"/>
                        </a:rPr>
                        <a:t>Uganda</a:t>
                      </a:r>
                    </a:p>
                  </a:txBody>
                  <a:tcPr/>
                </a:tc>
                <a:tc>
                  <a:txBody>
                    <a:bodyPr/>
                    <a:lstStyle/>
                    <a:p>
                      <a:r>
                        <a:rPr lang="en-US" dirty="0" smtClean="0">
                          <a:latin typeface="Corbel" pitchFamily="34" charset="0"/>
                        </a:rPr>
                        <a:t>Regional Universities Forum for Capacity Building in Agriculture</a:t>
                      </a:r>
                      <a:endParaRPr lang="pt-PT" dirty="0">
                        <a:latin typeface="Corbel" pitchFamily="34" charset="0"/>
                      </a:endParaRPr>
                    </a:p>
                  </a:txBody>
                  <a:tcPr/>
                </a:tc>
              </a:tr>
              <a:tr h="370840">
                <a:tc>
                  <a:txBody>
                    <a:bodyPr/>
                    <a:lstStyle/>
                    <a:p>
                      <a:r>
                        <a:rPr lang="pt-PT" dirty="0" smtClean="0">
                          <a:latin typeface="Corbel" pitchFamily="34" charset="0"/>
                        </a:rPr>
                        <a:t>Zimbabwe</a:t>
                      </a:r>
                      <a:endParaRPr lang="pt-PT" dirty="0">
                        <a:latin typeface="Corbel" pitchFamily="34" charset="0"/>
                      </a:endParaRPr>
                    </a:p>
                  </a:txBody>
                  <a:tcPr/>
                </a:tc>
                <a:tc>
                  <a:txBody>
                    <a:bodyPr/>
                    <a:lstStyle/>
                    <a:p>
                      <a:r>
                        <a:rPr lang="pt-PT" dirty="0" smtClean="0">
                          <a:latin typeface="Corbel" pitchFamily="34" charset="0"/>
                        </a:rPr>
                        <a:t>University </a:t>
                      </a:r>
                      <a:r>
                        <a:rPr lang="pt-PT" dirty="0" err="1" smtClean="0">
                          <a:latin typeface="Corbel" pitchFamily="34" charset="0"/>
                        </a:rPr>
                        <a:t>of</a:t>
                      </a:r>
                      <a:r>
                        <a:rPr lang="pt-PT" dirty="0" smtClean="0">
                          <a:latin typeface="Corbel" pitchFamily="34" charset="0"/>
                        </a:rPr>
                        <a:t> Zimbabwe</a:t>
                      </a:r>
                      <a:endParaRPr lang="pt-PT" dirty="0">
                        <a:latin typeface="Corbel" pitchFamily="34" charset="0"/>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1385</Words>
  <Application>Microsoft Office PowerPoint</Application>
  <PresentationFormat>Apresentação no Ecrã (4:3)</PresentationFormat>
  <Paragraphs>352</Paragraphs>
  <Slides>28</Slides>
  <Notes>1</Notes>
  <HiddenSlides>0</HiddenSlides>
  <MMClips>0</MMClips>
  <ScaleCrop>false</ScaleCrop>
  <HeadingPairs>
    <vt:vector size="4" baseType="variant">
      <vt:variant>
        <vt:lpstr>Tema</vt:lpstr>
      </vt:variant>
      <vt:variant>
        <vt:i4>1</vt:i4>
      </vt:variant>
      <vt:variant>
        <vt:lpstr>Títulos dos diapositivos</vt:lpstr>
      </vt:variant>
      <vt:variant>
        <vt:i4>28</vt:i4>
      </vt:variant>
    </vt:vector>
  </HeadingPairs>
  <TitlesOfParts>
    <vt:vector size="29" baseType="lpstr">
      <vt:lpstr>Tema do Office</vt:lpstr>
      <vt:lpstr>Diapositivo 1</vt:lpstr>
      <vt:lpstr>The Erasmus Mundus Programme</vt:lpstr>
      <vt:lpstr>What is the Erasmus Mundus Programme?</vt:lpstr>
      <vt:lpstr>The ANGLE Partnership</vt:lpstr>
      <vt:lpstr>Partner Universities</vt:lpstr>
      <vt:lpstr>Partner Universities</vt:lpstr>
      <vt:lpstr>Associates</vt:lpstr>
      <vt:lpstr>Associates</vt:lpstr>
      <vt:lpstr>Associates</vt:lpstr>
      <vt:lpstr>ANGLE Project</vt:lpstr>
      <vt:lpstr>ANGLE Project</vt:lpstr>
      <vt:lpstr>Who can apply?</vt:lpstr>
      <vt:lpstr>Who can apply?</vt:lpstr>
      <vt:lpstr>  Who can apply?</vt:lpstr>
      <vt:lpstr>  Who can apply?</vt:lpstr>
      <vt:lpstr>   Who can apply?</vt:lpstr>
      <vt:lpstr>  Who can apply?</vt:lpstr>
      <vt:lpstr>Eligible study fields</vt:lpstr>
      <vt:lpstr>Diapositivo 19</vt:lpstr>
      <vt:lpstr>Diapositivo 20</vt:lpstr>
      <vt:lpstr>How to apply?</vt:lpstr>
      <vt:lpstr>Which language to use?</vt:lpstr>
      <vt:lpstr>Selection- Evaluation</vt:lpstr>
      <vt:lpstr>Support provided to scholarship holders </vt:lpstr>
      <vt:lpstr>Support provided to scholarship holders </vt:lpstr>
      <vt:lpstr>Support provided to scholarship holders </vt:lpstr>
      <vt:lpstr>Support provided to scholarship holders </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rmsantos</dc:creator>
  <cp:lastModifiedBy>sfmartins</cp:lastModifiedBy>
  <cp:revision>151</cp:revision>
  <dcterms:created xsi:type="dcterms:W3CDTF">2012-11-22T09:51:12Z</dcterms:created>
  <dcterms:modified xsi:type="dcterms:W3CDTF">2013-10-22T10:13:11Z</dcterms:modified>
</cp:coreProperties>
</file>