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emf" ContentType="image/x-emf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11" r:id="rId2"/>
    <p:sldId id="263" r:id="rId3"/>
    <p:sldId id="352" r:id="rId4"/>
    <p:sldId id="353" r:id="rId5"/>
    <p:sldId id="354" r:id="rId6"/>
    <p:sldId id="356" r:id="rId7"/>
    <p:sldId id="359" r:id="rId8"/>
    <p:sldId id="360" r:id="rId9"/>
    <p:sldId id="357" r:id="rId10"/>
    <p:sldId id="358" r:id="rId11"/>
    <p:sldId id="365" r:id="rId12"/>
    <p:sldId id="313" r:id="rId13"/>
    <p:sldId id="314" r:id="rId14"/>
    <p:sldId id="316" r:id="rId15"/>
    <p:sldId id="317" r:id="rId16"/>
    <p:sldId id="319" r:id="rId17"/>
    <p:sldId id="414" r:id="rId18"/>
    <p:sldId id="372" r:id="rId19"/>
    <p:sldId id="415" r:id="rId20"/>
    <p:sldId id="373" r:id="rId21"/>
    <p:sldId id="374" r:id="rId22"/>
    <p:sldId id="416" r:id="rId23"/>
    <p:sldId id="417" r:id="rId24"/>
    <p:sldId id="418" r:id="rId25"/>
    <p:sldId id="419" r:id="rId26"/>
    <p:sldId id="367" r:id="rId27"/>
    <p:sldId id="420" r:id="rId28"/>
    <p:sldId id="368" r:id="rId29"/>
    <p:sldId id="369" r:id="rId30"/>
    <p:sldId id="370" r:id="rId31"/>
    <p:sldId id="345" r:id="rId32"/>
    <p:sldId id="299" r:id="rId33"/>
    <p:sldId id="301" r:id="rId34"/>
    <p:sldId id="302" r:id="rId35"/>
    <p:sldId id="421" r:id="rId36"/>
    <p:sldId id="422" r:id="rId37"/>
    <p:sldId id="411" r:id="rId38"/>
  </p:sldIdLst>
  <p:sldSz cx="9144000" cy="6858000" type="screen4x3"/>
  <p:notesSz cx="6807200" cy="9906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showAnimation="0">
    <p:present/>
    <p:sldAll/>
    <p:penClr>
      <a:srgbClr val="FF0000"/>
    </p:penClr>
  </p:showPr>
  <p:clrMru>
    <a:srgbClr val="0099FF"/>
    <a:srgbClr val="FFFF00"/>
    <a:srgbClr val="345C62"/>
    <a:srgbClr val="006666"/>
    <a:srgbClr val="008080"/>
    <a:srgbClr val="BC2910"/>
    <a:srgbClr val="009999"/>
    <a:srgbClr val="B8002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4660"/>
  </p:normalViewPr>
  <p:slideViewPr>
    <p:cSldViewPr>
      <p:cViewPr varScale="1">
        <p:scale>
          <a:sx n="103" d="100"/>
          <a:sy n="103" d="100"/>
        </p:scale>
        <p:origin x="-4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9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1" tIns="46521" rIns="93041" bIns="46521" numCol="1" anchor="t" anchorCtr="0" compatLnSpc="1">
            <a:prstTxWarp prst="textNoShape">
              <a:avLst/>
            </a:prstTxWarp>
          </a:bodyPr>
          <a:lstStyle>
            <a:lvl1pPr defTabSz="930275">
              <a:defRPr sz="1300"/>
            </a:lvl1pPr>
          </a:lstStyle>
          <a:p>
            <a:endParaRPr lang="fr-FR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79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1" tIns="46521" rIns="93041" bIns="46521" numCol="1" anchor="t" anchorCtr="0" compatLnSpc="1">
            <a:prstTxWarp prst="textNoShape">
              <a:avLst/>
            </a:prstTxWarp>
          </a:bodyPr>
          <a:lstStyle>
            <a:lvl1pPr algn="r" defTabSz="930275">
              <a:defRPr sz="1300"/>
            </a:lvl1pPr>
          </a:lstStyle>
          <a:p>
            <a:endParaRPr lang="fr-FR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479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1" tIns="46521" rIns="93041" bIns="46521" numCol="1" anchor="b" anchorCtr="0" compatLnSpc="1">
            <a:prstTxWarp prst="textNoShape">
              <a:avLst/>
            </a:prstTxWarp>
          </a:bodyPr>
          <a:lstStyle>
            <a:lvl1pPr defTabSz="930275">
              <a:defRPr sz="1300"/>
            </a:lvl1pPr>
          </a:lstStyle>
          <a:p>
            <a:endParaRPr lang="fr-FR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09113"/>
            <a:ext cx="29479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1" tIns="46521" rIns="93041" bIns="46521" numCol="1" anchor="b" anchorCtr="0" compatLnSpc="1">
            <a:prstTxWarp prst="textNoShape">
              <a:avLst/>
            </a:prstTxWarp>
          </a:bodyPr>
          <a:lstStyle>
            <a:lvl1pPr algn="r" defTabSz="930275">
              <a:defRPr sz="1300"/>
            </a:lvl1pPr>
          </a:lstStyle>
          <a:p>
            <a:fld id="{E770C87C-9E86-41FE-B524-81E523A38DC4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9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1" tIns="46521" rIns="93041" bIns="46521" numCol="1" anchor="t" anchorCtr="0" compatLnSpc="1">
            <a:prstTxWarp prst="textNoShape">
              <a:avLst/>
            </a:prstTxWarp>
          </a:bodyPr>
          <a:lstStyle>
            <a:lvl1pPr defTabSz="930275">
              <a:defRPr sz="1300"/>
            </a:lvl1pPr>
          </a:lstStyle>
          <a:p>
            <a:endParaRPr lang="en-GB"/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79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1" tIns="46521" rIns="93041" bIns="46521" numCol="1" anchor="t" anchorCtr="0" compatLnSpc="1">
            <a:prstTxWarp prst="textNoShape">
              <a:avLst/>
            </a:prstTxWarp>
          </a:bodyPr>
          <a:lstStyle>
            <a:lvl1pPr algn="r" defTabSz="930275">
              <a:defRPr sz="1300"/>
            </a:lvl1pPr>
          </a:lstStyle>
          <a:p>
            <a:endParaRPr lang="en-GB"/>
          </a:p>
        </p:txBody>
      </p:sp>
      <p:sp>
        <p:nvSpPr>
          <p:cNvPr id="175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5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05350"/>
            <a:ext cx="544512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1" tIns="46521" rIns="93041" bIns="465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modifier les styles du texte du masque</a:t>
            </a:r>
          </a:p>
          <a:p>
            <a:pPr lvl="1"/>
            <a:r>
              <a:rPr lang="en-GB" smtClean="0"/>
              <a:t>Deuxième niveau</a:t>
            </a:r>
          </a:p>
          <a:p>
            <a:pPr lvl="2"/>
            <a:r>
              <a:rPr lang="en-GB" smtClean="0"/>
              <a:t>Troisième niveau</a:t>
            </a:r>
          </a:p>
          <a:p>
            <a:pPr lvl="3"/>
            <a:r>
              <a:rPr lang="en-GB" smtClean="0"/>
              <a:t>Quatrième niveau</a:t>
            </a:r>
          </a:p>
          <a:p>
            <a:pPr lvl="4"/>
            <a:r>
              <a:rPr lang="en-GB" smtClean="0"/>
              <a:t>Cinquième niveau</a:t>
            </a:r>
          </a:p>
        </p:txBody>
      </p:sp>
      <p:sp>
        <p:nvSpPr>
          <p:cNvPr id="175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479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1" tIns="46521" rIns="93041" bIns="46521" numCol="1" anchor="b" anchorCtr="0" compatLnSpc="1">
            <a:prstTxWarp prst="textNoShape">
              <a:avLst/>
            </a:prstTxWarp>
          </a:bodyPr>
          <a:lstStyle>
            <a:lvl1pPr defTabSz="930275">
              <a:defRPr sz="1300"/>
            </a:lvl1pPr>
          </a:lstStyle>
          <a:p>
            <a:endParaRPr lang="en-GB"/>
          </a:p>
        </p:txBody>
      </p:sp>
      <p:sp>
        <p:nvSpPr>
          <p:cNvPr id="175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09113"/>
            <a:ext cx="29479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1" tIns="46521" rIns="93041" bIns="46521" numCol="1" anchor="b" anchorCtr="0" compatLnSpc="1">
            <a:prstTxWarp prst="textNoShape">
              <a:avLst/>
            </a:prstTxWarp>
          </a:bodyPr>
          <a:lstStyle>
            <a:lvl1pPr algn="r" defTabSz="930275">
              <a:defRPr sz="1300"/>
            </a:lvl1pPr>
          </a:lstStyle>
          <a:p>
            <a:fld id="{D8348ACB-FBEC-41D4-9A94-096F0E8EB2F7}" type="slidenum">
              <a:rPr lang="en-GB"/>
              <a:pPr/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3FE509-067F-4DBC-86E0-018CE939B8F1}" type="slidenum">
              <a:rPr lang="en-GB"/>
              <a:pPr/>
              <a:t>1</a:t>
            </a:fld>
            <a:endParaRPr lang="en-GB"/>
          </a:p>
        </p:txBody>
      </p:sp>
      <p:sp>
        <p:nvSpPr>
          <p:cNvPr id="17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9193A9-3E47-40E2-A7D8-182FBA6ACA4C}" type="slidenum">
              <a:rPr lang="en-GB"/>
              <a:pPr/>
              <a:t>10</a:t>
            </a:fld>
            <a:endParaRPr lang="en-GB"/>
          </a:p>
        </p:txBody>
      </p:sp>
      <p:sp>
        <p:nvSpPr>
          <p:cNvPr id="187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77D56B-8567-47D8-8F04-25AE71698353}" type="slidenum">
              <a:rPr lang="en-GB"/>
              <a:pPr/>
              <a:t>11</a:t>
            </a:fld>
            <a:endParaRPr lang="en-GB"/>
          </a:p>
        </p:txBody>
      </p:sp>
      <p:sp>
        <p:nvSpPr>
          <p:cNvPr id="18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5EBEF0-2B9B-44EB-9EC0-8C36ADAFA89E}" type="slidenum">
              <a:rPr lang="en-GB"/>
              <a:pPr/>
              <a:t>12</a:t>
            </a:fld>
            <a:endParaRPr lang="en-GB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0C4B05-AC5B-4FE3-B7B0-008F9D293C3C}" type="slidenum">
              <a:rPr lang="en-GB"/>
              <a:pPr/>
              <a:t>13</a:t>
            </a:fld>
            <a:endParaRPr lang="en-GB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47DC1F-6959-4F85-8735-783F7D0058B5}" type="slidenum">
              <a:rPr lang="en-GB"/>
              <a:pPr/>
              <a:t>14</a:t>
            </a:fld>
            <a:endParaRPr lang="en-GB"/>
          </a:p>
        </p:txBody>
      </p:sp>
      <p:sp>
        <p:nvSpPr>
          <p:cNvPr id="19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7882FF-8FC4-47B6-8B22-9602F21758B4}" type="slidenum">
              <a:rPr lang="en-GB"/>
              <a:pPr/>
              <a:t>15</a:t>
            </a:fld>
            <a:endParaRPr lang="en-GB"/>
          </a:p>
        </p:txBody>
      </p:sp>
      <p:sp>
        <p:nvSpPr>
          <p:cNvPr id="19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0CAF62-969B-4DC5-BEBF-1EFD6D537C82}" type="slidenum">
              <a:rPr lang="en-GB"/>
              <a:pPr/>
              <a:t>16</a:t>
            </a:fld>
            <a:endParaRPr lang="en-GB"/>
          </a:p>
        </p:txBody>
      </p:sp>
      <p:sp>
        <p:nvSpPr>
          <p:cNvPr id="19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31DCFA-28D0-4D67-9220-8CD897A63F5D}" type="slidenum">
              <a:rPr lang="en-GB"/>
              <a:pPr/>
              <a:t>18</a:t>
            </a:fld>
            <a:endParaRPr lang="en-GB"/>
          </a:p>
        </p:txBody>
      </p:sp>
      <p:sp>
        <p:nvSpPr>
          <p:cNvPr id="20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F0EA45-1365-4836-B82A-56FB0D6AEDBD}" type="slidenum">
              <a:rPr lang="en-GB"/>
              <a:pPr/>
              <a:t>20</a:t>
            </a:fld>
            <a:endParaRPr lang="en-GB"/>
          </a:p>
        </p:txBody>
      </p:sp>
      <p:sp>
        <p:nvSpPr>
          <p:cNvPr id="20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1CA3EE-3C5C-4828-8195-6D1116A1D647}" type="slidenum">
              <a:rPr lang="en-GB"/>
              <a:pPr/>
              <a:t>21</a:t>
            </a:fld>
            <a:endParaRPr lang="en-GB"/>
          </a:p>
        </p:txBody>
      </p:sp>
      <p:sp>
        <p:nvSpPr>
          <p:cNvPr id="20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475322-9841-45A3-B37C-9718AA7E4FAC}" type="slidenum">
              <a:rPr lang="en-GB"/>
              <a:pPr/>
              <a:t>2</a:t>
            </a:fld>
            <a:endParaRPr lang="en-GB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96A2F3-86B8-49E0-A1E7-1F9DD70532DC}" type="slidenum">
              <a:rPr lang="en-GB"/>
              <a:pPr/>
              <a:t>22</a:t>
            </a:fld>
            <a:endParaRPr lang="en-GB"/>
          </a:p>
        </p:txBody>
      </p:sp>
      <p:sp>
        <p:nvSpPr>
          <p:cNvPr id="26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332D3B-6C11-4764-A8FF-1F91D05CDE1C}" type="slidenum">
              <a:rPr lang="en-GB"/>
              <a:pPr/>
              <a:t>23</a:t>
            </a:fld>
            <a:endParaRPr lang="en-GB"/>
          </a:p>
        </p:txBody>
      </p:sp>
      <p:sp>
        <p:nvSpPr>
          <p:cNvPr id="26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621CBE-696E-4A2A-B4CF-B272E73FBDC6}" type="slidenum">
              <a:rPr lang="en-GB"/>
              <a:pPr/>
              <a:t>24</a:t>
            </a:fld>
            <a:endParaRPr lang="en-GB"/>
          </a:p>
        </p:txBody>
      </p:sp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A3D21D-F1CF-4293-95D3-F183DD5A1838}" type="slidenum">
              <a:rPr lang="en-GB"/>
              <a:pPr/>
              <a:t>25</a:t>
            </a:fld>
            <a:endParaRPr lang="en-GB"/>
          </a:p>
        </p:txBody>
      </p:sp>
      <p:sp>
        <p:nvSpPr>
          <p:cNvPr id="26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8A1545-AB6E-4C64-A57A-ECAF48A7AD53}" type="slidenum">
              <a:rPr lang="en-GB"/>
              <a:pPr/>
              <a:t>26</a:t>
            </a:fld>
            <a:endParaRPr lang="en-GB"/>
          </a:p>
        </p:txBody>
      </p:sp>
      <p:sp>
        <p:nvSpPr>
          <p:cNvPr id="210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B1ED97-457D-4726-BD60-99F360795766}" type="slidenum">
              <a:rPr lang="en-GB"/>
              <a:pPr/>
              <a:t>27</a:t>
            </a:fld>
            <a:endParaRPr lang="en-GB"/>
          </a:p>
        </p:txBody>
      </p:sp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089996-7E6D-4AE0-9CE5-D3D1596E5B6B}" type="slidenum">
              <a:rPr lang="en-GB"/>
              <a:pPr/>
              <a:t>28</a:t>
            </a:fld>
            <a:endParaRPr lang="en-GB"/>
          </a:p>
        </p:txBody>
      </p:sp>
      <p:sp>
        <p:nvSpPr>
          <p:cNvPr id="23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194E09-F786-4883-A0B8-C8910BBD8720}" type="slidenum">
              <a:rPr lang="en-GB"/>
              <a:pPr/>
              <a:t>29</a:t>
            </a:fld>
            <a:endParaRPr lang="en-GB"/>
          </a:p>
        </p:txBody>
      </p:sp>
      <p:sp>
        <p:nvSpPr>
          <p:cNvPr id="23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3BF01D-C008-439B-931E-EBD8416E147B}" type="slidenum">
              <a:rPr lang="en-GB"/>
              <a:pPr/>
              <a:t>30</a:t>
            </a:fld>
            <a:endParaRPr lang="en-GB"/>
          </a:p>
        </p:txBody>
      </p:sp>
      <p:sp>
        <p:nvSpPr>
          <p:cNvPr id="237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B26C14-7D82-439C-B94F-4FD3EB16F3B8}" type="slidenum">
              <a:rPr lang="en-GB"/>
              <a:pPr/>
              <a:t>31</a:t>
            </a:fld>
            <a:endParaRPr lang="en-GB"/>
          </a:p>
        </p:txBody>
      </p:sp>
      <p:sp>
        <p:nvSpPr>
          <p:cNvPr id="24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467FCB-BEB5-4BB4-916B-19F86E304256}" type="slidenum">
              <a:rPr lang="en-GB"/>
              <a:pPr/>
              <a:t>3</a:t>
            </a:fld>
            <a:endParaRPr lang="en-GB"/>
          </a:p>
        </p:txBody>
      </p:sp>
      <p:sp>
        <p:nvSpPr>
          <p:cNvPr id="17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CAB53-E9DF-4DC6-83D6-6787333ACE1E}" type="slidenum">
              <a:rPr lang="en-GB"/>
              <a:pPr/>
              <a:t>32</a:t>
            </a:fld>
            <a:endParaRPr lang="en-GB"/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9B5F94-2CCA-463C-A952-39A3459D19AD}" type="slidenum">
              <a:rPr lang="en-GB"/>
              <a:pPr/>
              <a:t>33</a:t>
            </a:fld>
            <a:endParaRPr lang="en-GB"/>
          </a:p>
        </p:txBody>
      </p:sp>
      <p:sp>
        <p:nvSpPr>
          <p:cNvPr id="244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045792-5C0A-433B-91A7-CFEE5EC58C1C}" type="slidenum">
              <a:rPr lang="en-GB"/>
              <a:pPr/>
              <a:t>34</a:t>
            </a:fld>
            <a:endParaRPr lang="en-GB"/>
          </a:p>
        </p:txBody>
      </p:sp>
      <p:sp>
        <p:nvSpPr>
          <p:cNvPr id="24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32FF5E-5F63-44C2-B4C5-04A080F06534}" type="slidenum">
              <a:rPr lang="en-GB"/>
              <a:pPr/>
              <a:t>35</a:t>
            </a:fld>
            <a:endParaRPr lang="en-GB"/>
          </a:p>
        </p:txBody>
      </p:sp>
      <p:sp>
        <p:nvSpPr>
          <p:cNvPr id="272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FB6F3C-7350-4697-A84F-ABDF56613787}" type="slidenum">
              <a:rPr lang="en-GB"/>
              <a:pPr/>
              <a:t>36</a:t>
            </a:fld>
            <a:endParaRPr lang="en-GB"/>
          </a:p>
        </p:txBody>
      </p:sp>
      <p:sp>
        <p:nvSpPr>
          <p:cNvPr id="27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45427E-AF47-446C-82ED-B0AC7EBF1E16}" type="slidenum">
              <a:rPr lang="en-GB"/>
              <a:pPr/>
              <a:t>37</a:t>
            </a:fld>
            <a:endParaRPr lang="en-GB"/>
          </a:p>
        </p:txBody>
      </p:sp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3CC8B5-FA90-4F6E-9D2D-A1240DDA470F}" type="slidenum">
              <a:rPr lang="en-GB"/>
              <a:pPr/>
              <a:t>4</a:t>
            </a:fld>
            <a:endParaRPr lang="en-GB"/>
          </a:p>
        </p:txBody>
      </p:sp>
      <p:sp>
        <p:nvSpPr>
          <p:cNvPr id="180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EFD81B-8310-407B-B343-EC7CF3B57370}" type="slidenum">
              <a:rPr lang="en-GB"/>
              <a:pPr/>
              <a:t>5</a:t>
            </a:fld>
            <a:endParaRPr lang="en-GB"/>
          </a:p>
        </p:txBody>
      </p:sp>
      <p:sp>
        <p:nvSpPr>
          <p:cNvPr id="18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533604-BF32-496D-BB7E-6666AC9E801A}" type="slidenum">
              <a:rPr lang="en-GB"/>
              <a:pPr/>
              <a:t>6</a:t>
            </a:fld>
            <a:endParaRPr lang="en-GB"/>
          </a:p>
        </p:txBody>
      </p:sp>
      <p:sp>
        <p:nvSpPr>
          <p:cNvPr id="183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906E81-A93C-4D7E-A9CA-2FA0847D6DDF}" type="slidenum">
              <a:rPr lang="en-GB"/>
              <a:pPr/>
              <a:t>7</a:t>
            </a:fld>
            <a:endParaRPr lang="en-GB"/>
          </a:p>
        </p:txBody>
      </p:sp>
      <p:sp>
        <p:nvSpPr>
          <p:cNvPr id="18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E1D83F-E3F6-464A-A58B-D352FCD9ED25}" type="slidenum">
              <a:rPr lang="en-GB"/>
              <a:pPr/>
              <a:t>8</a:t>
            </a:fld>
            <a:endParaRPr lang="en-GB"/>
          </a:p>
        </p:txBody>
      </p:sp>
      <p:sp>
        <p:nvSpPr>
          <p:cNvPr id="185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56E0E3-7735-44C5-903D-B0CACAF7DFC5}" type="slidenum">
              <a:rPr lang="en-GB"/>
              <a:pPr/>
              <a:t>9</a:t>
            </a:fld>
            <a:endParaRPr lang="en-GB"/>
          </a:p>
        </p:txBody>
      </p:sp>
      <p:sp>
        <p:nvSpPr>
          <p:cNvPr id="186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41FAC-BB6F-48DB-AD2D-CACDD27A2B0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B7987-ADBD-4317-B239-DD297049502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D5535A-8C28-4AA5-A2C8-680455B262D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D3015F-A5BB-4DA9-B054-B9EF43664CF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F95955-3B58-41E9-97D7-4CD320CB339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7C1A1B-0490-42BA-B59D-AAEF6B88C01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D4AAAD-FC12-4C6D-BCBE-7A35977E066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96B8D7-AAF3-45DB-8DCF-119D6E2FEA9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48B561-85D1-4B31-BB47-893A908C053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758464-CFCA-4686-89B2-3AA0F3CF1DE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EB5FA5-06D6-42AE-B2C9-A6A76A90F4F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D8465CD-F178-47CD-8F05-4441A50485D9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u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jpeg"/><Relationship Id="rId11" Type="http://schemas.openxmlformats.org/officeDocument/2006/relationships/image" Target="../media/image8.pn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http://www.ulg.ac.be/upload/docs/image/jpeg/2007-09/th-984x110-004.jpg.jpg" TargetMode="Externa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http://www.ulg.ac.be/upload/docs/image/jpeg/2007-09/th-984x110-004.jpg.jpg" TargetMode="Externa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http://www.ulg.ac.be/upload/docs/image/jpeg/2007-09/th-984x110-004.jpg.jpg" TargetMode="Externa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30.jpeg"/><Relationship Id="rId7" Type="http://schemas.openxmlformats.org/officeDocument/2006/relationships/image" Target="http://www.ulg.ac.be/upload/docs/image/jpeg/2007-09/th-984x110-004.jpg.jpg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14.pn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http://www.ulg.ac.be/upload/docs/image/jpeg/2007-09/th-984x110-004.jpg.jpg" TargetMode="External"/><Relationship Id="rId5" Type="http://schemas.openxmlformats.org/officeDocument/2006/relationships/image" Target="../media/image26.jpe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http://www.ulg.ac.be/upload/docs/image/jpeg/2007-09/th-984x110-004.jpg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eg"/><Relationship Id="rId5" Type="http://schemas.openxmlformats.org/officeDocument/2006/relationships/image" Target="../media/image43.jpe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5.jpe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gement.ulg.ac.be/" TargetMode="External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49.jpeg"/><Relationship Id="rId4" Type="http://schemas.openxmlformats.org/officeDocument/2006/relationships/hyperlink" Target="http://www.kotaliege.be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jpeg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6" Type="http://schemas.openxmlformats.org/officeDocument/2006/relationships/image" Target="http://www.ulg.ac.be/upload/docs/image/jpeg/2007-06/th-984x110-012_tilt_ulg_dr_-_home_suite.jpg.jpg" TargetMode="Externa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32.xml"/><Relationship Id="rId7" Type="http://schemas.openxmlformats.org/officeDocument/2006/relationships/image" Target="http://www.ulg.ac.be/upload/docs/image/jpeg/2007-06/th-984x110-012_tilt_ulg_dr_-_home_suite.jpg.jpg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4.jpeg"/><Relationship Id="rId5" Type="http://schemas.openxmlformats.org/officeDocument/2006/relationships/image" Target="../media/image56.wmf"/><Relationship Id="rId4" Type="http://schemas.openxmlformats.org/officeDocument/2006/relationships/oleObject" Target="../embeddings/oleObject1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6" Type="http://schemas.openxmlformats.org/officeDocument/2006/relationships/hyperlink" Target="mailto:anne-laure.villeminot@ulg.ac.be" TargetMode="External"/><Relationship Id="rId5" Type="http://schemas.openxmlformats.org/officeDocument/2006/relationships/hyperlink" Target="http://dream.up.pt/" TargetMode="External"/><Relationship Id="rId4" Type="http://schemas.openxmlformats.org/officeDocument/2006/relationships/image" Target="../media/image5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71" name="Group 35"/>
          <p:cNvGrpSpPr>
            <a:grpSpLocks/>
          </p:cNvGrpSpPr>
          <p:nvPr/>
        </p:nvGrpSpPr>
        <p:grpSpPr bwMode="auto">
          <a:xfrm>
            <a:off x="-9525" y="0"/>
            <a:ext cx="9153525" cy="6858000"/>
            <a:chOff x="-6" y="0"/>
            <a:chExt cx="5766" cy="4320"/>
          </a:xfrm>
        </p:grpSpPr>
        <p:grpSp>
          <p:nvGrpSpPr>
            <p:cNvPr id="65570" name="Group 34"/>
            <p:cNvGrpSpPr>
              <a:grpSpLocks/>
            </p:cNvGrpSpPr>
            <p:nvPr/>
          </p:nvGrpSpPr>
          <p:grpSpPr bwMode="auto">
            <a:xfrm>
              <a:off x="-6" y="0"/>
              <a:ext cx="5765" cy="4320"/>
              <a:chOff x="-6" y="0"/>
              <a:chExt cx="5765" cy="4320"/>
            </a:xfrm>
          </p:grpSpPr>
          <p:pic>
            <p:nvPicPr>
              <p:cNvPr id="65538" name="Picture 2" descr="sciences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1933"/>
                <a:ext cx="657" cy="1905"/>
              </a:xfrm>
              <a:prstGeom prst="rect">
                <a:avLst/>
              </a:prstGeom>
              <a:noFill/>
            </p:spPr>
          </p:pic>
          <p:pic>
            <p:nvPicPr>
              <p:cNvPr id="65539" name="Picture 3" descr="médecine-kiné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-6" y="618"/>
                <a:ext cx="663" cy="1316"/>
              </a:xfrm>
              <a:prstGeom prst="rect">
                <a:avLst/>
              </a:prstGeom>
              <a:noFill/>
            </p:spPr>
          </p:pic>
          <p:pic>
            <p:nvPicPr>
              <p:cNvPr id="65540" name="Picture 4" descr="ingenieur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3657"/>
                <a:ext cx="658" cy="663"/>
              </a:xfrm>
              <a:prstGeom prst="rect">
                <a:avLst/>
              </a:prstGeom>
              <a:noFill/>
            </p:spPr>
          </p:pic>
          <p:pic>
            <p:nvPicPr>
              <p:cNvPr id="65541" name="Picture 5" descr="philo copie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0" y="0"/>
                <a:ext cx="657" cy="663"/>
              </a:xfrm>
              <a:prstGeom prst="rect">
                <a:avLst/>
              </a:prstGeom>
              <a:noFill/>
            </p:spPr>
          </p:pic>
          <p:pic>
            <p:nvPicPr>
              <p:cNvPr id="65542" name="Picture 6" descr="droit-eco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971" y="0"/>
                <a:ext cx="2788" cy="663"/>
              </a:xfrm>
              <a:prstGeom prst="rect">
                <a:avLst/>
              </a:prstGeom>
              <a:noFill/>
            </p:spPr>
          </p:pic>
          <p:pic>
            <p:nvPicPr>
              <p:cNvPr id="65543" name="Picture 7" descr="sciences copie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57" y="0"/>
                <a:ext cx="2314" cy="663"/>
              </a:xfrm>
              <a:prstGeom prst="rect">
                <a:avLst/>
              </a:prstGeom>
              <a:noFill/>
            </p:spPr>
          </p:pic>
        </p:grpSp>
        <p:sp>
          <p:nvSpPr>
            <p:cNvPr id="65544" name="Rectangle 8"/>
            <p:cNvSpPr>
              <a:spLocks noChangeArrowheads="1"/>
            </p:cNvSpPr>
            <p:nvPr/>
          </p:nvSpPr>
          <p:spPr bwMode="auto">
            <a:xfrm>
              <a:off x="657" y="663"/>
              <a:ext cx="5103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sp>
          <p:nvSpPr>
            <p:cNvPr id="65545" name="Rectangle 9"/>
            <p:cNvSpPr>
              <a:spLocks noChangeArrowheads="1"/>
            </p:cNvSpPr>
            <p:nvPr/>
          </p:nvSpPr>
          <p:spPr bwMode="auto">
            <a:xfrm rot="5400000">
              <a:off x="-1070" y="2390"/>
              <a:ext cx="3657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</p:grp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1692275" y="1841500"/>
            <a:ext cx="71643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GB" sz="32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Choose the University of Liège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1692275" y="2852738"/>
            <a:ext cx="70929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Clr>
                <a:srgbClr val="B80023"/>
              </a:buClr>
              <a:buFont typeface="Wingdings" pitchFamily="2" charset="2"/>
              <a:buChar char="Ø"/>
            </a:pPr>
            <a:r>
              <a:rPr lang="en-GB" sz="2800" b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Choose openness</a:t>
            </a:r>
          </a:p>
          <a:p>
            <a:pPr eaLnBrk="0" hangingPunct="0">
              <a:buClr>
                <a:srgbClr val="B80023"/>
              </a:buClr>
              <a:buFont typeface="Wingdings" pitchFamily="2" charset="2"/>
              <a:buChar char="Ø"/>
            </a:pPr>
            <a:r>
              <a:rPr lang="en-GB" sz="2800" b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Choose excellence</a:t>
            </a:r>
          </a:p>
        </p:txBody>
      </p:sp>
      <p:pic>
        <p:nvPicPr>
          <p:cNvPr id="65572" name="Picture 36" descr="logo_coul_texte_blason_cadre_30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95513" y="4941888"/>
            <a:ext cx="1873250" cy="1365250"/>
          </a:xfrm>
          <a:prstGeom prst="rect">
            <a:avLst/>
          </a:prstGeom>
          <a:noFill/>
        </p:spPr>
      </p:pic>
      <p:grpSp>
        <p:nvGrpSpPr>
          <p:cNvPr id="65573" name="Group 37"/>
          <p:cNvGrpSpPr>
            <a:grpSpLocks/>
          </p:cNvGrpSpPr>
          <p:nvPr/>
        </p:nvGrpSpPr>
        <p:grpSpPr bwMode="auto">
          <a:xfrm>
            <a:off x="6300788" y="4365625"/>
            <a:ext cx="2519362" cy="1944688"/>
            <a:chOff x="748" y="981"/>
            <a:chExt cx="4597" cy="3028"/>
          </a:xfrm>
        </p:grpSpPr>
        <p:pic>
          <p:nvPicPr>
            <p:cNvPr id="65574" name="Picture 38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48" y="1570"/>
              <a:ext cx="4597" cy="2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65575" name="Diagram 39"/>
            <p:cNvGraphicFramePr>
              <a:graphicFrameLocks/>
            </p:cNvGraphicFramePr>
            <p:nvPr/>
          </p:nvGraphicFramePr>
          <p:xfrm>
            <a:off x="2018" y="981"/>
            <a:ext cx="2540" cy="2313"/>
          </p:xfrm>
          <a:graphic>
            <a:graphicData uri="http://schemas.openxmlformats.org/drawingml/2006/compatibility">
              <com:legacyDrawing xmlns:com="http://schemas.openxmlformats.org/drawingml/2006/compatibility" spid="_x0000_s65575"/>
            </a:graphicData>
          </a:graphic>
        </p:graphicFrame>
      </p:grpSp>
      <p:pic>
        <p:nvPicPr>
          <p:cNvPr id="65592" name="Picture 56" descr="ECTS_LABEL Universite de Liege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356100" y="5157788"/>
            <a:ext cx="814388" cy="1152525"/>
          </a:xfrm>
          <a:prstGeom prst="rect">
            <a:avLst/>
          </a:prstGeom>
          <a:noFill/>
        </p:spPr>
      </p:pic>
      <p:pic>
        <p:nvPicPr>
          <p:cNvPr id="65593" name="Picture 57" descr="Diploma Supplement label 200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64163" y="5157788"/>
            <a:ext cx="817562" cy="11525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65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5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65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65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65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65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65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65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65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6" grpId="0"/>
      <p:bldP spid="655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0" y="908050"/>
            <a:ext cx="9144000" cy="32385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FFAA2D"/>
              </a:gs>
            </a:gsLst>
            <a:lin ang="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468313" y="1919288"/>
            <a:ext cx="8567737" cy="2014537"/>
          </a:xfrm>
          <a:prstGeom prst="rect">
            <a:avLst/>
          </a:prstGeom>
          <a:solidFill>
            <a:schemeClr val="bg1">
              <a:alpha val="53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 dozen theatres</a:t>
            </a: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30 movie houses</a:t>
            </a: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opera, a philharmonic orchestra</a:t>
            </a: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numerous concert halls</a:t>
            </a: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international festivals for pop and rock music, electronic music and jazz</a:t>
            </a: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international presentations in the area of dance and modern theatre</a:t>
            </a: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…</a:t>
            </a:r>
          </a:p>
        </p:txBody>
      </p:sp>
      <p:sp>
        <p:nvSpPr>
          <p:cNvPr id="113668" name="Rectangle 4"/>
          <p:cNvSpPr>
            <a:spLocks noChangeArrowheads="1"/>
          </p:cNvSpPr>
          <p:nvPr/>
        </p:nvSpPr>
        <p:spPr bwMode="auto">
          <a:xfrm>
            <a:off x="468313" y="1412875"/>
            <a:ext cx="648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 b="1">
                <a:solidFill>
                  <a:srgbClr val="34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A city full of opportunities</a:t>
            </a:r>
            <a:endParaRPr lang="fr-FR" sz="2400" b="1">
              <a:solidFill>
                <a:srgbClr val="34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13669" name="AutoShape 5"/>
          <p:cNvSpPr>
            <a:spLocks noChangeArrowheads="1"/>
          </p:cNvSpPr>
          <p:nvPr/>
        </p:nvSpPr>
        <p:spPr bwMode="auto">
          <a:xfrm rot="16200000">
            <a:off x="5183982" y="4688681"/>
            <a:ext cx="287338" cy="1368425"/>
          </a:xfrm>
          <a:prstGeom prst="downArrow">
            <a:avLst>
              <a:gd name="adj1" fmla="val 50000"/>
              <a:gd name="adj2" fmla="val 119061"/>
            </a:avLst>
          </a:prstGeom>
          <a:solidFill>
            <a:srgbClr val="385C62"/>
          </a:solidFill>
          <a:ln w="9525">
            <a:solidFill>
              <a:srgbClr val="385C6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13670" name="Rectangle 6"/>
          <p:cNvSpPr>
            <a:spLocks noChangeArrowheads="1"/>
          </p:cNvSpPr>
          <p:nvPr/>
        </p:nvSpPr>
        <p:spPr bwMode="auto">
          <a:xfrm>
            <a:off x="6227763" y="5032375"/>
            <a:ext cx="25923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000" b="1">
                <a:solidFill>
                  <a:srgbClr val="4A7A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Special tariffs for students</a:t>
            </a:r>
            <a:endParaRPr lang="fr-FR" sz="2000" b="1">
              <a:solidFill>
                <a:srgbClr val="4A7A8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grpSp>
        <p:nvGrpSpPr>
          <p:cNvPr id="113672" name="Group 8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113673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  <p:pic>
          <p:nvPicPr>
            <p:cNvPr id="113674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3675" name="Rectangle 11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</p:grpSp>
      <p:pic>
        <p:nvPicPr>
          <p:cNvPr id="113678" name="Picture 14" descr="423 © TILT - Bal UL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3933825"/>
            <a:ext cx="4103687" cy="28797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Click="0" advTm="12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9" grpId="0" animBg="1"/>
      <p:bldP spid="1136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0" y="-26988"/>
            <a:ext cx="9144000" cy="935038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60001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1042988" y="260350"/>
            <a:ext cx="81010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eaLnBrk="0" hangingPunct="0"/>
            <a:r>
              <a:rPr lang="fr-FR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II. The University of Liège</a:t>
            </a:r>
          </a:p>
        </p:txBody>
      </p:sp>
      <p:sp>
        <p:nvSpPr>
          <p:cNvPr id="121860" name="Rectangle 4"/>
          <p:cNvSpPr>
            <a:spLocks noChangeArrowheads="1"/>
          </p:cNvSpPr>
          <p:nvPr/>
        </p:nvSpPr>
        <p:spPr bwMode="auto">
          <a:xfrm rot="5400000">
            <a:off x="-2686844" y="3353594"/>
            <a:ext cx="6237288" cy="863600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74001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pic>
        <p:nvPicPr>
          <p:cNvPr id="121864" name="Picture 8" descr="041119_ulg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600" y="908050"/>
            <a:ext cx="8316913" cy="597693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18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611188" y="2060575"/>
            <a:ext cx="8532812" cy="368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fr-BE" sz="2000" b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fr-BE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 </a:t>
            </a:r>
            <a:r>
              <a:rPr lang="fr-BE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school</a:t>
            </a:r>
            <a:r>
              <a:rPr lang="fr-BE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fr-BE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that</a:t>
            </a:r>
            <a:r>
              <a:rPr lang="fr-BE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has been in </a:t>
            </a:r>
            <a:r>
              <a:rPr lang="fr-BE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operation</a:t>
            </a:r>
            <a:r>
              <a:rPr lang="fr-BE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for 193 </a:t>
            </a:r>
            <a:r>
              <a:rPr lang="fr-BE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years</a:t>
            </a:r>
            <a:endParaRPr lang="fr-FR" sz="2000" b="1" i="1" dirty="0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 public and pluralistic university</a:t>
            </a:r>
            <a:endParaRPr lang="fr-FR" sz="2000" b="1" i="1" dirty="0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fr-FR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Almost</a:t>
            </a: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fr-FR" sz="2000" b="1" i="1" dirty="0" smtClean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22 </a:t>
            </a: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000 </a:t>
            </a:r>
            <a:r>
              <a:rPr lang="fr-FR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students</a:t>
            </a: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- 600 </a:t>
            </a:r>
            <a:r>
              <a:rPr lang="fr-FR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professors</a:t>
            </a: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- 1700 assistants and  </a:t>
            </a:r>
            <a:b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</a:b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 </a:t>
            </a:r>
            <a:r>
              <a:rPr lang="fr-FR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researchers</a:t>
            </a:r>
            <a:endParaRPr lang="fr-FR" sz="2000" b="1" i="1" dirty="0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2000 staff </a:t>
            </a:r>
            <a:r>
              <a:rPr lang="fr-FR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members</a:t>
            </a: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fr-FR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assigned</a:t>
            </a: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full of part-time to </a:t>
            </a:r>
            <a:r>
              <a:rPr lang="fr-FR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helping</a:t>
            </a: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fr-FR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students</a:t>
            </a:r>
            <a:endParaRPr lang="fr-FR" sz="2000" b="1" i="1" dirty="0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 </a:t>
            </a:r>
            <a:r>
              <a:rPr lang="fr-FR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find</a:t>
            </a: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fr-FR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what</a:t>
            </a: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fr-FR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they</a:t>
            </a: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fr-FR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need</a:t>
            </a: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fr-FR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at</a:t>
            </a: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the </a:t>
            </a:r>
            <a:r>
              <a:rPr lang="fr-FR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University</a:t>
            </a:r>
            <a:endParaRPr lang="fr-FR" sz="2000" b="1" i="1" dirty="0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lnSpc>
                <a:spcPct val="140000"/>
              </a:lnSpc>
              <a:buFont typeface="Wingdings" pitchFamily="2" charset="2"/>
              <a:buNone/>
            </a:pPr>
            <a:endParaRPr lang="fr-FR" sz="2400" b="1" i="1" dirty="0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10 </a:t>
            </a:r>
            <a:r>
              <a:rPr lang="fr-FR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Faculties</a:t>
            </a: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, 1 Management </a:t>
            </a:r>
            <a:r>
              <a:rPr lang="fr-FR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School</a:t>
            </a:r>
            <a:r>
              <a:rPr lang="fr-FR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et 1 Institute</a:t>
            </a:r>
          </a:p>
          <a:p>
            <a:pPr>
              <a:buFont typeface="Wingdings" pitchFamily="2" charset="2"/>
              <a:buChar char="ü"/>
            </a:pPr>
            <a:r>
              <a:rPr lang="fr-BE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530 </a:t>
            </a:r>
            <a:r>
              <a:rPr lang="fr-BE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research</a:t>
            </a:r>
            <a:r>
              <a:rPr lang="fr-BE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team or </a:t>
            </a:r>
            <a:r>
              <a:rPr lang="fr-BE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units</a:t>
            </a:r>
            <a:endParaRPr lang="fr-BE" sz="2000" b="1" i="1" dirty="0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fr-BE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A </a:t>
            </a:r>
            <a:r>
              <a:rPr lang="fr-BE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scientific</a:t>
            </a:r>
            <a:r>
              <a:rPr lang="fr-BE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fr-BE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research</a:t>
            </a:r>
            <a:r>
              <a:rPr lang="fr-BE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fr-BE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park</a:t>
            </a:r>
            <a:r>
              <a:rPr lang="fr-BE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fr-BE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with</a:t>
            </a:r>
            <a:r>
              <a:rPr lang="fr-BE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75 spin-offs </a:t>
            </a:r>
            <a:r>
              <a:rPr lang="fr-BE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companies</a:t>
            </a:r>
            <a:endParaRPr lang="fr-BE" sz="2000" b="1" i="1" dirty="0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fr-BE" sz="2000" b="1" i="1" dirty="0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in </a:t>
            </a:r>
            <a:r>
              <a:rPr lang="fr-BE" sz="2000" b="1" i="1" dirty="0" err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operation</a:t>
            </a:r>
            <a:endParaRPr lang="fr-BE" sz="2000" b="1" i="1" dirty="0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611188" y="1484313"/>
            <a:ext cx="5113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The University of Liège is:</a:t>
            </a:r>
          </a:p>
        </p:txBody>
      </p:sp>
      <p:grpSp>
        <p:nvGrpSpPr>
          <p:cNvPr id="67588" name="Group 4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67589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7590" name="Rectangle 6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67591" name="Picture 7" descr="Bandeau"/>
            <p:cNvPicPr>
              <a:picLocks noChangeAspect="1" noChangeArrowheads="1"/>
            </p:cNvPicPr>
            <p:nvPr/>
          </p:nvPicPr>
          <p:blipFill>
            <a:blip r:embed="rId4" r:link="rId5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 advClick="0" advTm="15000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611188" y="1484313"/>
            <a:ext cx="6192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In the city centre</a:t>
            </a:r>
            <a:endParaRPr lang="fr-FR" sz="2400" b="1">
              <a:solidFill>
                <a:srgbClr val="38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68616" name="Group 8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68617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8618" name="Rectangle 10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68619" name="Picture 11" descr="Bandeau"/>
            <p:cNvPicPr>
              <a:picLocks noChangeAspect="1" noChangeArrowheads="1"/>
            </p:cNvPicPr>
            <p:nvPr/>
          </p:nvPicPr>
          <p:blipFill>
            <a:blip r:embed="rId4" r:link="rId5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8621" name="Picture 13" descr="© TILT Façàde XX aout -  000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228850"/>
            <a:ext cx="4643438" cy="3071813"/>
          </a:xfrm>
          <a:prstGeom prst="rect">
            <a:avLst/>
          </a:prstGeom>
          <a:noFill/>
        </p:spPr>
      </p:pic>
      <p:pic>
        <p:nvPicPr>
          <p:cNvPr id="68622" name="Picture 14" descr="© TILT ULG DR - Conf Parents 100206   00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3789363"/>
            <a:ext cx="4510087" cy="30956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6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504825" y="1341438"/>
            <a:ext cx="8604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A 750-hectare campus at Sart-Tilman, on the hills overlooking Liège</a:t>
            </a:r>
            <a:endParaRPr lang="fr-FR" sz="2400" b="1">
              <a:solidFill>
                <a:srgbClr val="38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70663" name="Group 7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70664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0665" name="Rectangle 9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70666" name="Picture 10" descr="Bandeau"/>
            <p:cNvPicPr>
              <a:picLocks noChangeAspect="1" noChangeArrowheads="1"/>
            </p:cNvPicPr>
            <p:nvPr/>
          </p:nvPicPr>
          <p:blipFill>
            <a:blip r:embed="rId4" r:link="rId5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0667" name="Picture 11" descr="270© TILT ULG DR Aerienne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4575" y="2179638"/>
            <a:ext cx="7056438" cy="47053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3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400" decel="1000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584200" y="1412875"/>
            <a:ext cx="2979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At Sart Tilman</a:t>
            </a:r>
          </a:p>
        </p:txBody>
      </p:sp>
      <p:pic>
        <p:nvPicPr>
          <p:cNvPr id="71688" name="Picture 8" descr="b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263" y="4403725"/>
            <a:ext cx="3924300" cy="2452688"/>
          </a:xfrm>
          <a:prstGeom prst="rect">
            <a:avLst/>
          </a:prstGeom>
          <a:noFill/>
        </p:spPr>
      </p:pic>
      <p:pic>
        <p:nvPicPr>
          <p:cNvPr id="71689" name="Picture 9" descr="2004-08-11_01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263" y="1844675"/>
            <a:ext cx="3924300" cy="2563813"/>
          </a:xfrm>
          <a:prstGeom prst="rect">
            <a:avLst/>
          </a:prstGeom>
          <a:noFill/>
        </p:spPr>
      </p:pic>
      <p:grpSp>
        <p:nvGrpSpPr>
          <p:cNvPr id="71690" name="Group 10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71691" name="Picture 1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1692" name="Rectangle 12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71693" name="Picture 13" descr="Bandeau"/>
            <p:cNvPicPr>
              <a:picLocks noChangeAspect="1" noChangeArrowheads="1"/>
            </p:cNvPicPr>
            <p:nvPr/>
          </p:nvPicPr>
          <p:blipFill>
            <a:blip r:embed="rId6" r:link="rId7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1694" name="Picture 14" descr="groupe ulg 064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92750" y="1319213"/>
            <a:ext cx="3687763" cy="556577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7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41" name="Picture 13" descr="PICT00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3725863"/>
            <a:ext cx="4211637" cy="3159125"/>
          </a:xfrm>
          <a:prstGeom prst="rect">
            <a:avLst/>
          </a:prstGeom>
          <a:noFill/>
        </p:spPr>
      </p:pic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468313" y="1382713"/>
            <a:ext cx="7620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Its science and environmental management courses in Arlon</a:t>
            </a:r>
            <a:endParaRPr lang="fr-FR" sz="2400" b="1">
              <a:solidFill>
                <a:srgbClr val="38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73736" name="Group 8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73737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3738" name="Rectangle 10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73739" name="Picture 11" descr="Bandeau"/>
            <p:cNvPicPr>
              <a:picLocks noChangeAspect="1" noChangeArrowheads="1"/>
            </p:cNvPicPr>
            <p:nvPr/>
          </p:nvPicPr>
          <p:blipFill>
            <a:blip r:embed="rId5" r:link="rId6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3740" name="Picture 12" descr="050 © TILT ULG DR Arlon + Fagne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349500"/>
            <a:ext cx="4932363" cy="333533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8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Text Box 2"/>
          <p:cNvSpPr txBox="1">
            <a:spLocks noChangeArrowheads="1"/>
          </p:cNvSpPr>
          <p:nvPr/>
        </p:nvSpPr>
        <p:spPr bwMode="auto">
          <a:xfrm>
            <a:off x="468313" y="1382713"/>
            <a:ext cx="8207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In Gembloux, for the courses in Bio-engineering</a:t>
            </a:r>
          </a:p>
        </p:txBody>
      </p:sp>
      <p:grpSp>
        <p:nvGrpSpPr>
          <p:cNvPr id="257027" name="Group 3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257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57029" name="Rectangle 5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257030" name="Picture 6" descr="Bandeau"/>
            <p:cNvPicPr>
              <a:picLocks noChangeAspect="1" noChangeArrowheads="1"/>
            </p:cNvPicPr>
            <p:nvPr/>
          </p:nvPicPr>
          <p:blipFill>
            <a:blip r:embed="rId3" r:link="rId4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7031" name="Picture 7" descr="Image2 bi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087563"/>
            <a:ext cx="4859338" cy="3141662"/>
          </a:xfrm>
          <a:prstGeom prst="rect">
            <a:avLst/>
          </a:prstGeom>
          <a:noFill/>
        </p:spPr>
      </p:pic>
      <p:pic>
        <p:nvPicPr>
          <p:cNvPr id="257032" name="Picture 8" descr="courdesnoyers2 copy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4859338" y="3725863"/>
            <a:ext cx="4284662" cy="3159125"/>
          </a:xfrm>
          <a:noFill/>
          <a:ln/>
        </p:spPr>
      </p:pic>
    </p:spTree>
  </p:cSld>
  <p:clrMapOvr>
    <a:masterClrMapping/>
  </p:clrMapOvr>
  <p:transition spd="slow" advClick="0" advTm="8000"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Rectangle 3"/>
          <p:cNvSpPr>
            <a:spLocks noChangeArrowheads="1"/>
          </p:cNvSpPr>
          <p:nvPr/>
        </p:nvSpPr>
        <p:spPr bwMode="auto">
          <a:xfrm rot="5400000">
            <a:off x="-2686844" y="3307557"/>
            <a:ext cx="6237287" cy="863600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74001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30052" name="Rectangle 4"/>
          <p:cNvSpPr>
            <a:spLocks noChangeArrowheads="1"/>
          </p:cNvSpPr>
          <p:nvPr/>
        </p:nvSpPr>
        <p:spPr bwMode="auto">
          <a:xfrm>
            <a:off x="0" y="-26988"/>
            <a:ext cx="9144000" cy="863601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60001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30053" name="Text Box 5"/>
          <p:cNvSpPr txBox="1">
            <a:spLocks noChangeArrowheads="1"/>
          </p:cNvSpPr>
          <p:nvPr/>
        </p:nvSpPr>
        <p:spPr bwMode="auto">
          <a:xfrm>
            <a:off x="3132138" y="3068638"/>
            <a:ext cx="67691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Clr>
                <a:srgbClr val="B80023"/>
              </a:buClr>
              <a:buFont typeface="Wingdings" pitchFamily="2" charset="2"/>
              <a:buNone/>
            </a:pPr>
            <a:endParaRPr lang="fr-FR" sz="2000" b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eaLnBrk="0" hangingPunct="0">
              <a:buClr>
                <a:srgbClr val="B80023"/>
              </a:buClr>
              <a:buFont typeface="Wingdings" pitchFamily="2" charset="2"/>
              <a:buChar char="Ø"/>
            </a:pPr>
            <a:endParaRPr lang="fr-FR" sz="2000" b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sp>
        <p:nvSpPr>
          <p:cNvPr id="130054" name="Text Box 6"/>
          <p:cNvSpPr txBox="1">
            <a:spLocks noChangeArrowheads="1"/>
          </p:cNvSpPr>
          <p:nvPr/>
        </p:nvSpPr>
        <p:spPr bwMode="auto">
          <a:xfrm>
            <a:off x="900113" y="260350"/>
            <a:ext cx="7921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eaLnBrk="0" hangingPunct="0"/>
            <a:r>
              <a:rPr lang="fr-FR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III. A university open to the world</a:t>
            </a:r>
          </a:p>
        </p:txBody>
      </p:sp>
      <p:pic>
        <p:nvPicPr>
          <p:cNvPr id="130074" name="Picture 26" descr="carte"/>
          <p:cNvPicPr>
            <a:picLocks noChangeAspect="1" noChangeArrowheads="1"/>
          </p:cNvPicPr>
          <p:nvPr/>
        </p:nvPicPr>
        <p:blipFill>
          <a:blip r:embed="rId3" cstate="print"/>
          <a:srcRect l="938" t="17679" b="2341"/>
          <a:stretch>
            <a:fillRect/>
          </a:stretch>
        </p:blipFill>
        <p:spPr bwMode="auto">
          <a:xfrm>
            <a:off x="971550" y="1270000"/>
            <a:ext cx="8064500" cy="4606925"/>
          </a:xfrm>
          <a:prstGeom prst="rect">
            <a:avLst/>
          </a:prstGeom>
          <a:noFill/>
        </p:spPr>
      </p:pic>
      <p:sp>
        <p:nvSpPr>
          <p:cNvPr id="130075" name="Rectangle 27"/>
          <p:cNvSpPr>
            <a:spLocks noChangeArrowheads="1"/>
          </p:cNvSpPr>
          <p:nvPr/>
        </p:nvSpPr>
        <p:spPr bwMode="auto">
          <a:xfrm>
            <a:off x="4500563" y="6019800"/>
            <a:ext cx="4300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400" b="1">
                <a:solidFill>
                  <a:srgbClr val="34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www.ulg.ac.be/international</a:t>
            </a:r>
          </a:p>
        </p:txBody>
      </p:sp>
      <p:pic>
        <p:nvPicPr>
          <p:cNvPr id="130077" name="Picture 29" descr="ECTS_LABEL Universite de Lie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7575" y="5156200"/>
            <a:ext cx="917575" cy="1296988"/>
          </a:xfrm>
          <a:prstGeom prst="rect">
            <a:avLst/>
          </a:prstGeom>
          <a:noFill/>
        </p:spPr>
      </p:pic>
      <p:pic>
        <p:nvPicPr>
          <p:cNvPr id="130078" name="Picture 30" descr="Diploma Supplement label 20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8175" y="5157788"/>
            <a:ext cx="919163" cy="12954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2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30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30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30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30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30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130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500"/>
                                        <p:tgtEl>
                                          <p:spTgt spid="1300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500"/>
                                        <p:tgtEl>
                                          <p:spTgt spid="1300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500"/>
                                        <p:tgtEl>
                                          <p:spTgt spid="1300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7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ChangeArrowheads="1"/>
          </p:cNvSpPr>
          <p:nvPr/>
        </p:nvSpPr>
        <p:spPr bwMode="auto">
          <a:xfrm>
            <a:off x="468313" y="1455738"/>
            <a:ext cx="82073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/>
            <a:r>
              <a:rPr lang="fr-FR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university open to the world</a:t>
            </a:r>
          </a:p>
        </p:txBody>
      </p:sp>
      <p:grpSp>
        <p:nvGrpSpPr>
          <p:cNvPr id="258051" name="Group 3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25805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58053" name="Rectangle 5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258054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</p:grpSp>
      <p:sp>
        <p:nvSpPr>
          <p:cNvPr id="258055" name="Rectangle 7"/>
          <p:cNvSpPr>
            <a:spLocks noChangeArrowheads="1"/>
          </p:cNvSpPr>
          <p:nvPr/>
        </p:nvSpPr>
        <p:spPr bwMode="auto">
          <a:xfrm>
            <a:off x="539750" y="2276475"/>
            <a:ext cx="7705725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tabLst>
                <a:tab pos="265113" algn="l"/>
              </a:tabLst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US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Rewarded by the European commission</a:t>
            </a:r>
            <a:endParaRPr lang="fr-FR" sz="20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tabLst>
                <a:tab pos="265113" algn="l"/>
              </a:tabLst>
            </a:pPr>
            <a:endParaRPr lang="fr-FR" sz="800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tabLst>
                <a:tab pos="265113" algn="l"/>
              </a:tabLst>
            </a:pPr>
            <a:endParaRPr lang="fr-FR" sz="800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tabLst>
                <a:tab pos="265113" algn="l"/>
              </a:tabLst>
            </a:pPr>
            <a:endParaRPr lang="fr-FR" sz="800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  <a:tabLst>
                <a:tab pos="265113" algn="l"/>
              </a:tabLst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ECTS &amp; DS Label</a:t>
            </a:r>
          </a:p>
          <a:p>
            <a:pPr>
              <a:buFontTx/>
              <a:buChar char="•"/>
              <a:tabLst>
                <a:tab pos="265113" algn="l"/>
              </a:tabLst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  <a:tabLst>
                <a:tab pos="265113" algn="l"/>
              </a:tabLst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  <a:tabLst>
                <a:tab pos="265113" algn="l"/>
              </a:tabLst>
            </a:pP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only 13 European institutions have been awarded both labels </a:t>
            </a:r>
          </a:p>
          <a:p>
            <a:pPr>
              <a:buFontTx/>
              <a:buChar char="•"/>
              <a:tabLst>
                <a:tab pos="265113" algn="l"/>
              </a:tabLst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  <a:tabLst>
                <a:tab pos="265113" algn="l"/>
              </a:tabLst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  <a:tabLst>
                <a:tab pos="265113" algn="l"/>
              </a:tabLst>
            </a:pP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criteria : an information package available on line, welcome</a:t>
            </a:r>
            <a:b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</a:b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services for mobile students, a standardised diploma supplement as</a:t>
            </a:r>
            <a:b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</a:b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an aid to help international recognition.</a:t>
            </a:r>
            <a:b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</a:br>
            <a:r>
              <a:rPr lang="fr-BE" b="1">
                <a:effectLst>
                  <a:outerShdw blurRad="38100" dist="38100" dir="2700000" algn="tl">
                    <a:srgbClr val="C0C0C0"/>
                  </a:outerShdw>
                </a:effectLst>
              </a:rPr>
              <a:t> </a:t>
            </a:r>
            <a:br>
              <a:rPr lang="fr-BE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fr-FR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58057" name="Picture 9" descr="ECTS_LABEL Universite de Lie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3650" y="1844675"/>
            <a:ext cx="919163" cy="1296988"/>
          </a:xfrm>
          <a:prstGeom prst="rect">
            <a:avLst/>
          </a:prstGeom>
          <a:noFill/>
        </p:spPr>
      </p:pic>
      <p:pic>
        <p:nvPicPr>
          <p:cNvPr id="258058" name="Picture 10" descr="Diploma Supplement label 20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52500" cy="1343025"/>
          </a:xfrm>
          <a:prstGeom prst="rect">
            <a:avLst/>
          </a:prstGeom>
          <a:noFill/>
        </p:spPr>
      </p:pic>
      <p:pic>
        <p:nvPicPr>
          <p:cNvPr id="258059" name="Picture 11" descr="Diploma Supplement label 20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99225" y="1844675"/>
            <a:ext cx="919163" cy="129698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258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-26988"/>
            <a:ext cx="9144000" cy="863601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60001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042988" y="260350"/>
            <a:ext cx="43926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eaLnBrk="0" hangingPunct="0"/>
            <a:r>
              <a:rPr lang="fr-FR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I. Liège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 rot="5400000">
            <a:off x="-2686844" y="3353594"/>
            <a:ext cx="6237288" cy="863600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74001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pic>
        <p:nvPicPr>
          <p:cNvPr id="9236" name="Picture 20" descr="032© TILT ULG DR Aerienn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836613"/>
            <a:ext cx="8353425" cy="602138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ChangeArrowheads="1"/>
          </p:cNvSpPr>
          <p:nvPr/>
        </p:nvSpPr>
        <p:spPr bwMode="auto">
          <a:xfrm>
            <a:off x="468313" y="1455738"/>
            <a:ext cx="82073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/>
            <a:r>
              <a:rPr lang="fr-FR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A university open to the world</a:t>
            </a:r>
            <a:endParaRPr lang="fr-FR" sz="2400">
              <a:solidFill>
                <a:srgbClr val="38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131075" name="Group 3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13107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1077" name="Rectangle 5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131078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</p:grpSp>
      <p:sp>
        <p:nvSpPr>
          <p:cNvPr id="131079" name="Rectangle 7"/>
          <p:cNvSpPr>
            <a:spLocks noChangeArrowheads="1"/>
          </p:cNvSpPr>
          <p:nvPr/>
        </p:nvSpPr>
        <p:spPr bwMode="auto">
          <a:xfrm>
            <a:off x="539750" y="2060575"/>
            <a:ext cx="7705725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tabLst>
                <a:tab pos="265113" algn="l"/>
              </a:tabLst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Through its international policy</a:t>
            </a:r>
            <a:r>
              <a:rPr lang="en-GB"/>
              <a:t>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tabLst>
                <a:tab pos="265113" algn="l"/>
              </a:tabLst>
            </a:pPr>
            <a:endParaRPr lang="fr-FR" sz="800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  <a:tabLst>
                <a:tab pos="265113" algn="l"/>
              </a:tabLst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host university</a:t>
            </a:r>
          </a:p>
          <a:p>
            <a:pPr>
              <a:buFontTx/>
              <a:buChar char="•"/>
              <a:tabLst>
                <a:tab pos="265113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active in development of co-operation</a:t>
            </a:r>
          </a:p>
          <a:p>
            <a:pPr>
              <a:buFontTx/>
              <a:buChar char="•"/>
              <a:tabLst>
                <a:tab pos="265113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upon the initiative of numerous international</a:t>
            </a:r>
          </a:p>
          <a:p>
            <a:pPr>
              <a:tabLst>
                <a:tab pos="265113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networks </a:t>
            </a:r>
          </a:p>
          <a:p>
            <a:pPr>
              <a:buFontTx/>
              <a:buChar char="•"/>
              <a:tabLst>
                <a:tab pos="265113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compulsory language courses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  <a:p>
            <a:pPr>
              <a:buFontTx/>
              <a:buChar char="•"/>
              <a:tabLst>
                <a:tab pos="265113" algn="l"/>
              </a:tabLst>
            </a:pP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…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sp>
        <p:nvSpPr>
          <p:cNvPr id="131080" name="Rectangle 8"/>
          <p:cNvSpPr>
            <a:spLocks noChangeArrowheads="1"/>
          </p:cNvSpPr>
          <p:nvPr/>
        </p:nvSpPr>
        <p:spPr bwMode="auto">
          <a:xfrm>
            <a:off x="539750" y="4632325"/>
            <a:ext cx="7705725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tabLst>
                <a:tab pos="265113" algn="l"/>
              </a:tabLst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Through its students </a:t>
            </a:r>
            <a:endParaRPr lang="fr-FR" sz="20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tabLst>
                <a:tab pos="265113" algn="l"/>
              </a:tabLst>
            </a:pPr>
            <a:endParaRPr lang="fr-FR" sz="8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  <a:tabLst>
                <a:tab pos="265113" algn="l"/>
              </a:tabLst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25 % foreign students from 90 countries </a:t>
            </a:r>
          </a:p>
          <a:p>
            <a:pPr>
              <a:buFontTx/>
              <a:buChar char="•"/>
              <a:tabLst>
                <a:tab pos="265113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more than 500 ULg students a year on an</a:t>
            </a:r>
          </a:p>
          <a:p>
            <a:pPr>
              <a:tabLst>
                <a:tab pos="265113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exchange programme with 650 foreign</a:t>
            </a:r>
          </a:p>
          <a:p>
            <a:pPr>
              <a:tabLst>
                <a:tab pos="265113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students visiting the University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  <a:tabLst>
                <a:tab pos="265113" algn="l"/>
              </a:tabLst>
            </a:pPr>
            <a:endParaRPr lang="fr-FR" b="1">
              <a:solidFill>
                <a:srgbClr val="34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pic>
        <p:nvPicPr>
          <p:cNvPr id="131081" name="Picture 9" descr="173 © TILT ULG DR Soirée master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64238" y="1917700"/>
            <a:ext cx="3216275" cy="482441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7000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ChangeArrowheads="1"/>
          </p:cNvSpPr>
          <p:nvPr/>
        </p:nvSpPr>
        <p:spPr bwMode="auto">
          <a:xfrm>
            <a:off x="468313" y="1455738"/>
            <a:ext cx="82073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/>
            <a:r>
              <a:rPr lang="fr-FR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A university open to the world</a:t>
            </a:r>
            <a:endParaRPr lang="fr-FR" sz="2400">
              <a:solidFill>
                <a:srgbClr val="38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132099" name="Group 3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13210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2101" name="Rectangle 5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132102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</p:grpSp>
      <p:sp>
        <p:nvSpPr>
          <p:cNvPr id="132103" name="Rectangle 7"/>
          <p:cNvSpPr>
            <a:spLocks noChangeArrowheads="1"/>
          </p:cNvSpPr>
          <p:nvPr/>
        </p:nvSpPr>
        <p:spPr bwMode="auto">
          <a:xfrm>
            <a:off x="468313" y="2144713"/>
            <a:ext cx="7705725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tabLst>
                <a:tab pos="265113" algn="l"/>
              </a:tabLst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Through its network of partners</a:t>
            </a:r>
            <a:r>
              <a:rPr lang="en-GB"/>
              <a:t>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tabLst>
                <a:tab pos="265113" algn="l"/>
              </a:tabLst>
            </a:pPr>
            <a:endParaRPr lang="fr-FR" sz="800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  <a:tabLst>
                <a:tab pos="265113" algn="l"/>
              </a:tabLst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1200 opportunities to study abroad</a:t>
            </a:r>
          </a:p>
          <a:p>
            <a:pPr>
              <a:buFontTx/>
              <a:buChar char="•"/>
              <a:tabLst>
                <a:tab pos="265113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600 international partner institutions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sp>
        <p:nvSpPr>
          <p:cNvPr id="132104" name="Rectangle 8"/>
          <p:cNvSpPr>
            <a:spLocks noChangeArrowheads="1"/>
          </p:cNvSpPr>
          <p:nvPr/>
        </p:nvSpPr>
        <p:spPr bwMode="auto">
          <a:xfrm>
            <a:off x="468313" y="3429000"/>
            <a:ext cx="8207375" cy="1343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Through its co-operations in Europe</a:t>
            </a:r>
            <a:endParaRPr lang="fr-FR" sz="20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FR" sz="8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Erasmus programme </a:t>
            </a: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networks and close collaborations with neighbouring universities</a:t>
            </a:r>
          </a:p>
          <a:p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</a:t>
            </a:r>
            <a:r>
              <a:rPr lang="de-D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(Aachen, Maastricht, Metz, Nancy, Luxembourg, etc.)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sp>
        <p:nvSpPr>
          <p:cNvPr id="132105" name="Rectangle 9"/>
          <p:cNvSpPr>
            <a:spLocks noChangeArrowheads="1"/>
          </p:cNvSpPr>
          <p:nvPr/>
        </p:nvSpPr>
        <p:spPr bwMode="auto">
          <a:xfrm>
            <a:off x="468313" y="4906963"/>
            <a:ext cx="7704137" cy="1617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Through its strategic co-operations outside Europe</a:t>
            </a:r>
            <a:endParaRPr lang="fr-FR" sz="20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FR" sz="8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North America</a:t>
            </a: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South America (Chile, Ecuador, Brazil, Mexico)</a:t>
            </a: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Asia (Vietnam, China)</a:t>
            </a: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Africa (Congo, South Africa)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</p:spTree>
  </p:cSld>
  <p:clrMapOvr>
    <a:masterClrMapping/>
  </p:clrMapOvr>
  <p:transition spd="slow" advClick="0" advTm="17000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ChangeArrowheads="1"/>
          </p:cNvSpPr>
          <p:nvPr/>
        </p:nvSpPr>
        <p:spPr bwMode="auto">
          <a:xfrm>
            <a:off x="0" y="-26988"/>
            <a:ext cx="9144000" cy="1368426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60001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259075" name="Text Box 3"/>
          <p:cNvSpPr txBox="1">
            <a:spLocks noChangeArrowheads="1"/>
          </p:cNvSpPr>
          <p:nvPr/>
        </p:nvSpPr>
        <p:spPr bwMode="auto">
          <a:xfrm>
            <a:off x="1042988" y="260350"/>
            <a:ext cx="81010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eaLnBrk="0" hangingPunct="0"/>
            <a:r>
              <a:rPr lang="fr-FR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IV. </a:t>
            </a:r>
            <a:r>
              <a:rPr lang="en-GB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Structure of studies in French-</a:t>
            </a:r>
          </a:p>
          <a:p>
            <a:pPr marL="457200" indent="-457200"/>
            <a:r>
              <a:rPr lang="en-GB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      speaking Belgium</a:t>
            </a:r>
            <a:r>
              <a:rPr lang="fr-FR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 </a:t>
            </a:r>
          </a:p>
        </p:txBody>
      </p:sp>
      <p:sp>
        <p:nvSpPr>
          <p:cNvPr id="259076" name="Rectangle 4"/>
          <p:cNvSpPr>
            <a:spLocks noChangeArrowheads="1"/>
          </p:cNvSpPr>
          <p:nvPr/>
        </p:nvSpPr>
        <p:spPr bwMode="auto">
          <a:xfrm rot="5400000">
            <a:off x="-2686844" y="3353594"/>
            <a:ext cx="6237288" cy="863600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74001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pic>
        <p:nvPicPr>
          <p:cNvPr id="259077" name="Picture 5" descr="170 © TILT ULG DR sujet - J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341438"/>
            <a:ext cx="8316912" cy="55435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9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1122" name="Group 2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26112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61124" name="Rectangle 4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261125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</p:grpSp>
      <p:sp>
        <p:nvSpPr>
          <p:cNvPr id="261126" name="Text Box 6"/>
          <p:cNvSpPr txBox="1">
            <a:spLocks noChangeArrowheads="1"/>
          </p:cNvSpPr>
          <p:nvPr/>
        </p:nvSpPr>
        <p:spPr bwMode="auto">
          <a:xfrm>
            <a:off x="4983163" y="1557338"/>
            <a:ext cx="2900362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Credit</a:t>
            </a:r>
            <a:r>
              <a:rPr lang="fr-FR" b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= ECTS</a:t>
            </a:r>
            <a:r>
              <a:rPr lang="fr-FR" b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1 year = 60 credits</a:t>
            </a:r>
          </a:p>
        </p:txBody>
      </p:sp>
      <p:sp>
        <p:nvSpPr>
          <p:cNvPr id="261127" name="Text Box 7"/>
          <p:cNvSpPr txBox="1">
            <a:spLocks noChangeArrowheads="1"/>
          </p:cNvSpPr>
          <p:nvPr/>
        </p:nvSpPr>
        <p:spPr bwMode="auto">
          <a:xfrm>
            <a:off x="4067175" y="2974975"/>
            <a:ext cx="4897438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tabLst>
                <a:tab pos="268288" algn="l"/>
              </a:tabLst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          </a:t>
            </a:r>
            <a:r>
              <a:rPr lang="fr-FR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120 credits</a:t>
            </a:r>
            <a:r>
              <a:rPr lang="fr-FR"/>
              <a:t> </a:t>
            </a: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Master (MA)</a:t>
            </a:r>
          </a:p>
          <a:p>
            <a:pPr>
              <a:tabLst>
                <a:tab pos="268288" algn="l"/>
              </a:tabLst>
            </a:pPr>
            <a:endParaRPr lang="fr-FR" sz="800">
              <a:solidFill>
                <a:srgbClr val="274E9B"/>
              </a:solidFill>
              <a:latin typeface="Trebuchet MS" pitchFamily="34" charset="0"/>
            </a:endParaRPr>
          </a:p>
          <a:p>
            <a:pPr lvl="2">
              <a:buFontTx/>
              <a:buChar char="•"/>
              <a:tabLst>
                <a:tab pos="268288" algn="l"/>
              </a:tabLst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european master</a:t>
            </a:r>
          </a:p>
          <a:p>
            <a:pPr lvl="2">
              <a:buFontTx/>
              <a:buChar char="•"/>
              <a:tabLst>
                <a:tab pos="268288" algn="l"/>
              </a:tabLst>
            </a:pPr>
            <a:endParaRPr lang="fr-FR" sz="1000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lvl="2">
              <a:buFontTx/>
              <a:buChar char="•"/>
              <a:tabLst>
                <a:tab pos="268288" algn="l"/>
              </a:tabLst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international recognition </a:t>
            </a:r>
          </a:p>
          <a:p>
            <a:pPr lvl="2">
              <a:buFontTx/>
              <a:buChar char="•"/>
              <a:tabLst>
                <a:tab pos="268288" algn="l"/>
              </a:tabLst>
            </a:pPr>
            <a:endParaRPr lang="fr-FR" sz="1000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lvl="2">
              <a:buFontTx/>
              <a:buChar char="•"/>
              <a:tabLst>
                <a:tab pos="268288" algn="l"/>
              </a:tabLst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accessible mobility programmes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  <a:p>
            <a:pPr lvl="2">
              <a:tabLst>
                <a:tab pos="268288" algn="l"/>
              </a:tabLst>
            </a:pPr>
            <a:endParaRPr lang="fr-FR" sz="1000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lvl="2">
              <a:buFontTx/>
              <a:buChar char="•"/>
              <a:tabLst>
                <a:tab pos="268288" algn="l"/>
              </a:tabLst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allows access to complementary</a:t>
            </a:r>
          </a:p>
          <a:p>
            <a:pPr lvl="2">
              <a:tabLst>
                <a:tab pos="268288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masters and the 3rd cycle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  <a:p>
            <a:pPr lvl="2">
              <a:tabLst>
                <a:tab pos="268288" algn="l"/>
              </a:tabLst>
            </a:pPr>
            <a:endParaRPr lang="fr-FR" sz="1000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lvl="2">
              <a:buFontTx/>
              <a:buChar char="•"/>
              <a:tabLst>
                <a:tab pos="268288" algn="l"/>
              </a:tabLst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specialised master</a:t>
            </a:r>
          </a:p>
          <a:p>
            <a:pPr lvl="2">
              <a:buFontTx/>
              <a:buChar char="•"/>
              <a:tabLst>
                <a:tab pos="268288" algn="l"/>
              </a:tabLst>
            </a:pPr>
            <a:endParaRPr lang="fr-FR" sz="1000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lvl="2">
              <a:buFontTx/>
              <a:buChar char="•"/>
              <a:tabLst>
                <a:tab pos="268288" algn="l"/>
              </a:tabLst>
            </a:pP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Veterinary Medicine : 180 crédits</a:t>
            </a:r>
          </a:p>
          <a:p>
            <a:pPr lvl="2">
              <a:tabLst>
                <a:tab pos="268288" algn="l"/>
              </a:tabLst>
            </a:pP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Medicine : 240 crédits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pic>
        <p:nvPicPr>
          <p:cNvPr id="261128" name="Picture 8" descr="schemaULg_GB"/>
          <p:cNvPicPr>
            <a:picLocks noChangeAspect="1" noChangeArrowheads="1"/>
          </p:cNvPicPr>
          <p:nvPr/>
        </p:nvPicPr>
        <p:blipFill>
          <a:blip r:embed="rId5" cstate="print"/>
          <a:srcRect l="5249" t="6792" r="5441" b="7690"/>
          <a:stretch>
            <a:fillRect/>
          </a:stretch>
        </p:blipFill>
        <p:spPr bwMode="auto">
          <a:xfrm>
            <a:off x="322263" y="1557338"/>
            <a:ext cx="4021137" cy="4967287"/>
          </a:xfrm>
          <a:prstGeom prst="rect">
            <a:avLst/>
          </a:prstGeom>
          <a:noFill/>
        </p:spPr>
      </p:pic>
      <p:sp>
        <p:nvSpPr>
          <p:cNvPr id="261129" name="AutoShape 9"/>
          <p:cNvSpPr>
            <a:spLocks noChangeArrowheads="1"/>
          </p:cNvSpPr>
          <p:nvPr/>
        </p:nvSpPr>
        <p:spPr bwMode="auto">
          <a:xfrm rot="16200000">
            <a:off x="4381501" y="2803525"/>
            <a:ext cx="285750" cy="771525"/>
          </a:xfrm>
          <a:prstGeom prst="downArrow">
            <a:avLst>
              <a:gd name="adj1" fmla="val 50000"/>
              <a:gd name="adj2" fmla="val 67500"/>
            </a:avLst>
          </a:prstGeom>
          <a:solidFill>
            <a:srgbClr val="385C62"/>
          </a:solidFill>
          <a:ln w="9525">
            <a:solidFill>
              <a:srgbClr val="385C6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261130" name="AutoShape 10"/>
          <p:cNvSpPr>
            <a:spLocks noChangeArrowheads="1"/>
          </p:cNvSpPr>
          <p:nvPr/>
        </p:nvSpPr>
        <p:spPr bwMode="auto">
          <a:xfrm rot="16200000">
            <a:off x="4381501" y="1385887"/>
            <a:ext cx="285750" cy="771525"/>
          </a:xfrm>
          <a:prstGeom prst="downArrow">
            <a:avLst>
              <a:gd name="adj1" fmla="val 50000"/>
              <a:gd name="adj2" fmla="val 67500"/>
            </a:avLst>
          </a:prstGeom>
          <a:solidFill>
            <a:srgbClr val="385C62"/>
          </a:solidFill>
          <a:ln w="9525">
            <a:solidFill>
              <a:srgbClr val="385C6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</p:spTree>
  </p:cSld>
  <p:clrMapOvr>
    <a:masterClrMapping/>
  </p:clrMapOvr>
  <p:transition spd="slow" advClick="0" advTm="20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61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6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61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61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261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61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61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6" grpId="0"/>
      <p:bldP spid="261127" grpId="0"/>
      <p:bldP spid="261129" grpId="0" animBg="1"/>
      <p:bldP spid="2611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ChangeArrowheads="1"/>
          </p:cNvSpPr>
          <p:nvPr/>
        </p:nvSpPr>
        <p:spPr bwMode="auto">
          <a:xfrm>
            <a:off x="611188" y="1382713"/>
            <a:ext cx="3581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fr-BE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Masters</a:t>
            </a:r>
            <a:endParaRPr lang="fr-FR" sz="2400" b="1">
              <a:solidFill>
                <a:srgbClr val="38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65219" name="Text Box 3"/>
          <p:cNvSpPr txBox="1">
            <a:spLocks noChangeArrowheads="1"/>
          </p:cNvSpPr>
          <p:nvPr/>
        </p:nvSpPr>
        <p:spPr bwMode="auto">
          <a:xfrm>
            <a:off x="614363" y="5445125"/>
            <a:ext cx="835025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tabLst>
                <a:tab pos="622300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Teaching focus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:</a:t>
            </a:r>
            <a:r>
              <a:rPr lang="fr-FR" b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lvl="1">
              <a:lnSpc>
                <a:spcPct val="115000"/>
              </a:lnSpc>
              <a:buFontTx/>
              <a:buChar char="•"/>
              <a:tabLst>
                <a:tab pos="622300" algn="l"/>
              </a:tabLst>
            </a:pPr>
            <a:r>
              <a:rPr lang="fr-FR">
                <a:solidFill>
                  <a:srgbClr val="DA00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en-GB">
                <a:solidFill>
                  <a:srgbClr val="DA00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to become a teacher of higher education </a:t>
            </a:r>
            <a:r>
              <a:rPr lang="en-GB" b="1">
                <a:solidFill>
                  <a:srgbClr val="DA00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 French-speaking Belgium</a:t>
            </a:r>
            <a:r>
              <a:rPr lang="fr-FR"/>
              <a:t> </a:t>
            </a:r>
          </a:p>
        </p:txBody>
      </p:sp>
      <p:sp>
        <p:nvSpPr>
          <p:cNvPr id="265220" name="Text Box 4"/>
          <p:cNvSpPr txBox="1">
            <a:spLocks noChangeArrowheads="1"/>
          </p:cNvSpPr>
          <p:nvPr/>
        </p:nvSpPr>
        <p:spPr bwMode="auto">
          <a:xfrm>
            <a:off x="611188" y="1965325"/>
            <a:ext cx="2409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Different « focus »</a:t>
            </a:r>
          </a:p>
        </p:txBody>
      </p:sp>
      <p:grpSp>
        <p:nvGrpSpPr>
          <p:cNvPr id="265221" name="Group 5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265222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65223" name="Rectangle 7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265224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</p:grpSp>
      <p:sp>
        <p:nvSpPr>
          <p:cNvPr id="265225" name="Text Box 9"/>
          <p:cNvSpPr txBox="1">
            <a:spLocks noChangeArrowheads="1"/>
          </p:cNvSpPr>
          <p:nvPr/>
        </p:nvSpPr>
        <p:spPr bwMode="auto">
          <a:xfrm>
            <a:off x="611188" y="2644775"/>
            <a:ext cx="8353425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tabLst>
                <a:tab pos="622300" algn="l"/>
              </a:tabLst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Research focus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:</a:t>
            </a:r>
          </a:p>
          <a:p>
            <a:pPr lvl="1">
              <a:lnSpc>
                <a:spcPct val="115000"/>
              </a:lnSpc>
              <a:buFontTx/>
              <a:buChar char="•"/>
              <a:tabLst>
                <a:tab pos="622300" algn="l"/>
              </a:tabLst>
            </a:pPr>
            <a:r>
              <a:rPr lang="fr-FR" sz="1600">
                <a:solidFill>
                  <a:srgbClr val="DA00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>
                <a:solidFill>
                  <a:srgbClr val="DA00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in-depth study of a particular subject</a:t>
            </a:r>
            <a:r>
              <a:rPr lang="fr-FR">
                <a:solidFill>
                  <a:srgbClr val="DA00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lvl="1">
              <a:lnSpc>
                <a:spcPct val="115000"/>
              </a:lnSpc>
              <a:buFontTx/>
              <a:buChar char="•"/>
              <a:tabLst>
                <a:tab pos="622300" algn="l"/>
              </a:tabLst>
            </a:pPr>
            <a:r>
              <a:rPr lang="fr-FR">
                <a:solidFill>
                  <a:srgbClr val="DA00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>
                <a:solidFill>
                  <a:srgbClr val="DA00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preparation for scientific research + general training as a researcher</a:t>
            </a:r>
            <a:r>
              <a:rPr lang="fr-FR">
                <a:solidFill>
                  <a:srgbClr val="DA00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265226" name="Text Box 10"/>
          <p:cNvSpPr txBox="1">
            <a:spLocks noChangeArrowheads="1"/>
          </p:cNvSpPr>
          <p:nvPr/>
        </p:nvSpPr>
        <p:spPr bwMode="auto">
          <a:xfrm>
            <a:off x="614363" y="4076700"/>
            <a:ext cx="7989887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tabLst>
                <a:tab pos="622300" algn="l"/>
              </a:tabLst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Professional focus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:</a:t>
            </a:r>
            <a:r>
              <a:rPr lang="fr-FR" sz="24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  <a:p>
            <a:pPr lvl="1">
              <a:buFontTx/>
              <a:buChar char="•"/>
              <a:tabLst>
                <a:tab pos="622300" algn="l"/>
              </a:tabLst>
            </a:pPr>
            <a:r>
              <a:rPr lang="fr-FR">
                <a:solidFill>
                  <a:srgbClr val="DA00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>
                <a:solidFill>
                  <a:srgbClr val="DA00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preparation for a professional specialisation in a particular discipline</a:t>
            </a:r>
            <a:r>
              <a:rPr lang="fr-FR"/>
              <a:t> </a:t>
            </a:r>
          </a:p>
        </p:txBody>
      </p:sp>
    </p:spTree>
  </p:cSld>
  <p:clrMapOvr>
    <a:masterClrMapping/>
  </p:clrMapOvr>
  <p:transition spd="slow" advClick="0" advTm="15000"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266" name="Group 2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26726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67268" name="Rectangle 4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267269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</p:grpSp>
      <p:sp>
        <p:nvSpPr>
          <p:cNvPr id="267270" name="Text Box 6"/>
          <p:cNvSpPr txBox="1">
            <a:spLocks noChangeArrowheads="1"/>
          </p:cNvSpPr>
          <p:nvPr/>
        </p:nvSpPr>
        <p:spPr bwMode="auto">
          <a:xfrm>
            <a:off x="5075238" y="1630363"/>
            <a:ext cx="3960812" cy="2166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tabLst>
                <a:tab pos="268288" algn="l"/>
              </a:tabLst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Advanced Master</a:t>
            </a:r>
          </a:p>
          <a:p>
            <a:pPr>
              <a:tabLst>
                <a:tab pos="268288" algn="l"/>
              </a:tabLst>
            </a:pPr>
            <a:endParaRPr lang="fr-FR" sz="8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  <a:tabLst>
                <a:tab pos="268288" algn="l"/>
              </a:tabLst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Access to certain professions or</a:t>
            </a:r>
          </a:p>
          <a:p>
            <a:pPr>
              <a:tabLst>
                <a:tab pos="268288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specialisation in a very precise</a:t>
            </a:r>
          </a:p>
          <a:p>
            <a:pPr>
              <a:tabLst>
                <a:tab pos="268288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domain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  <a:p>
            <a:pPr>
              <a:tabLst>
                <a:tab pos="268288" algn="l"/>
              </a:tabLst>
            </a:pP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  <a:tabLst>
                <a:tab pos="268288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60 credits minimum after a</a:t>
            </a:r>
          </a:p>
          <a:p>
            <a:pPr>
              <a:tabLst>
                <a:tab pos="268288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master worth 120 credits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</p:txBody>
      </p:sp>
      <p:sp>
        <p:nvSpPr>
          <p:cNvPr id="267271" name="Text Box 7"/>
          <p:cNvSpPr txBox="1">
            <a:spLocks noChangeArrowheads="1"/>
          </p:cNvSpPr>
          <p:nvPr/>
        </p:nvSpPr>
        <p:spPr bwMode="auto">
          <a:xfrm>
            <a:off x="5075238" y="4292600"/>
            <a:ext cx="3960812" cy="1617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tabLst>
                <a:tab pos="268288" algn="l"/>
              </a:tabLst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PhD</a:t>
            </a:r>
          </a:p>
          <a:p>
            <a:pPr>
              <a:tabLst>
                <a:tab pos="268288" algn="l"/>
              </a:tabLst>
            </a:pPr>
            <a:endParaRPr lang="fr-FR" sz="8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  <a:tabLst>
                <a:tab pos="268288" algn="l"/>
              </a:tabLst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includes </a:t>
            </a:r>
            <a:r>
              <a:rPr lang="en-GB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PhD training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linked to</a:t>
            </a:r>
          </a:p>
          <a:p>
            <a:pPr>
              <a:tabLst>
                <a:tab pos="268288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the specific competences of the</a:t>
            </a:r>
          </a:p>
          <a:p>
            <a:pPr>
              <a:tabLst>
                <a:tab pos="268288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research teams (high scientific</a:t>
            </a:r>
          </a:p>
          <a:p>
            <a:pPr>
              <a:tabLst>
                <a:tab pos="268288" algn="l"/>
              </a:tabLst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and professional qualification)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sp>
        <p:nvSpPr>
          <p:cNvPr id="267272" name="AutoShape 8"/>
          <p:cNvSpPr>
            <a:spLocks noChangeArrowheads="1"/>
          </p:cNvSpPr>
          <p:nvPr/>
        </p:nvSpPr>
        <p:spPr bwMode="auto">
          <a:xfrm rot="16200000">
            <a:off x="4449763" y="4138613"/>
            <a:ext cx="285750" cy="736600"/>
          </a:xfrm>
          <a:prstGeom prst="downArrow">
            <a:avLst>
              <a:gd name="adj1" fmla="val 50000"/>
              <a:gd name="adj2" fmla="val 64444"/>
            </a:avLst>
          </a:prstGeom>
          <a:solidFill>
            <a:srgbClr val="385C62"/>
          </a:solidFill>
          <a:ln w="9525">
            <a:solidFill>
              <a:srgbClr val="385C6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pic>
        <p:nvPicPr>
          <p:cNvPr id="267273" name="Picture 9" descr="041- ©tilt ulg dr - Cart De Pau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222750"/>
            <a:ext cx="3708400" cy="2519363"/>
          </a:xfrm>
          <a:prstGeom prst="rect">
            <a:avLst/>
          </a:prstGeom>
          <a:noFill/>
        </p:spPr>
      </p:pic>
      <p:sp>
        <p:nvSpPr>
          <p:cNvPr id="267274" name="AutoShape 10"/>
          <p:cNvSpPr>
            <a:spLocks noChangeArrowheads="1"/>
          </p:cNvSpPr>
          <p:nvPr/>
        </p:nvSpPr>
        <p:spPr bwMode="auto">
          <a:xfrm rot="16200000">
            <a:off x="4437063" y="1476375"/>
            <a:ext cx="285750" cy="736600"/>
          </a:xfrm>
          <a:prstGeom prst="downArrow">
            <a:avLst>
              <a:gd name="adj1" fmla="val 50000"/>
              <a:gd name="adj2" fmla="val 64444"/>
            </a:avLst>
          </a:prstGeom>
          <a:solidFill>
            <a:srgbClr val="385C62"/>
          </a:solidFill>
          <a:ln w="9525">
            <a:solidFill>
              <a:srgbClr val="385C6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pic>
        <p:nvPicPr>
          <p:cNvPr id="267275" name="Picture 11" descr="schemaULg_GB"/>
          <p:cNvPicPr>
            <a:picLocks noChangeAspect="1" noChangeArrowheads="1"/>
          </p:cNvPicPr>
          <p:nvPr/>
        </p:nvPicPr>
        <p:blipFill>
          <a:blip r:embed="rId6" cstate="print"/>
          <a:srcRect l="5249" t="39015" r="5441" b="7690"/>
          <a:stretch>
            <a:fillRect/>
          </a:stretch>
        </p:blipFill>
        <p:spPr bwMode="auto">
          <a:xfrm>
            <a:off x="107950" y="1412875"/>
            <a:ext cx="3517900" cy="270827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67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267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67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67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67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67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267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67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70" grpId="0"/>
      <p:bldP spid="267271" grpId="0"/>
      <p:bldP spid="267272" grpId="0" animBg="1"/>
      <p:bldP spid="26727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ChangeArrowheads="1"/>
          </p:cNvSpPr>
          <p:nvPr/>
        </p:nvSpPr>
        <p:spPr bwMode="auto">
          <a:xfrm>
            <a:off x="0" y="-26988"/>
            <a:ext cx="9144000" cy="1368426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60001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23907" name="Text Box 3"/>
          <p:cNvSpPr txBox="1">
            <a:spLocks noChangeArrowheads="1"/>
          </p:cNvSpPr>
          <p:nvPr/>
        </p:nvSpPr>
        <p:spPr bwMode="auto">
          <a:xfrm>
            <a:off x="1042988" y="260350"/>
            <a:ext cx="81010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r>
              <a:rPr lang="fr-FR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V. </a:t>
            </a:r>
            <a:r>
              <a:rPr lang="en-GB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Making the most of specialised</a:t>
            </a:r>
          </a:p>
          <a:p>
            <a:pPr marL="457200" indent="-457200"/>
            <a:r>
              <a:rPr lang="en-GB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    and unique courses</a:t>
            </a:r>
            <a:r>
              <a:rPr lang="fr-FR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 </a:t>
            </a:r>
          </a:p>
        </p:txBody>
      </p:sp>
      <p:sp>
        <p:nvSpPr>
          <p:cNvPr id="123908" name="Rectangle 4"/>
          <p:cNvSpPr>
            <a:spLocks noChangeArrowheads="1"/>
          </p:cNvSpPr>
          <p:nvPr/>
        </p:nvSpPr>
        <p:spPr bwMode="auto">
          <a:xfrm rot="5400000">
            <a:off x="-2686844" y="3353594"/>
            <a:ext cx="6237288" cy="863600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74001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pic>
        <p:nvPicPr>
          <p:cNvPr id="123909" name="Picture 5" descr="046 ©tilt ulg dr - LBT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312863"/>
            <a:ext cx="8316912" cy="554513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8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ChangeArrowheads="1"/>
          </p:cNvSpPr>
          <p:nvPr/>
        </p:nvSpPr>
        <p:spPr bwMode="auto">
          <a:xfrm>
            <a:off x="466725" y="1382713"/>
            <a:ext cx="785018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fr-FR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Studies</a:t>
            </a:r>
          </a:p>
        </p:txBody>
      </p:sp>
      <p:sp>
        <p:nvSpPr>
          <p:cNvPr id="269315" name="Text Box 3"/>
          <p:cNvSpPr txBox="1">
            <a:spLocks noChangeArrowheads="1"/>
          </p:cNvSpPr>
          <p:nvPr/>
        </p:nvSpPr>
        <p:spPr bwMode="auto">
          <a:xfrm>
            <a:off x="463550" y="1892300"/>
            <a:ext cx="7924800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38 bachelors degree programmes</a:t>
            </a:r>
            <a:endParaRPr lang="fr-FR" sz="2000" b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lvl="2">
              <a:lnSpc>
                <a:spcPct val="115000"/>
              </a:lnSpc>
              <a:buFont typeface="Trebuchet MS" pitchFamily="34" charset="0"/>
              <a:buNone/>
            </a:pPr>
            <a:endParaRPr lang="fr-FR" sz="800" b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lnSpc>
                <a:spcPct val="115000"/>
              </a:lnSpc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193 masters degree programmes</a:t>
            </a:r>
          </a:p>
          <a:p>
            <a:pPr>
              <a:lnSpc>
                <a:spcPct val="115000"/>
              </a:lnSpc>
              <a:buFont typeface="Wingdings" pitchFamily="2" charset="2"/>
              <a:buNone/>
            </a:pPr>
            <a:r>
              <a:rPr lang="fr-FR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fr-FR" sz="1600">
                <a:solidFill>
                  <a:srgbClr val="DA00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33 % are the only ones of their kind </a:t>
            </a:r>
          </a:p>
          <a:p>
            <a:pPr>
              <a:lnSpc>
                <a:spcPct val="115000"/>
              </a:lnSpc>
              <a:buFont typeface="Wingdings" pitchFamily="2" charset="2"/>
              <a:buNone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       offered in French-speaking Belgium</a:t>
            </a:r>
          </a:p>
          <a:p>
            <a:pPr>
              <a:lnSpc>
                <a:spcPct val="115000"/>
              </a:lnSpc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      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hundreds of modules and options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lnSpc>
                <a:spcPct val="115000"/>
              </a:lnSpc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      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just as many placements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lnSpc>
                <a:spcPct val="115000"/>
              </a:lnSpc>
            </a:pPr>
            <a:r>
              <a:rPr lang="fr-FR" sz="800">
                <a:solidFill>
                  <a:srgbClr val="33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>
              <a:lnSpc>
                <a:spcPct val="115000"/>
              </a:lnSpc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68 advanced masters</a:t>
            </a:r>
          </a:p>
          <a:p>
            <a:pPr>
              <a:lnSpc>
                <a:spcPct val="115000"/>
              </a:lnSpc>
              <a:buFont typeface="Wingdings" pitchFamily="2" charset="2"/>
              <a:buChar char="ü"/>
            </a:pPr>
            <a:endParaRPr lang="fr-BE" sz="800" b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lnSpc>
                <a:spcPct val="115000"/>
              </a:lnSpc>
              <a:buFont typeface="Wingdings" pitchFamily="2" charset="2"/>
              <a:buChar char="ü"/>
            </a:pPr>
            <a:r>
              <a:rPr lang="fr-BE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PhDs in all areas</a:t>
            </a:r>
            <a:endParaRPr lang="fr-FR" sz="20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lnSpc>
                <a:spcPct val="115000"/>
              </a:lnSpc>
            </a:pPr>
            <a:r>
              <a:rPr lang="fr-FR">
                <a:solidFill>
                  <a:srgbClr val="33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	</a:t>
            </a:r>
          </a:p>
        </p:txBody>
      </p:sp>
      <p:sp>
        <p:nvSpPr>
          <p:cNvPr id="269316" name="Text Box 4"/>
          <p:cNvSpPr txBox="1">
            <a:spLocks noChangeArrowheads="1"/>
          </p:cNvSpPr>
          <p:nvPr/>
        </p:nvSpPr>
        <p:spPr bwMode="auto">
          <a:xfrm>
            <a:off x="1187450" y="5084763"/>
            <a:ext cx="4824413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fr-FR" sz="2000" b="1">
                <a:solidFill>
                  <a:srgbClr val="4A7A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>
                <a:solidFill>
                  <a:srgbClr val="4A7A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The only complete public university</a:t>
            </a:r>
          </a:p>
          <a:p>
            <a:r>
              <a:rPr lang="en-GB" sz="2000" b="1">
                <a:solidFill>
                  <a:srgbClr val="4A7A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in the French-speaking community</a:t>
            </a:r>
          </a:p>
          <a:p>
            <a:r>
              <a:rPr lang="en-GB" sz="2000" b="1">
                <a:solidFill>
                  <a:srgbClr val="4A7A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of Belgium</a:t>
            </a:r>
            <a:endParaRPr lang="fr-FR" sz="2000" b="1">
              <a:solidFill>
                <a:srgbClr val="4A7A8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endParaRPr lang="fr-FR" sz="800" b="1">
              <a:solidFill>
                <a:srgbClr val="4A7A8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fr-FR" sz="2000" b="1">
                <a:solidFill>
                  <a:srgbClr val="4A7A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>
                <a:solidFill>
                  <a:srgbClr val="4A7A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The possibility of putting</a:t>
            </a:r>
          </a:p>
          <a:p>
            <a:r>
              <a:rPr lang="en-GB" sz="2000" b="1">
                <a:solidFill>
                  <a:srgbClr val="4A7A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together a personalised course</a:t>
            </a:r>
            <a:r>
              <a:rPr lang="fr-FR" sz="2000" b="1">
                <a:solidFill>
                  <a:srgbClr val="4A7A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</p:txBody>
      </p:sp>
      <p:sp>
        <p:nvSpPr>
          <p:cNvPr id="269317" name="AutoShape 5"/>
          <p:cNvSpPr>
            <a:spLocks noChangeArrowheads="1"/>
          </p:cNvSpPr>
          <p:nvPr/>
        </p:nvSpPr>
        <p:spPr bwMode="auto">
          <a:xfrm rot="16200000">
            <a:off x="459581" y="5449094"/>
            <a:ext cx="377825" cy="1081088"/>
          </a:xfrm>
          <a:prstGeom prst="downArrow">
            <a:avLst>
              <a:gd name="adj1" fmla="val 50000"/>
              <a:gd name="adj2" fmla="val 71534"/>
            </a:avLst>
          </a:prstGeom>
          <a:solidFill>
            <a:srgbClr val="385C62"/>
          </a:solidFill>
          <a:ln w="9525">
            <a:solidFill>
              <a:srgbClr val="385C6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grpSp>
        <p:nvGrpSpPr>
          <p:cNvPr id="269318" name="Group 6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269319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69320" name="Rectangle 8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269321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</p:grpSp>
      <p:sp>
        <p:nvSpPr>
          <p:cNvPr id="269322" name="AutoShape 10"/>
          <p:cNvSpPr>
            <a:spLocks noChangeAspect="1" noChangeArrowheads="1"/>
          </p:cNvSpPr>
          <p:nvPr/>
        </p:nvSpPr>
        <p:spPr bwMode="auto">
          <a:xfrm rot="16200000">
            <a:off x="766763" y="2697163"/>
            <a:ext cx="120650" cy="431800"/>
          </a:xfrm>
          <a:prstGeom prst="downArrow">
            <a:avLst>
              <a:gd name="adj1" fmla="val 50000"/>
              <a:gd name="adj2" fmla="val 89474"/>
            </a:avLst>
          </a:prstGeom>
          <a:solidFill>
            <a:srgbClr val="FF9900">
              <a:alpha val="91000"/>
            </a:srgbClr>
          </a:solidFill>
          <a:ln w="127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269323" name="AutoShape 11"/>
          <p:cNvSpPr>
            <a:spLocks noChangeAspect="1" noChangeArrowheads="1"/>
          </p:cNvSpPr>
          <p:nvPr/>
        </p:nvSpPr>
        <p:spPr bwMode="auto">
          <a:xfrm rot="16200000">
            <a:off x="766763" y="3321050"/>
            <a:ext cx="120650" cy="431800"/>
          </a:xfrm>
          <a:prstGeom prst="downArrow">
            <a:avLst>
              <a:gd name="adj1" fmla="val 50000"/>
              <a:gd name="adj2" fmla="val 89474"/>
            </a:avLst>
          </a:prstGeom>
          <a:solidFill>
            <a:srgbClr val="FF9900">
              <a:alpha val="91000"/>
            </a:srgbClr>
          </a:solidFill>
          <a:ln w="127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269324" name="AutoShape 12"/>
          <p:cNvSpPr>
            <a:spLocks noChangeAspect="1" noChangeArrowheads="1"/>
          </p:cNvSpPr>
          <p:nvPr/>
        </p:nvSpPr>
        <p:spPr bwMode="auto">
          <a:xfrm rot="16200000">
            <a:off x="766763" y="3681413"/>
            <a:ext cx="120650" cy="431800"/>
          </a:xfrm>
          <a:prstGeom prst="downArrow">
            <a:avLst>
              <a:gd name="adj1" fmla="val 50000"/>
              <a:gd name="adj2" fmla="val 89474"/>
            </a:avLst>
          </a:prstGeom>
          <a:solidFill>
            <a:srgbClr val="FF9900">
              <a:alpha val="91000"/>
            </a:srgbClr>
          </a:solidFill>
          <a:ln w="127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pic>
        <p:nvPicPr>
          <p:cNvPr id="269325" name="Picture 13" descr="034- ©tilt ulg dr - Cyclotron Luxe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2638" y="1916113"/>
            <a:ext cx="3101975" cy="46545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>
    <p:strips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430©TILT ULG DR Bacheliers 13-09-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941388"/>
            <a:ext cx="8172450" cy="591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6" name="Rectangle 4"/>
          <p:cNvSpPr>
            <a:spLocks noChangeArrowheads="1"/>
          </p:cNvSpPr>
          <p:nvPr/>
        </p:nvSpPr>
        <p:spPr bwMode="auto">
          <a:xfrm rot="5400000">
            <a:off x="-2632869" y="3253582"/>
            <a:ext cx="6237287" cy="971550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74001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25957" name="Rectangle 5"/>
          <p:cNvSpPr>
            <a:spLocks noChangeArrowheads="1"/>
          </p:cNvSpPr>
          <p:nvPr/>
        </p:nvSpPr>
        <p:spPr bwMode="auto">
          <a:xfrm>
            <a:off x="0" y="-26988"/>
            <a:ext cx="9144000" cy="1008063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60001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900113" y="115888"/>
            <a:ext cx="82438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eaLnBrk="0" hangingPunct="0"/>
            <a:r>
              <a:rPr lang="fr-FR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VI. </a:t>
            </a:r>
            <a:r>
              <a:rPr lang="en-GB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Specific aid for international students</a:t>
            </a:r>
            <a:endParaRPr lang="fr-FR" sz="28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25959" name="Picture 7" descr="ECTS_LABEL Universite de Lie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5516563"/>
            <a:ext cx="968375" cy="1368425"/>
          </a:xfrm>
          <a:prstGeom prst="rect">
            <a:avLst/>
          </a:prstGeom>
          <a:noFill/>
        </p:spPr>
      </p:pic>
      <p:pic>
        <p:nvPicPr>
          <p:cNvPr id="125960" name="Picture 8" descr="Diploma Supplement label 20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1500" y="5514975"/>
            <a:ext cx="952500" cy="13430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8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ChangeArrowheads="1"/>
          </p:cNvSpPr>
          <p:nvPr/>
        </p:nvSpPr>
        <p:spPr bwMode="auto">
          <a:xfrm>
            <a:off x="250825" y="1700213"/>
            <a:ext cx="4608513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endParaRPr lang="fr-FR" sz="1200">
              <a:latin typeface="Trebuchet MS" pitchFamily="34" charset="0"/>
            </a:endParaRPr>
          </a:p>
          <a:p>
            <a:pPr>
              <a:buFont typeface="Wingdings" pitchFamily="2" charset="2"/>
              <a:buNone/>
            </a:pPr>
            <a:endParaRPr lang="fr-FR">
              <a:latin typeface="Trebuchet MS" pitchFamily="34" charset="0"/>
            </a:endParaRPr>
          </a:p>
          <a:p>
            <a:pPr>
              <a:buFont typeface="Wingdings" pitchFamily="2" charset="2"/>
              <a:buChar char="§"/>
            </a:pPr>
            <a:endParaRPr lang="fr-FR">
              <a:latin typeface="Trebuchet MS" pitchFamily="34" charset="0"/>
            </a:endParaRPr>
          </a:p>
          <a:p>
            <a:pPr>
              <a:buFont typeface="Wingdings" pitchFamily="2" charset="2"/>
              <a:buNone/>
            </a:pPr>
            <a:endParaRPr lang="fr-FR" sz="1200">
              <a:latin typeface="Trebuchet MS" pitchFamily="34" charset="0"/>
            </a:endParaRPr>
          </a:p>
          <a:p>
            <a:pPr>
              <a:buFont typeface="Wingdings" pitchFamily="2" charset="2"/>
              <a:buNone/>
            </a:pPr>
            <a:endParaRPr lang="fr-FR" sz="1200">
              <a:latin typeface="Trebuchet MS" pitchFamily="34" charset="0"/>
            </a:endParaRPr>
          </a:p>
        </p:txBody>
      </p:sp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250825" y="2116138"/>
            <a:ext cx="511333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Welcome days</a:t>
            </a:r>
            <a:endParaRPr lang="fr-FR" sz="20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endParaRPr lang="fr-FR" sz="8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At the beginning of each </a:t>
            </a:r>
          </a:p>
          <a:p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four-month period</a:t>
            </a:r>
            <a:r>
              <a:rPr lang="en-GB"/>
              <a:t> </a:t>
            </a:r>
            <a:endParaRPr lang="fr-FR"/>
          </a:p>
        </p:txBody>
      </p:sp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34925" y="2979738"/>
            <a:ext cx="7345363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54013" indent="-177800">
              <a:buFontTx/>
              <a:buChar char="•"/>
            </a:pP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marL="354013" indent="-177800">
              <a:buFontTx/>
              <a:buChar char="•"/>
            </a:pP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marL="354013" indent="-177800"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Guided visits on foot or </a:t>
            </a:r>
          </a:p>
          <a:p>
            <a:pPr marL="354013" indent="-177800">
              <a:buFont typeface="Wingdings" pitchFamily="2" charset="2"/>
              <a:buNone/>
            </a:pP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 by bike</a:t>
            </a:r>
            <a:endParaRPr lang="fr-FR" sz="20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marL="354013" indent="-177800"/>
            <a:endParaRPr lang="fr-BE" sz="800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marL="354013" indent="-177800">
              <a:buFontTx/>
              <a:buChar char="•"/>
            </a:pP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Campus</a:t>
            </a:r>
          </a:p>
          <a:p>
            <a:pPr marL="354013" indent="-177800">
              <a:buFontTx/>
              <a:buChar char="•"/>
            </a:pP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Liège (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exceptional surroundings, </a:t>
            </a:r>
          </a:p>
          <a:p>
            <a:pPr marL="354013" indent="-177800"/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shopping centres, banks, etc)</a:t>
            </a:r>
            <a:r>
              <a:rPr lang="fr-FR"/>
              <a:t>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marL="354013" indent="-177800"/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</p:txBody>
      </p:sp>
      <p:sp>
        <p:nvSpPr>
          <p:cNvPr id="126982" name="Rectangle 6"/>
          <p:cNvSpPr>
            <a:spLocks noChangeArrowheads="1"/>
          </p:cNvSpPr>
          <p:nvPr/>
        </p:nvSpPr>
        <p:spPr bwMode="auto">
          <a:xfrm>
            <a:off x="107950" y="1384300"/>
            <a:ext cx="51117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65113" indent="14288">
              <a:spcBef>
                <a:spcPct val="50000"/>
              </a:spcBef>
              <a:buFont typeface="Wingdings" pitchFamily="2" charset="2"/>
              <a:buNone/>
            </a:pPr>
            <a:r>
              <a:rPr lang="en-GB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Welcome and integration</a:t>
            </a:r>
            <a:endParaRPr lang="fr-FR" sz="2400" b="1">
              <a:solidFill>
                <a:srgbClr val="38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26983" name="Rectangle 7"/>
          <p:cNvSpPr>
            <a:spLocks noChangeArrowheads="1"/>
          </p:cNvSpPr>
          <p:nvPr/>
        </p:nvSpPr>
        <p:spPr bwMode="auto">
          <a:xfrm>
            <a:off x="34925" y="5116513"/>
            <a:ext cx="7345363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54013" indent="-177800">
              <a:buFontTx/>
              <a:buChar char="•"/>
            </a:pP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marL="354013" indent="-177800"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Invitation to cultural events</a:t>
            </a:r>
            <a:r>
              <a:rPr lang="en-GB"/>
              <a:t> </a:t>
            </a:r>
            <a:endParaRPr lang="fr-FR"/>
          </a:p>
        </p:txBody>
      </p:sp>
      <p:grpSp>
        <p:nvGrpSpPr>
          <p:cNvPr id="126985" name="Group 9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126986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6987" name="Rectangle 11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126988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</p:grpSp>
      <p:pic>
        <p:nvPicPr>
          <p:cNvPr id="126995" name="Picture 19" descr="IMG_184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1916113"/>
            <a:ext cx="3014663" cy="40195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carteULg_v3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19138"/>
            <a:ext cx="9144000" cy="6165850"/>
          </a:xfrm>
          <a:prstGeom prst="rect">
            <a:avLst/>
          </a:prstGeom>
          <a:noFill/>
        </p:spPr>
      </p:pic>
      <p:sp>
        <p:nvSpPr>
          <p:cNvPr id="107523" name="Rectangle 3"/>
          <p:cNvSpPr>
            <a:spLocks noChangeArrowheads="1"/>
          </p:cNvSpPr>
          <p:nvPr/>
        </p:nvSpPr>
        <p:spPr bwMode="auto">
          <a:xfrm>
            <a:off x="468313" y="1341438"/>
            <a:ext cx="86756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fr-BE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A city in the heart of Europe</a:t>
            </a:r>
            <a:endParaRPr lang="fr-FR" sz="2400">
              <a:solidFill>
                <a:srgbClr val="38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107524" name="Group 4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107525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  <p:pic>
          <p:nvPicPr>
            <p:cNvPr id="107526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7527" name="Rectangle 7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</p:grpSp>
    </p:spTree>
  </p:cSld>
  <p:clrMapOvr>
    <a:masterClrMapping/>
  </p:clrMapOvr>
  <p:transition spd="slow" advClick="0" advTm="7000">
    <p:strips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250825" y="1700213"/>
            <a:ext cx="50419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endParaRPr lang="fr-FR" sz="1200">
              <a:latin typeface="Trebuchet MS" pitchFamily="34" charset="0"/>
            </a:endParaRPr>
          </a:p>
          <a:p>
            <a:pPr>
              <a:buFont typeface="Wingdings" pitchFamily="2" charset="2"/>
              <a:buNone/>
            </a:pPr>
            <a:endParaRPr lang="fr-FR">
              <a:latin typeface="Trebuchet MS" pitchFamily="34" charset="0"/>
            </a:endParaRPr>
          </a:p>
          <a:p>
            <a:pPr>
              <a:buFont typeface="Wingdings" pitchFamily="2" charset="2"/>
              <a:buChar char="§"/>
            </a:pPr>
            <a:endParaRPr lang="fr-FR">
              <a:latin typeface="Trebuchet MS" pitchFamily="34" charset="0"/>
            </a:endParaRPr>
          </a:p>
          <a:p>
            <a:pPr>
              <a:buFont typeface="Wingdings" pitchFamily="2" charset="2"/>
              <a:buNone/>
            </a:pPr>
            <a:endParaRPr lang="fr-FR" sz="1200">
              <a:latin typeface="Trebuchet MS" pitchFamily="34" charset="0"/>
            </a:endParaRPr>
          </a:p>
          <a:p>
            <a:pPr>
              <a:buFont typeface="Wingdings" pitchFamily="2" charset="2"/>
              <a:buNone/>
            </a:pPr>
            <a:endParaRPr lang="fr-FR" sz="1200">
              <a:latin typeface="Trebuchet MS" pitchFamily="34" charset="0"/>
            </a:endParaRPr>
          </a:p>
        </p:txBody>
      </p:sp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323850" y="1989138"/>
            <a:ext cx="5221288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54013" indent="-177800"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Halls of residence on campus</a:t>
            </a:r>
            <a:endParaRPr lang="fr-FR" sz="20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marL="354013" indent="-177800"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average price: € 9 / day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marL="354013" indent="-177800"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single furnished room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252413" y="1341438"/>
            <a:ext cx="3382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5113" indent="14288">
              <a:spcBef>
                <a:spcPct val="50000"/>
              </a:spcBef>
              <a:buFont typeface="Wingdings" pitchFamily="2" charset="2"/>
              <a:buNone/>
            </a:pPr>
            <a:r>
              <a:rPr lang="en-GB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Accommodation</a:t>
            </a:r>
            <a:endParaRPr lang="fr-FR" sz="2400" b="1">
              <a:solidFill>
                <a:srgbClr val="38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28005" name="Text Box 5"/>
          <p:cNvSpPr txBox="1">
            <a:spLocks noChangeArrowheads="1"/>
          </p:cNvSpPr>
          <p:nvPr/>
        </p:nvSpPr>
        <p:spPr bwMode="auto">
          <a:xfrm>
            <a:off x="323850" y="5013325"/>
            <a:ext cx="7993063" cy="671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54013" indent="-177800"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Help in finding the right solution for you</a:t>
            </a:r>
            <a:endParaRPr lang="fr-FR" sz="20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marL="354013" indent="-177800"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Accommodation Service</a:t>
            </a:r>
            <a:r>
              <a:rPr lang="en-GB"/>
              <a:t> 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hlinkClick r:id="rId3"/>
              </a:rPr>
              <a:t>www.logement.ulg.ac.be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</p:txBody>
      </p:sp>
      <p:sp>
        <p:nvSpPr>
          <p:cNvPr id="128006" name="Text Box 6"/>
          <p:cNvSpPr txBox="1">
            <a:spLocks noChangeArrowheads="1"/>
          </p:cNvSpPr>
          <p:nvPr/>
        </p:nvSpPr>
        <p:spPr bwMode="auto">
          <a:xfrm>
            <a:off x="323850" y="3432175"/>
            <a:ext cx="8497888" cy="1220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54013" indent="-177800"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Private accommodation</a:t>
            </a:r>
            <a:r>
              <a:rPr lang="fr-FR"/>
              <a:t> </a:t>
            </a: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– « kot »</a:t>
            </a:r>
          </a:p>
          <a:p>
            <a:pPr marL="354013" indent="-177800"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more than 7000 rooms/flats in the city centre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  <a:p>
            <a:pPr marL="354013" indent="-177800"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average price: € 230 / month, utilities included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marL="354013" indent="-177800"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list of addresses online</a:t>
            </a:r>
            <a:r>
              <a:rPr lang="en-GB"/>
              <a:t> 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hlinkClick r:id="rId3"/>
              </a:rPr>
              <a:t>www.logement.ulg.ac.be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– 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hlinkClick r:id="rId4"/>
              </a:rPr>
              <a:t>www.kotaliege.be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</p:txBody>
      </p:sp>
      <p:sp>
        <p:nvSpPr>
          <p:cNvPr id="128007" name="AutoShape 7"/>
          <p:cNvSpPr>
            <a:spLocks noChangeArrowheads="1"/>
          </p:cNvSpPr>
          <p:nvPr/>
        </p:nvSpPr>
        <p:spPr bwMode="auto">
          <a:xfrm rot="16200000">
            <a:off x="1050925" y="5792788"/>
            <a:ext cx="287338" cy="1020762"/>
          </a:xfrm>
          <a:prstGeom prst="downArrow">
            <a:avLst>
              <a:gd name="adj1" fmla="val 50000"/>
              <a:gd name="adj2" fmla="val 88812"/>
            </a:avLst>
          </a:prstGeom>
          <a:solidFill>
            <a:srgbClr val="385C62"/>
          </a:solidFill>
          <a:ln w="9525">
            <a:solidFill>
              <a:srgbClr val="385C6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28008" name="Rectangle 8"/>
          <p:cNvSpPr>
            <a:spLocks noChangeArrowheads="1"/>
          </p:cNvSpPr>
          <p:nvPr/>
        </p:nvSpPr>
        <p:spPr bwMode="auto">
          <a:xfrm>
            <a:off x="2051050" y="5949950"/>
            <a:ext cx="7092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2000" b="1">
                <a:solidFill>
                  <a:srgbClr val="4A7A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>
                <a:solidFill>
                  <a:srgbClr val="4A7A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An exceptional offer of accommodation</a:t>
            </a:r>
            <a:endParaRPr lang="fr-FR" sz="2000" b="1">
              <a:solidFill>
                <a:srgbClr val="4A7A8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fr-BE" sz="2000" b="1">
                <a:solidFill>
                  <a:srgbClr val="4A7A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>
                <a:solidFill>
                  <a:srgbClr val="4A7A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The cheapest city in Belgium!</a:t>
            </a:r>
            <a:endParaRPr lang="fr-FR" sz="2000" b="1">
              <a:solidFill>
                <a:srgbClr val="4A7A8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pic>
        <p:nvPicPr>
          <p:cNvPr id="128009" name="Picture 9" descr="Nouvelle imag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1196975"/>
            <a:ext cx="4392613" cy="2422525"/>
          </a:xfrm>
          <a:prstGeom prst="rect">
            <a:avLst/>
          </a:prstGeom>
          <a:noFill/>
        </p:spPr>
      </p:pic>
      <p:grpSp>
        <p:nvGrpSpPr>
          <p:cNvPr id="128010" name="Group 10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128011" name="Picture 1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8012" name="Rectangle 12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128013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 advClick="0" advTm="15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280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280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7" grpId="0" animBg="1"/>
      <p:bldP spid="12800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ChangeArrowheads="1"/>
          </p:cNvSpPr>
          <p:nvPr/>
        </p:nvSpPr>
        <p:spPr bwMode="auto">
          <a:xfrm>
            <a:off x="468313" y="1341438"/>
            <a:ext cx="511175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fr-FR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Study facilities</a:t>
            </a:r>
          </a:p>
        </p:txBody>
      </p:sp>
      <p:sp>
        <p:nvSpPr>
          <p:cNvPr id="100356" name="Text Box 4"/>
          <p:cNvSpPr txBox="1">
            <a:spLocks noChangeArrowheads="1"/>
          </p:cNvSpPr>
          <p:nvPr/>
        </p:nvSpPr>
        <p:spPr bwMode="auto">
          <a:xfrm>
            <a:off x="468313" y="1844675"/>
            <a:ext cx="8675687" cy="45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Individual coaching</a:t>
            </a:r>
            <a:endParaRPr lang="fr-FR" sz="20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lvl="1"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work management, organisation, methodology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  <a:p>
            <a:pPr lvl="1"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looking for a job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r>
              <a:rPr lang="fr-FR" sz="800">
                <a:solidFill>
                  <a:srgbClr val="F7921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1200">
                <a:solidFill>
                  <a:srgbClr val="F7921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fr-FR" sz="1200">
              <a:solidFill>
                <a:srgbClr val="3366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Group and themed courses</a:t>
            </a:r>
            <a:r>
              <a:rPr lang="fr-FR"/>
              <a:t>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lvl="1"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preparation for final thesis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  <a:p>
            <a:pPr lvl="1"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stress management</a:t>
            </a:r>
            <a:r>
              <a:rPr lang="fr-FR"/>
              <a:t>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FR" sz="1200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Online</a:t>
            </a:r>
            <a:endParaRPr lang="fr-FR" sz="20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lvl="1"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work method modules</a:t>
            </a:r>
            <a:r>
              <a:rPr lang="fr-FR"/>
              <a:t> </a:t>
            </a:r>
            <a:endParaRPr lang="fr-FR" sz="20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BE" sz="1200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Individualised correspondence</a:t>
            </a:r>
            <a:r>
              <a:rPr lang="en-GB"/>
              <a:t>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lvl="1"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advice during key periods</a:t>
            </a:r>
            <a:r>
              <a:rPr lang="fr-FR"/>
              <a:t>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r>
              <a:rPr lang="fr-FR" sz="12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  <a:p>
            <a:pPr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Free telephone line in case of personal</a:t>
            </a:r>
          </a:p>
          <a:p>
            <a:pPr>
              <a:buFont typeface="Wingdings" pitchFamily="2" charset="2"/>
              <a:buNone/>
            </a:pP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difficulties</a:t>
            </a:r>
            <a:r>
              <a:rPr lang="fr-FR"/>
              <a:t>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lvl="1"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people to listen to you during study sessions and examination sessions</a:t>
            </a:r>
            <a:r>
              <a:rPr lang="fr-FR"/>
              <a:t> </a:t>
            </a:r>
          </a:p>
        </p:txBody>
      </p:sp>
      <p:grpSp>
        <p:nvGrpSpPr>
          <p:cNvPr id="100357" name="Group 5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100358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0359" name="Rectangle 7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100360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</p:grpSp>
      <p:pic>
        <p:nvPicPr>
          <p:cNvPr id="100364" name="Picture 12" descr="groupe ulg 049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0338" y="1917700"/>
            <a:ext cx="2670175" cy="40322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0" name="Picture 10" descr="© Tilt ulg dr Bachelier 2006 2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825" y="836613"/>
            <a:ext cx="8675688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Rectangle 5"/>
          <p:cNvSpPr>
            <a:spLocks noChangeArrowheads="1"/>
          </p:cNvSpPr>
          <p:nvPr/>
        </p:nvSpPr>
        <p:spPr bwMode="auto">
          <a:xfrm rot="5400000">
            <a:off x="-2686844" y="3307557"/>
            <a:ext cx="6237287" cy="863600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74001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-26988"/>
            <a:ext cx="9144000" cy="863601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60001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827088" y="260350"/>
            <a:ext cx="8316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eaLnBrk="0" hangingPunct="0"/>
            <a:r>
              <a:rPr lang="fr-FR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VII. </a:t>
            </a:r>
            <a:r>
              <a:rPr lang="en-GB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Culture, sport and student life at ULg</a:t>
            </a:r>
            <a:endParaRPr lang="fr-FR" sz="28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 advTm="8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7" name="Picture 9" descr="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484313"/>
            <a:ext cx="4103687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468313" y="1455738"/>
            <a:ext cx="8207375" cy="463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/>
            <a:endParaRPr lang="fr-FR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/>
            <a:endParaRPr lang="fr-FR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/>
            <a:endParaRPr lang="fr-FR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539750" y="1412875"/>
            <a:ext cx="7127875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fr-FR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Sport</a:t>
            </a:r>
          </a:p>
          <a:p>
            <a:pPr>
              <a:spcBef>
                <a:spcPct val="50000"/>
              </a:spcBef>
            </a:pPr>
            <a:endParaRPr lang="fr-FR" sz="800" b="1">
              <a:solidFill>
                <a:srgbClr val="38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more than 50 physical and sporting </a:t>
            </a:r>
          </a:p>
          <a:p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activities on campus 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 </a:t>
            </a: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sports centres at Sart Tilman </a:t>
            </a:r>
          </a:p>
          <a:p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(sports grounds, athletics tracks, </a:t>
            </a:r>
          </a:p>
          <a:p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swimming pool, etc.)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  <a:p>
            <a:pPr>
              <a:buFontTx/>
              <a:buChar char="•"/>
            </a:pP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aid for high-level sportsmen </a:t>
            </a:r>
          </a:p>
          <a:p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and women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539750" y="4238625"/>
            <a:ext cx="7127875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fr-FR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Culture</a:t>
            </a:r>
          </a:p>
          <a:p>
            <a:pPr>
              <a:spcBef>
                <a:spcPct val="50000"/>
              </a:spcBef>
            </a:pPr>
            <a:endParaRPr lang="fr-FR" sz="8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museums</a:t>
            </a:r>
            <a:r>
              <a:rPr lang="fr-FR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– Art Collections</a:t>
            </a: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movie clubs</a:t>
            </a: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lectures</a:t>
            </a:r>
            <a:r>
              <a:rPr lang="fr-FR"/>
              <a:t>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university Theatre </a:t>
            </a: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shows</a:t>
            </a:r>
            <a:r>
              <a:rPr lang="fr-FR"/>
              <a:t> 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choir</a:t>
            </a:r>
          </a:p>
          <a:p>
            <a:pPr>
              <a:buFontTx/>
              <a:buChar char="•"/>
            </a:pP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…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pic>
        <p:nvPicPr>
          <p:cNvPr id="53260" name="Picture 12" descr="bandea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4581525"/>
            <a:ext cx="4752975" cy="1924050"/>
          </a:xfrm>
          <a:prstGeom prst="rect">
            <a:avLst/>
          </a:prstGeom>
          <a:noFill/>
        </p:spPr>
      </p:pic>
      <p:grpSp>
        <p:nvGrpSpPr>
          <p:cNvPr id="53269" name="Group 21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53270" name="Picture 22" descr="Bandeau"/>
            <p:cNvPicPr>
              <a:picLocks noChangeAspect="1" noChangeArrowheads="1"/>
            </p:cNvPicPr>
            <p:nvPr/>
          </p:nvPicPr>
          <p:blipFill>
            <a:blip r:embed="rId5" r:link="rId6" cstate="print"/>
            <a:srcRect/>
            <a:stretch>
              <a:fillRect/>
            </a:stretch>
          </p:blipFill>
          <p:spPr bwMode="auto">
            <a:xfrm>
              <a:off x="876" y="0"/>
              <a:ext cx="4884" cy="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271" name="Picture 2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3272" name="Rectangle 24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</p:grpSp>
    </p:spTree>
  </p:cSld>
  <p:clrMapOvr>
    <a:masterClrMapping/>
  </p:clrMapOvr>
  <p:transition spd="slow" advClick="0" advTm="12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250825" y="1455738"/>
            <a:ext cx="5111750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65113" indent="14288">
              <a:spcBef>
                <a:spcPct val="50000"/>
              </a:spcBef>
              <a:buFont typeface="Wingdings" pitchFamily="2" charset="2"/>
              <a:buNone/>
            </a:pPr>
            <a:r>
              <a:rPr lang="en-GB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Students associations</a:t>
            </a:r>
            <a:endParaRPr lang="fr-FR" sz="2400" b="1">
              <a:solidFill>
                <a:srgbClr val="38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539750" y="2205038"/>
            <a:ext cx="8208963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The</a:t>
            </a:r>
            <a:r>
              <a:rPr lang="fr-FR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« Fédé »: students Federation</a:t>
            </a:r>
          </a:p>
          <a:p>
            <a:pPr>
              <a:buFontTx/>
              <a:buChar char="•"/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Faculty and interfaculty student circles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48 FM, the student radio station</a:t>
            </a: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Unifestival, the University of Liège’s student festival</a:t>
            </a:r>
          </a:p>
          <a:p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(more than 8000 participants every year)</a:t>
            </a: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…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graphicFrame>
        <p:nvGraphicFramePr>
          <p:cNvPr id="54284" name="Object 12"/>
          <p:cNvGraphicFramePr>
            <a:graphicFrameLocks noChangeAspect="1"/>
          </p:cNvGraphicFramePr>
          <p:nvPr/>
        </p:nvGraphicFramePr>
        <p:xfrm>
          <a:off x="6731000" y="1816100"/>
          <a:ext cx="1801813" cy="1325563"/>
        </p:xfrm>
        <a:graphic>
          <a:graphicData uri="http://schemas.openxmlformats.org/presentationml/2006/ole">
            <p:oleObj spid="_x0000_s54284" name="Photo Editor Photo" r:id="rId4" imgW="6942857" imgH="5106113" progId="">
              <p:embed/>
            </p:oleObj>
          </a:graphicData>
        </a:graphic>
      </p:graphicFrame>
      <p:pic>
        <p:nvPicPr>
          <p:cNvPr id="54287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125" y="4157663"/>
            <a:ext cx="2259013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4296" name="Group 24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54297" name="Picture 25" descr="Bandeau"/>
            <p:cNvPicPr>
              <a:picLocks noChangeAspect="1" noChangeArrowheads="1"/>
            </p:cNvPicPr>
            <p:nvPr/>
          </p:nvPicPr>
          <p:blipFill>
            <a:blip r:embed="rId6" r:link="rId7" cstate="print"/>
            <a:srcRect/>
            <a:stretch>
              <a:fillRect/>
            </a:stretch>
          </p:blipFill>
          <p:spPr bwMode="auto">
            <a:xfrm>
              <a:off x="876" y="0"/>
              <a:ext cx="4884" cy="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298" name="Picture 26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4299" name="Rectangle 27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</p:grpSp>
    </p:spTree>
  </p:cSld>
  <p:clrMapOvr>
    <a:masterClrMapping/>
  </p:clrMapOvr>
  <p:transition spd="slow" advClick="0" advTm="7000">
    <p:strips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ChangeArrowheads="1"/>
          </p:cNvSpPr>
          <p:nvPr/>
        </p:nvSpPr>
        <p:spPr bwMode="auto">
          <a:xfrm rot="5400000">
            <a:off x="-2686844" y="3307557"/>
            <a:ext cx="6237287" cy="863600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74001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271363" name="Rectangle 3"/>
          <p:cNvSpPr>
            <a:spLocks noChangeArrowheads="1"/>
          </p:cNvSpPr>
          <p:nvPr/>
        </p:nvSpPr>
        <p:spPr bwMode="auto">
          <a:xfrm>
            <a:off x="0" y="-26988"/>
            <a:ext cx="9144000" cy="863601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60001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271364" name="Text Box 4"/>
          <p:cNvSpPr txBox="1">
            <a:spLocks noChangeArrowheads="1"/>
          </p:cNvSpPr>
          <p:nvPr/>
        </p:nvSpPr>
        <p:spPr bwMode="auto">
          <a:xfrm>
            <a:off x="827088" y="260350"/>
            <a:ext cx="8316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eaLnBrk="0" hangingPunct="0"/>
            <a:r>
              <a:rPr lang="fr-FR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VIII. Admissions procedure</a:t>
            </a:r>
          </a:p>
        </p:txBody>
      </p:sp>
      <p:pic>
        <p:nvPicPr>
          <p:cNvPr id="271365" name="Picture 5" descr="Imag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836613"/>
            <a:ext cx="8353425" cy="602138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71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410" name="Group 2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27341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3412" name="Rectangle 4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  <p:pic>
          <p:nvPicPr>
            <p:cNvPr id="273413" name="Picture 5" descr="Bandeau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</p:grpSp>
      <p:sp>
        <p:nvSpPr>
          <p:cNvPr id="273414" name="Rectangle 6"/>
          <p:cNvSpPr>
            <a:spLocks noChangeArrowheads="1"/>
          </p:cNvSpPr>
          <p:nvPr/>
        </p:nvSpPr>
        <p:spPr bwMode="auto">
          <a:xfrm>
            <a:off x="250825" y="1455738"/>
            <a:ext cx="835342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65113" indent="14288">
              <a:spcBef>
                <a:spcPct val="50000"/>
              </a:spcBef>
              <a:buFont typeface="Wingdings" pitchFamily="2" charset="2"/>
              <a:buNone/>
            </a:pPr>
            <a:r>
              <a:rPr lang="en-GB" sz="2400" b="1" dirty="0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Admission to ULg: simple and fast!</a:t>
            </a:r>
          </a:p>
          <a:p>
            <a:pPr marL="265113" indent="14288">
              <a:spcBef>
                <a:spcPct val="50000"/>
              </a:spcBef>
              <a:buFont typeface="Wingdings" pitchFamily="2" charset="2"/>
              <a:buNone/>
            </a:pPr>
            <a:endParaRPr lang="en-GB" sz="2400" b="1" dirty="0">
              <a:solidFill>
                <a:srgbClr val="38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  <a:p>
            <a:pPr marL="265113" indent="14288">
              <a:spcBef>
                <a:spcPct val="50000"/>
              </a:spcBef>
              <a:buFont typeface="Wingdings" pitchFamily="2" charset="2"/>
              <a:buNone/>
            </a:pPr>
            <a:r>
              <a:rPr lang="en-GB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Specific selection process for Erasmus Mundus </a:t>
            </a:r>
            <a:r>
              <a:rPr lang="en-GB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DREAM :</a:t>
            </a:r>
            <a:r>
              <a:rPr lang="en-GB" dirty="0" smtClean="0">
                <a:solidFill>
                  <a:srgbClr val="385C62"/>
                </a:solidFill>
                <a:latin typeface="Bookman Old Style" pitchFamily="18" charset="0"/>
              </a:rPr>
              <a:t> </a:t>
            </a:r>
            <a:r>
              <a:rPr lang="fr-FR" dirty="0" smtClean="0">
                <a:solidFill>
                  <a:srgbClr val="385C62"/>
                </a:solidFill>
                <a:latin typeface="Bookman Old Style" pitchFamily="18" charset="0"/>
              </a:rPr>
              <a:t> </a:t>
            </a:r>
            <a:endParaRPr lang="fr-FR" dirty="0">
              <a:solidFill>
                <a:srgbClr val="385C62"/>
              </a:solidFill>
              <a:latin typeface="Bookman Old Style" pitchFamily="18" charset="0"/>
            </a:endParaRPr>
          </a:p>
          <a:p>
            <a:pPr marL="265113" indent="14288">
              <a:spcBef>
                <a:spcPct val="50000"/>
              </a:spcBef>
              <a:buFont typeface="Wingdings" pitchFamily="2" charset="2"/>
              <a:buNone/>
            </a:pPr>
            <a:r>
              <a:rPr lang="fr-FR" b="1" dirty="0">
                <a:solidFill>
                  <a:srgbClr val="4A7A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5"/>
              </a:rPr>
              <a:t>http</a:t>
            </a:r>
            <a:r>
              <a:rPr lang="fr-FR" b="1" dirty="0" smtClean="0">
                <a:solidFill>
                  <a:srgbClr val="4A7A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5"/>
              </a:rPr>
              <a:t>://dream.up.pt</a:t>
            </a:r>
            <a:endParaRPr lang="fr-FR" b="1" dirty="0" smtClean="0">
              <a:solidFill>
                <a:srgbClr val="4A7A8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65113" indent="14288">
              <a:spcBef>
                <a:spcPct val="50000"/>
              </a:spcBef>
              <a:buFont typeface="Wingdings" pitchFamily="2" charset="2"/>
              <a:buNone/>
            </a:pPr>
            <a:endParaRPr lang="fr-FR" b="1" dirty="0">
              <a:solidFill>
                <a:srgbClr val="4A7A8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65113" indent="14288">
              <a:spcBef>
                <a:spcPct val="50000"/>
              </a:spcBef>
              <a:buFont typeface="Wingdings" pitchFamily="2" charset="2"/>
              <a:buNone/>
            </a:pPr>
            <a:r>
              <a:rPr lang="fr-FR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Contact point </a:t>
            </a:r>
            <a:r>
              <a:rPr lang="fr-FR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at</a:t>
            </a:r>
            <a:r>
              <a:rPr lang="fr-FR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ULg :</a:t>
            </a:r>
            <a:endParaRPr lang="fr-FR" b="1" dirty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marL="265113" indent="14288">
              <a:spcBef>
                <a:spcPct val="50000"/>
              </a:spcBef>
              <a:buFont typeface="Wingdings" pitchFamily="2" charset="2"/>
              <a:buNone/>
            </a:pPr>
            <a:r>
              <a:rPr lang="fr-FR" b="1" dirty="0" smtClean="0">
                <a:solidFill>
                  <a:srgbClr val="4A7A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6"/>
              </a:rPr>
              <a:t>anne-laure.villeminot@ulg.ac.be</a:t>
            </a:r>
            <a:endParaRPr lang="fr-FR" b="1" dirty="0" smtClean="0">
              <a:solidFill>
                <a:srgbClr val="4A7A8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65113" indent="14288">
              <a:spcBef>
                <a:spcPct val="50000"/>
              </a:spcBef>
              <a:buFont typeface="Wingdings" pitchFamily="2" charset="2"/>
              <a:buNone/>
            </a:pPr>
            <a:endParaRPr lang="fr-FR" dirty="0"/>
          </a:p>
        </p:txBody>
      </p:sp>
    </p:spTree>
  </p:cSld>
  <p:clrMapOvr>
    <a:masterClrMapping/>
  </p:clrMapOvr>
  <p:transition spd="slow" advClick="0" advTm="20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73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ChangeArrowheads="1"/>
          </p:cNvSpPr>
          <p:nvPr/>
        </p:nvSpPr>
        <p:spPr bwMode="auto">
          <a:xfrm rot="5400000">
            <a:off x="-2686844" y="3307557"/>
            <a:ext cx="6237287" cy="863600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74001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71011" name="Rectangle 3"/>
          <p:cNvSpPr>
            <a:spLocks noChangeArrowheads="1"/>
          </p:cNvSpPr>
          <p:nvPr/>
        </p:nvSpPr>
        <p:spPr bwMode="auto">
          <a:xfrm>
            <a:off x="0" y="-26988"/>
            <a:ext cx="9144000" cy="863601"/>
          </a:xfrm>
          <a:prstGeom prst="rect">
            <a:avLst/>
          </a:prstGeom>
          <a:gradFill rotWithShape="1">
            <a:gsLst>
              <a:gs pos="0">
                <a:srgbClr val="600012"/>
              </a:gs>
              <a:gs pos="100000">
                <a:srgbClr val="8A001A"/>
              </a:gs>
            </a:gsLst>
            <a:lin ang="0" scaled="1"/>
          </a:gradFill>
          <a:ln w="9525">
            <a:solidFill>
              <a:srgbClr val="60001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71015" name="Text Box 7"/>
          <p:cNvSpPr txBox="1">
            <a:spLocks noChangeArrowheads="1"/>
          </p:cNvSpPr>
          <p:nvPr/>
        </p:nvSpPr>
        <p:spPr bwMode="auto">
          <a:xfrm>
            <a:off x="1835150" y="1557338"/>
            <a:ext cx="67691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800" b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800" b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open up to the world</a:t>
            </a:r>
          </a:p>
          <a:p>
            <a:pPr>
              <a:buFont typeface="Wingdings" pitchFamily="2" charset="2"/>
              <a:buChar char="Ø"/>
            </a:pPr>
            <a:r>
              <a:rPr lang="en-GB" sz="2800" b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open up to</a:t>
            </a:r>
            <a:r>
              <a:rPr lang="en-GB" b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2800" b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excellence</a:t>
            </a:r>
            <a:endParaRPr lang="fr-FR" sz="2800" b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pic>
        <p:nvPicPr>
          <p:cNvPr id="171016" name="Picture 8" descr="logo_coul_texte_blason_cadre_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6175" y="4032250"/>
            <a:ext cx="2233613" cy="1628775"/>
          </a:xfrm>
          <a:prstGeom prst="rect">
            <a:avLst/>
          </a:prstGeom>
          <a:noFill/>
        </p:spPr>
      </p:pic>
      <p:sp>
        <p:nvSpPr>
          <p:cNvPr id="171035" name="Text Box 27"/>
          <p:cNvSpPr txBox="1">
            <a:spLocks noChangeArrowheads="1"/>
          </p:cNvSpPr>
          <p:nvPr/>
        </p:nvSpPr>
        <p:spPr bwMode="auto">
          <a:xfrm>
            <a:off x="3113088" y="3003550"/>
            <a:ext cx="383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BE" sz="3600" b="1">
                <a:solidFill>
                  <a:srgbClr val="34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www.ulg.ac.be</a:t>
            </a:r>
            <a:endParaRPr lang="fr-FR" sz="3600" b="1">
              <a:solidFill>
                <a:srgbClr val="34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sp>
        <p:nvSpPr>
          <p:cNvPr id="171036" name="Text Box 28"/>
          <p:cNvSpPr txBox="1">
            <a:spLocks noChangeArrowheads="1"/>
          </p:cNvSpPr>
          <p:nvPr/>
        </p:nvSpPr>
        <p:spPr bwMode="auto">
          <a:xfrm>
            <a:off x="900113" y="5708650"/>
            <a:ext cx="4464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BE" sz="12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Photos : </a:t>
            </a:r>
            <a:r>
              <a:rPr lang="fr-FR" sz="12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©ULg - TILT - Wertz - Denoël – Centre Spatial – </a:t>
            </a:r>
          </a:p>
          <a:p>
            <a:r>
              <a:rPr lang="fr-FR" sz="12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Office du Tourisme de la Ville de Liège – Union Européenne</a:t>
            </a:r>
          </a:p>
        </p:txBody>
      </p:sp>
      <p:sp>
        <p:nvSpPr>
          <p:cNvPr id="171037" name="Text Box 29"/>
          <p:cNvSpPr txBox="1">
            <a:spLocks noChangeArrowheads="1"/>
          </p:cNvSpPr>
          <p:nvPr/>
        </p:nvSpPr>
        <p:spPr bwMode="auto">
          <a:xfrm>
            <a:off x="827088" y="260350"/>
            <a:ext cx="8316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eaLnBrk="0" hangingPunct="0"/>
            <a:r>
              <a:rPr lang="fr-FR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Choosing the University of Liège </a:t>
            </a:r>
          </a:p>
        </p:txBody>
      </p:sp>
      <p:pic>
        <p:nvPicPr>
          <p:cNvPr id="171040" name="Picture 32" descr="ECTS_LABEL Universite de Lie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4076700"/>
            <a:ext cx="968375" cy="1368425"/>
          </a:xfrm>
          <a:prstGeom prst="rect">
            <a:avLst/>
          </a:prstGeom>
          <a:noFill/>
        </p:spPr>
      </p:pic>
      <p:pic>
        <p:nvPicPr>
          <p:cNvPr id="171041" name="Picture 33" descr="Diploma Supplement label 20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875" y="4076700"/>
            <a:ext cx="952500" cy="13430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7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1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7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7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7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1000"/>
                                        <p:tgtEl>
                                          <p:spTgt spid="1710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1000"/>
                                        <p:tgtEl>
                                          <p:spTgt spid="1710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000"/>
                                        <p:tgtEl>
                                          <p:spTgt spid="1710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5" grpId="0"/>
      <p:bldP spid="1710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0" y="908050"/>
            <a:ext cx="9144000" cy="32385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FFAA2D"/>
              </a:gs>
            </a:gsLst>
            <a:lin ang="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468313" y="1341438"/>
            <a:ext cx="86756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fr-BE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A city in the heart of Europe</a:t>
            </a:r>
            <a:endParaRPr lang="fr-FR" sz="2400">
              <a:solidFill>
                <a:srgbClr val="38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468313" y="2205038"/>
            <a:ext cx="84963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 major Belgian city at the crossroads of 3 communities</a:t>
            </a: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a French-speaking city</a:t>
            </a: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within easy reach of the Flemish and German-speaking communities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sp>
        <p:nvSpPr>
          <p:cNvPr id="108549" name="Rectangle 5"/>
          <p:cNvSpPr>
            <a:spLocks noChangeArrowheads="1"/>
          </p:cNvSpPr>
          <p:nvPr/>
        </p:nvSpPr>
        <p:spPr bwMode="auto">
          <a:xfrm>
            <a:off x="468313" y="3573463"/>
            <a:ext cx="84248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fr-BE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An international city </a:t>
            </a:r>
            <a:endParaRPr lang="fr-FR" sz="20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 mixed population</a:t>
            </a: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a city with a focus on interculturality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</p:txBody>
      </p:sp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468313" y="4886325"/>
            <a:ext cx="8640762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fr-FR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sz="2000" b="1" i="1">
                <a:solidFill>
                  <a:srgbClr val="B800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The European crossroads of economic, political and cultural life</a:t>
            </a:r>
            <a:endParaRPr lang="fr-FR" sz="2000" b="1" i="1">
              <a:solidFill>
                <a:srgbClr val="B800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30 minutes from Germany and Holland</a:t>
            </a: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60 minutes from Brussels and Luxembourg</a:t>
            </a: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2:15 from Paris</a:t>
            </a: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3:30 from London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grpSp>
        <p:nvGrpSpPr>
          <p:cNvPr id="108551" name="Group 7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108552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  <p:pic>
          <p:nvPicPr>
            <p:cNvPr id="108553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8554" name="Rectangle 10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</p:grpSp>
    </p:spTree>
  </p:cSld>
  <p:clrMapOvr>
    <a:masterClrMapping/>
  </p:clrMapOvr>
  <p:transition spd="slow" advClick="0" advTm="15000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ChangeArrowheads="1"/>
          </p:cNvSpPr>
          <p:nvPr/>
        </p:nvSpPr>
        <p:spPr bwMode="auto">
          <a:xfrm>
            <a:off x="0" y="908050"/>
            <a:ext cx="9144000" cy="32385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FFAA2D"/>
              </a:gs>
            </a:gsLst>
            <a:lin ang="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323850" y="1916113"/>
            <a:ext cx="7343775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250 000 inhabitants – </a:t>
            </a:r>
          </a:p>
          <a:p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600 000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in the city and </a:t>
            </a:r>
          </a:p>
          <a:p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its surrounding areas</a:t>
            </a:r>
            <a:r>
              <a:rPr lang="fr-FR"/>
              <a:t>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major city</a:t>
            </a:r>
          </a:p>
          <a:p>
            <a:pPr>
              <a:buFontTx/>
              <a:buChar char="•"/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a « green » region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endParaRPr lang="fr-FR" b="1" u="sng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sp>
        <p:nvSpPr>
          <p:cNvPr id="109572" name="Rectangle 4"/>
          <p:cNvSpPr>
            <a:spLocks noChangeArrowheads="1"/>
          </p:cNvSpPr>
          <p:nvPr/>
        </p:nvSpPr>
        <p:spPr bwMode="auto">
          <a:xfrm>
            <a:off x="468313" y="1341438"/>
            <a:ext cx="86756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fr-BE" sz="2400" b="1">
                <a:solidFill>
                  <a:srgbClr val="38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A modern city</a:t>
            </a:r>
            <a:endParaRPr lang="fr-FR" sz="2400">
              <a:solidFill>
                <a:srgbClr val="38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109573" name="Group 5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109574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  <p:pic>
          <p:nvPicPr>
            <p:cNvPr id="109575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9576" name="Rectangle 8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</p:grpSp>
      <p:pic>
        <p:nvPicPr>
          <p:cNvPr id="109578" name="Picture 10" descr="083© TILT ULG DR Aerienn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1365250"/>
            <a:ext cx="4176713" cy="2784475"/>
          </a:xfrm>
          <a:prstGeom prst="rect">
            <a:avLst/>
          </a:prstGeom>
          <a:noFill/>
        </p:spPr>
      </p:pic>
      <p:pic>
        <p:nvPicPr>
          <p:cNvPr id="109579" name="Picture 11" descr="groupe ulg 086"/>
          <p:cNvPicPr>
            <a:picLocks noChangeAspect="1" noChangeArrowheads="1"/>
          </p:cNvPicPr>
          <p:nvPr/>
        </p:nvPicPr>
        <p:blipFill>
          <a:blip r:embed="rId6" cstate="print">
            <a:lum bright="-6000"/>
          </a:blip>
          <a:srcRect/>
          <a:stretch>
            <a:fillRect/>
          </a:stretch>
        </p:blipFill>
        <p:spPr bwMode="auto">
          <a:xfrm>
            <a:off x="2987675" y="4114800"/>
            <a:ext cx="3960813" cy="27368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7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copyright 5-pl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52513"/>
            <a:ext cx="9144000" cy="5805487"/>
          </a:xfrm>
          <a:prstGeom prst="rect">
            <a:avLst/>
          </a:prstGeom>
          <a:noFill/>
        </p:spPr>
      </p:pic>
      <p:sp>
        <p:nvSpPr>
          <p:cNvPr id="111619" name="Rectangle 3"/>
          <p:cNvSpPr>
            <a:spLocks noChangeArrowheads="1"/>
          </p:cNvSpPr>
          <p:nvPr/>
        </p:nvSpPr>
        <p:spPr bwMode="auto">
          <a:xfrm>
            <a:off x="0" y="908050"/>
            <a:ext cx="9144000" cy="32385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FFAA2D"/>
              </a:gs>
            </a:gsLst>
            <a:lin ang="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250825" y="1557338"/>
            <a:ext cx="59769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 b="1">
                <a:solidFill>
                  <a:srgbClr val="34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A thousand-year-old historical city</a:t>
            </a:r>
            <a:r>
              <a:rPr lang="fr-FR" sz="2400" b="1">
                <a:solidFill>
                  <a:srgbClr val="34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/>
            </a:r>
            <a:br>
              <a:rPr lang="fr-FR" sz="2400" b="1">
                <a:solidFill>
                  <a:srgbClr val="34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</a:br>
            <a:endParaRPr lang="fr-FR" sz="2400" b="1">
              <a:solidFill>
                <a:srgbClr val="34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111621" name="Group 5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111622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  <p:pic>
          <p:nvPicPr>
            <p:cNvPr id="111623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1624" name="Rectangle 8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</p:grpSp>
    </p:spTree>
  </p:cSld>
  <p:clrMapOvr>
    <a:masterClrMapping/>
  </p:clrMapOvr>
  <p:transition spd="slow" advClick="0" advTm="5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Rectangle 3"/>
          <p:cNvSpPr>
            <a:spLocks noChangeArrowheads="1"/>
          </p:cNvSpPr>
          <p:nvPr/>
        </p:nvSpPr>
        <p:spPr bwMode="auto">
          <a:xfrm>
            <a:off x="0" y="908050"/>
            <a:ext cx="9144000" cy="32385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FFAA2D"/>
              </a:gs>
            </a:gsLst>
            <a:lin ang="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14692" name="Rectangle 4"/>
          <p:cNvSpPr>
            <a:spLocks noChangeArrowheads="1"/>
          </p:cNvSpPr>
          <p:nvPr/>
        </p:nvSpPr>
        <p:spPr bwMode="auto">
          <a:xfrm>
            <a:off x="250825" y="1557338"/>
            <a:ext cx="5905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 b="1">
                <a:solidFill>
                  <a:srgbClr val="34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A thousand-year-old historical city</a:t>
            </a:r>
            <a:endParaRPr lang="fr-FR" sz="2400" b="1">
              <a:solidFill>
                <a:srgbClr val="34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114693" name="Group 5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114694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  <p:pic>
          <p:nvPicPr>
            <p:cNvPr id="114695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4696" name="Rectangle 8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</p:grpSp>
      <p:pic>
        <p:nvPicPr>
          <p:cNvPr id="114697" name="Picture 9" descr="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924175"/>
            <a:ext cx="5940425" cy="2438400"/>
          </a:xfrm>
          <a:prstGeom prst="rect">
            <a:avLst/>
          </a:prstGeom>
          <a:noFill/>
        </p:spPr>
      </p:pic>
      <p:pic>
        <p:nvPicPr>
          <p:cNvPr id="114698" name="Picture 10" descr="0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76925" y="1700213"/>
            <a:ext cx="3267075" cy="49085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14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ChangeArrowheads="1"/>
          </p:cNvSpPr>
          <p:nvPr/>
        </p:nvSpPr>
        <p:spPr bwMode="auto">
          <a:xfrm>
            <a:off x="0" y="908050"/>
            <a:ext cx="9144000" cy="32385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FFAA2D"/>
              </a:gs>
            </a:gsLst>
            <a:lin ang="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250825" y="1557338"/>
            <a:ext cx="5761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 b="1">
                <a:solidFill>
                  <a:srgbClr val="34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A thousand-year-old historical city</a:t>
            </a:r>
            <a:endParaRPr lang="fr-FR" sz="2400" b="1">
              <a:solidFill>
                <a:srgbClr val="345C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115716" name="Group 4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115717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  <p:pic>
          <p:nvPicPr>
            <p:cNvPr id="115718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5719" name="Rectangle 7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</p:grpSp>
      <p:pic>
        <p:nvPicPr>
          <p:cNvPr id="115722" name="Picture 10" descr="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05038"/>
            <a:ext cx="5940425" cy="3937000"/>
          </a:xfrm>
          <a:prstGeom prst="rect">
            <a:avLst/>
          </a:prstGeom>
          <a:noFill/>
        </p:spPr>
      </p:pic>
      <p:pic>
        <p:nvPicPr>
          <p:cNvPr id="115723" name="Picture 11" descr="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6288" y="1558925"/>
            <a:ext cx="3324225" cy="511016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115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908050"/>
            <a:ext cx="9144000" cy="32385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FFAA2D"/>
              </a:gs>
            </a:gsLst>
            <a:lin ang="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BE"/>
          </a:p>
        </p:txBody>
      </p:sp>
      <p:sp>
        <p:nvSpPr>
          <p:cNvPr id="112643" name="Rectangle 3"/>
          <p:cNvSpPr>
            <a:spLocks noChangeArrowheads="1"/>
          </p:cNvSpPr>
          <p:nvPr/>
        </p:nvSpPr>
        <p:spPr bwMode="auto">
          <a:xfrm>
            <a:off x="468313" y="1919288"/>
            <a:ext cx="8207375" cy="1739900"/>
          </a:xfrm>
          <a:prstGeom prst="rect">
            <a:avLst/>
          </a:prstGeom>
          <a:solidFill>
            <a:schemeClr val="bg1">
              <a:alpha val="53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40 000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students in higher education</a:t>
            </a:r>
            <a:r>
              <a:rPr lang="fr-FR"/>
              <a:t> </a:t>
            </a:r>
            <a:endParaRPr lang="fr-BE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hundreds of events every year</a:t>
            </a:r>
            <a:r>
              <a:rPr lang="fr-F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</a:p>
          <a:p>
            <a:pPr>
              <a:buFontTx/>
              <a:buChar char="•"/>
            </a:pP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r>
              <a:rPr lang="fr-BE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</a:t>
            </a:r>
            <a:r>
              <a:rPr lang="en-GB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a lively student life</a:t>
            </a:r>
            <a:r>
              <a:rPr lang="en-GB"/>
              <a:t> </a:t>
            </a: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>
              <a:buFontTx/>
              <a:buChar char="•"/>
            </a:pPr>
            <a:endParaRPr lang="fr-FR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468313" y="1412875"/>
            <a:ext cx="648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345C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A student town</a:t>
            </a:r>
            <a:endParaRPr lang="fr-FR" sz="120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112645" name="Picture 5" descr="p-009693-00-13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5" y="3765550"/>
            <a:ext cx="4752975" cy="2903538"/>
          </a:xfrm>
          <a:prstGeom prst="rect">
            <a:avLst/>
          </a:prstGeom>
          <a:noFill/>
        </p:spPr>
      </p:pic>
      <p:pic>
        <p:nvPicPr>
          <p:cNvPr id="112646" name="Picture 6" descr="040©TILT - Piscine"/>
          <p:cNvPicPr>
            <a:picLocks noChangeAspect="1" noChangeArrowheads="1"/>
          </p:cNvPicPr>
          <p:nvPr/>
        </p:nvPicPr>
        <p:blipFill>
          <a:blip r:embed="rId4" cstate="print">
            <a:lum bright="-6000"/>
          </a:blip>
          <a:srcRect/>
          <a:stretch>
            <a:fillRect/>
          </a:stretch>
        </p:blipFill>
        <p:spPr bwMode="auto">
          <a:xfrm>
            <a:off x="6059488" y="1989138"/>
            <a:ext cx="2833687" cy="4249737"/>
          </a:xfrm>
          <a:prstGeom prst="rect">
            <a:avLst/>
          </a:prstGeom>
          <a:noFill/>
        </p:spPr>
      </p:pic>
      <p:grpSp>
        <p:nvGrpSpPr>
          <p:cNvPr id="112647" name="Group 7"/>
          <p:cNvGrpSpPr>
            <a:grpSpLocks/>
          </p:cNvGrpSpPr>
          <p:nvPr/>
        </p:nvGrpSpPr>
        <p:grpSpPr bwMode="auto">
          <a:xfrm>
            <a:off x="0" y="0"/>
            <a:ext cx="9144000" cy="1304925"/>
            <a:chOff x="0" y="0"/>
            <a:chExt cx="5760" cy="822"/>
          </a:xfrm>
        </p:grpSpPr>
        <p:pic>
          <p:nvPicPr>
            <p:cNvPr id="112648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84" y="0"/>
              <a:ext cx="4876" cy="618"/>
            </a:xfrm>
            <a:prstGeom prst="rect">
              <a:avLst/>
            </a:prstGeom>
            <a:noFill/>
          </p:spPr>
        </p:pic>
        <p:pic>
          <p:nvPicPr>
            <p:cNvPr id="112649" name="Picture 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" y="5"/>
              <a:ext cx="839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2650" name="Rectangle 10"/>
            <p:cNvSpPr>
              <a:spLocks noChangeArrowheads="1"/>
            </p:cNvSpPr>
            <p:nvPr/>
          </p:nvSpPr>
          <p:spPr bwMode="auto">
            <a:xfrm>
              <a:off x="0" y="618"/>
              <a:ext cx="5760" cy="2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AA2D"/>
                </a:gs>
              </a:gsLst>
              <a:lin ang="0" scaled="1"/>
            </a:gra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BE"/>
            </a:p>
          </p:txBody>
        </p:sp>
      </p:grpSp>
    </p:spTree>
  </p:cSld>
  <p:clrMapOvr>
    <a:masterClrMapping/>
  </p:clrMapOvr>
  <p:transition spd="slow" advClick="0" advTm="6000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4965</TotalTime>
  <Words>1046</Words>
  <Application>Microsoft Office PowerPoint</Application>
  <PresentationFormat>Affichage à l'écran (4:3)</PresentationFormat>
  <Paragraphs>314</Paragraphs>
  <Slides>37</Slides>
  <Notes>35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39" baseType="lpstr">
      <vt:lpstr>Modèle par défaut</vt:lpstr>
      <vt:lpstr>Photo Editor Photo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  <vt:lpstr>Diapositive 37</vt:lpstr>
    </vt:vector>
  </TitlesOfParts>
  <Company>ULg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AEE</dc:creator>
  <cp:lastModifiedBy>Villeminot Anne-Laure</cp:lastModifiedBy>
  <cp:revision>252</cp:revision>
  <dcterms:created xsi:type="dcterms:W3CDTF">2008-10-23T08:45:25Z</dcterms:created>
  <dcterms:modified xsi:type="dcterms:W3CDTF">2013-10-24T12:14:59Z</dcterms:modified>
</cp:coreProperties>
</file>